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4"/>
  </p:handoutMasterIdLst>
  <p:sldIdLst>
    <p:sldId id="256" r:id="rId2"/>
    <p:sldId id="257" r:id="rId3"/>
  </p:sldIdLst>
  <p:sldSz cx="32918400" cy="43891200"/>
  <p:notesSz cx="10020300" cy="14054138"/>
  <p:defaultTextStyle>
    <a:defPPr>
      <a:defRPr lang="en-US"/>
    </a:defPPr>
    <a:lvl1pPr algn="ctr" rtl="0" fontAlgn="base">
      <a:spcBef>
        <a:spcPct val="0"/>
      </a:spcBef>
      <a:spcAft>
        <a:spcPct val="0"/>
      </a:spcAft>
      <a:defRPr sz="28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8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E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42" autoAdjust="0"/>
    <p:restoredTop sz="95953" autoAdjust="0"/>
  </p:normalViewPr>
  <p:slideViewPr>
    <p:cSldViewPr snapToGrid="0">
      <p:cViewPr varScale="1">
        <p:scale>
          <a:sx n="17" d="100"/>
          <a:sy n="17" d="100"/>
        </p:scale>
        <p:origin x="5610" y="120"/>
      </p:cViewPr>
      <p:guideLst>
        <p:guide orient="horz" pos="13824"/>
        <p:guide pos="10368"/>
      </p:guideLst>
    </p:cSldViewPr>
  </p:slideViewPr>
  <p:outlineViewPr>
    <p:cViewPr>
      <p:scale>
        <a:sx n="66" d="100"/>
        <a:sy n="66"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3" Type="http://schemas.openxmlformats.org/officeDocument/2006/relationships/image" Target="../media/image25.wmf"/><Relationship Id="rId7" Type="http://schemas.openxmlformats.org/officeDocument/2006/relationships/image" Target="../media/image29.emf"/><Relationship Id="rId12" Type="http://schemas.openxmlformats.org/officeDocument/2006/relationships/image" Target="../media/image34.wmf"/><Relationship Id="rId2" Type="http://schemas.openxmlformats.org/officeDocument/2006/relationships/image" Target="../media/image24.wmf"/><Relationship Id="rId16" Type="http://schemas.openxmlformats.org/officeDocument/2006/relationships/image" Target="../media/image38.wmf"/><Relationship Id="rId1" Type="http://schemas.openxmlformats.org/officeDocument/2006/relationships/image" Target="../media/image23.e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emf"/><Relationship Id="rId15" Type="http://schemas.openxmlformats.org/officeDocument/2006/relationships/image" Target="../media/image37.w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wmf"/><Relationship Id="rId14"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EDBAC6D9-3FA8-4A59-B405-7F47069FE645}"/>
              </a:ext>
            </a:extLst>
          </p:cNvPr>
          <p:cNvSpPr>
            <a:spLocks noGrp="1" noChangeArrowheads="1"/>
          </p:cNvSpPr>
          <p:nvPr>
            <p:ph type="hdr" sz="quarter"/>
          </p:nvPr>
        </p:nvSpPr>
        <p:spPr bwMode="auto">
          <a:xfrm>
            <a:off x="0" y="0"/>
            <a:ext cx="434181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76" tIns="68588" rIns="137176" bIns="68588" numCol="1" anchor="t" anchorCtr="0" compatLnSpc="1">
            <a:prstTxWarp prst="textNoShape">
              <a:avLst/>
            </a:prstTxWarp>
          </a:bodyPr>
          <a:lstStyle>
            <a:lvl1pPr algn="l" defTabSz="1370013" eaLnBrk="0" hangingPunct="0">
              <a:defRPr sz="1900"/>
            </a:lvl1pPr>
          </a:lstStyle>
          <a:p>
            <a:endParaRPr lang="en-US" altLang="en-US"/>
          </a:p>
        </p:txBody>
      </p:sp>
      <p:sp>
        <p:nvSpPr>
          <p:cNvPr id="4099" name="Rectangle 1027">
            <a:extLst>
              <a:ext uri="{FF2B5EF4-FFF2-40B4-BE49-F238E27FC236}">
                <a16:creationId xmlns:a16="http://schemas.microsoft.com/office/drawing/2014/main" id="{CD46F334-34FB-4FA5-94CD-E5A4CD03DE3D}"/>
              </a:ext>
            </a:extLst>
          </p:cNvPr>
          <p:cNvSpPr>
            <a:spLocks noGrp="1" noChangeArrowheads="1"/>
          </p:cNvSpPr>
          <p:nvPr>
            <p:ph type="dt" sz="quarter" idx="1"/>
          </p:nvPr>
        </p:nvSpPr>
        <p:spPr bwMode="auto">
          <a:xfrm>
            <a:off x="5678488" y="0"/>
            <a:ext cx="4341812"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76" tIns="68588" rIns="137176" bIns="68588" numCol="1" anchor="t" anchorCtr="0" compatLnSpc="1">
            <a:prstTxWarp prst="textNoShape">
              <a:avLst/>
            </a:prstTxWarp>
          </a:bodyPr>
          <a:lstStyle>
            <a:lvl1pPr algn="r" defTabSz="1370013" eaLnBrk="0" hangingPunct="0">
              <a:defRPr sz="1900"/>
            </a:lvl1pPr>
          </a:lstStyle>
          <a:p>
            <a:endParaRPr lang="en-US" altLang="en-US"/>
          </a:p>
        </p:txBody>
      </p:sp>
      <p:sp>
        <p:nvSpPr>
          <p:cNvPr id="4100" name="Rectangle 1028">
            <a:extLst>
              <a:ext uri="{FF2B5EF4-FFF2-40B4-BE49-F238E27FC236}">
                <a16:creationId xmlns:a16="http://schemas.microsoft.com/office/drawing/2014/main" id="{AD110CEF-8B24-4560-B735-E094E62D65EF}"/>
              </a:ext>
            </a:extLst>
          </p:cNvPr>
          <p:cNvSpPr>
            <a:spLocks noGrp="1" noChangeArrowheads="1"/>
          </p:cNvSpPr>
          <p:nvPr>
            <p:ph type="ftr" sz="quarter" idx="2"/>
          </p:nvPr>
        </p:nvSpPr>
        <p:spPr bwMode="auto">
          <a:xfrm>
            <a:off x="0" y="13347700"/>
            <a:ext cx="434181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76" tIns="68588" rIns="137176" bIns="68588" numCol="1" anchor="b" anchorCtr="0" compatLnSpc="1">
            <a:prstTxWarp prst="textNoShape">
              <a:avLst/>
            </a:prstTxWarp>
          </a:bodyPr>
          <a:lstStyle>
            <a:lvl1pPr algn="l" defTabSz="1370013" eaLnBrk="0" hangingPunct="0">
              <a:defRPr sz="1900"/>
            </a:lvl1pPr>
          </a:lstStyle>
          <a:p>
            <a:endParaRPr lang="en-US" altLang="en-US"/>
          </a:p>
        </p:txBody>
      </p:sp>
      <p:sp>
        <p:nvSpPr>
          <p:cNvPr id="4101" name="Rectangle 1029">
            <a:extLst>
              <a:ext uri="{FF2B5EF4-FFF2-40B4-BE49-F238E27FC236}">
                <a16:creationId xmlns:a16="http://schemas.microsoft.com/office/drawing/2014/main" id="{3937BE97-8C5F-400F-9A9C-D3E6988D96B5}"/>
              </a:ext>
            </a:extLst>
          </p:cNvPr>
          <p:cNvSpPr>
            <a:spLocks noGrp="1" noChangeArrowheads="1"/>
          </p:cNvSpPr>
          <p:nvPr>
            <p:ph type="sldNum" sz="quarter" idx="3"/>
          </p:nvPr>
        </p:nvSpPr>
        <p:spPr bwMode="auto">
          <a:xfrm>
            <a:off x="5678488" y="13347700"/>
            <a:ext cx="4341812"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76" tIns="68588" rIns="137176" bIns="68588" numCol="1" anchor="b" anchorCtr="0" compatLnSpc="1">
            <a:prstTxWarp prst="textNoShape">
              <a:avLst/>
            </a:prstTxWarp>
          </a:bodyPr>
          <a:lstStyle>
            <a:lvl1pPr algn="r" defTabSz="1370013" eaLnBrk="0" hangingPunct="0">
              <a:defRPr sz="1900"/>
            </a:lvl1pPr>
          </a:lstStyle>
          <a:p>
            <a:fld id="{BCA1E5F8-36BE-4E3F-8F82-19EE1B3B79F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8E75-F4FD-4CE5-AE5F-C1898739874C}"/>
              </a:ext>
            </a:extLst>
          </p:cNvPr>
          <p:cNvSpPr>
            <a:spLocks noGrp="1"/>
          </p:cNvSpPr>
          <p:nvPr>
            <p:ph type="ctrTitle"/>
          </p:nvPr>
        </p:nvSpPr>
        <p:spPr>
          <a:xfrm>
            <a:off x="4114800" y="7183438"/>
            <a:ext cx="24688800" cy="15279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1E46A8-11FA-4060-AD1A-D2D9F351D04A}"/>
              </a:ext>
            </a:extLst>
          </p:cNvPr>
          <p:cNvSpPr>
            <a:spLocks noGrp="1"/>
          </p:cNvSpPr>
          <p:nvPr>
            <p:ph type="subTitle" idx="1"/>
          </p:nvPr>
        </p:nvSpPr>
        <p:spPr>
          <a:xfrm>
            <a:off x="4114800" y="23053675"/>
            <a:ext cx="24688800" cy="10596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97D658-618D-4230-8FDE-E67C874FD6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483182E-B358-4920-A3B2-55D7278E18B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0859AF-F4A5-4B3A-BE2A-21CD4457E0F7}"/>
              </a:ext>
            </a:extLst>
          </p:cNvPr>
          <p:cNvSpPr>
            <a:spLocks noGrp="1"/>
          </p:cNvSpPr>
          <p:nvPr>
            <p:ph type="sldNum" sz="quarter" idx="12"/>
          </p:nvPr>
        </p:nvSpPr>
        <p:spPr/>
        <p:txBody>
          <a:bodyPr/>
          <a:lstStyle>
            <a:lvl1pPr>
              <a:defRPr/>
            </a:lvl1pPr>
          </a:lstStyle>
          <a:p>
            <a:fld id="{482190BC-64BB-4E7E-8BCC-BF648B1AE995}" type="slidenum">
              <a:rPr lang="en-US" altLang="en-US"/>
              <a:pPr/>
              <a:t>‹#›</a:t>
            </a:fld>
            <a:endParaRPr lang="en-US" altLang="en-US"/>
          </a:p>
        </p:txBody>
      </p:sp>
    </p:spTree>
    <p:extLst>
      <p:ext uri="{BB962C8B-B14F-4D97-AF65-F5344CB8AC3E}">
        <p14:creationId xmlns:p14="http://schemas.microsoft.com/office/powerpoint/2010/main" val="294553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2744-EE2F-4C1B-988E-B474EEEEDF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6B1C77-7204-4216-9964-7FC21EE40E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3859-1D9D-483A-8C4D-7B922E1FF1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0D3D5F7-C752-4F10-A76F-62BDDE6AB9D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E48A55B-54BF-48F0-886F-0778F286F122}"/>
              </a:ext>
            </a:extLst>
          </p:cNvPr>
          <p:cNvSpPr>
            <a:spLocks noGrp="1"/>
          </p:cNvSpPr>
          <p:nvPr>
            <p:ph type="sldNum" sz="quarter" idx="12"/>
          </p:nvPr>
        </p:nvSpPr>
        <p:spPr/>
        <p:txBody>
          <a:bodyPr/>
          <a:lstStyle>
            <a:lvl1pPr>
              <a:defRPr/>
            </a:lvl1pPr>
          </a:lstStyle>
          <a:p>
            <a:fld id="{66A7A161-266C-4FFA-9610-BEB161FB2EDA}" type="slidenum">
              <a:rPr lang="en-US" altLang="en-US"/>
              <a:pPr/>
              <a:t>‹#›</a:t>
            </a:fld>
            <a:endParaRPr lang="en-US" altLang="en-US"/>
          </a:p>
        </p:txBody>
      </p:sp>
    </p:spTree>
    <p:extLst>
      <p:ext uri="{BB962C8B-B14F-4D97-AF65-F5344CB8AC3E}">
        <p14:creationId xmlns:p14="http://schemas.microsoft.com/office/powerpoint/2010/main" val="343992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BD63EC-4AB8-495C-B1C4-2AEE2856AC90}"/>
              </a:ext>
            </a:extLst>
          </p:cNvPr>
          <p:cNvSpPr>
            <a:spLocks noGrp="1"/>
          </p:cNvSpPr>
          <p:nvPr>
            <p:ph type="title" orient="vert"/>
          </p:nvPr>
        </p:nvSpPr>
        <p:spPr>
          <a:xfrm>
            <a:off x="23455313" y="3902075"/>
            <a:ext cx="6994525" cy="351123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4470D4-2F20-4586-B3D3-49B3D95324FE}"/>
              </a:ext>
            </a:extLst>
          </p:cNvPr>
          <p:cNvSpPr>
            <a:spLocks noGrp="1"/>
          </p:cNvSpPr>
          <p:nvPr>
            <p:ph type="body" orient="vert" idx="1"/>
          </p:nvPr>
        </p:nvSpPr>
        <p:spPr>
          <a:xfrm>
            <a:off x="2468563" y="3902075"/>
            <a:ext cx="20834350" cy="35112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755A4-0D35-42E6-8E17-B68073FE6F4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D7C69F-9C0B-47AF-BA98-B11F4FEA0D0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176C75-4390-4111-9B03-82E745B26241}"/>
              </a:ext>
            </a:extLst>
          </p:cNvPr>
          <p:cNvSpPr>
            <a:spLocks noGrp="1"/>
          </p:cNvSpPr>
          <p:nvPr>
            <p:ph type="sldNum" sz="quarter" idx="12"/>
          </p:nvPr>
        </p:nvSpPr>
        <p:spPr/>
        <p:txBody>
          <a:bodyPr/>
          <a:lstStyle>
            <a:lvl1pPr>
              <a:defRPr/>
            </a:lvl1pPr>
          </a:lstStyle>
          <a:p>
            <a:fld id="{F4A57D5C-F7D9-408D-829C-6BF6A101C705}" type="slidenum">
              <a:rPr lang="en-US" altLang="en-US"/>
              <a:pPr/>
              <a:t>‹#›</a:t>
            </a:fld>
            <a:endParaRPr lang="en-US" altLang="en-US"/>
          </a:p>
        </p:txBody>
      </p:sp>
    </p:spTree>
    <p:extLst>
      <p:ext uri="{BB962C8B-B14F-4D97-AF65-F5344CB8AC3E}">
        <p14:creationId xmlns:p14="http://schemas.microsoft.com/office/powerpoint/2010/main" val="179404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1CDA-EFF1-4490-B512-909986AB8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680D0-4F1C-49C1-BAD7-B874D5AE16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8A9AF-18D0-4291-BEAF-D2D01363B76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04FB28-CC29-47E6-8FCA-508E4DA1A4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E88027-653A-4C0F-9D27-A6C2263C2C6C}"/>
              </a:ext>
            </a:extLst>
          </p:cNvPr>
          <p:cNvSpPr>
            <a:spLocks noGrp="1"/>
          </p:cNvSpPr>
          <p:nvPr>
            <p:ph type="sldNum" sz="quarter" idx="12"/>
          </p:nvPr>
        </p:nvSpPr>
        <p:spPr/>
        <p:txBody>
          <a:bodyPr/>
          <a:lstStyle>
            <a:lvl1pPr>
              <a:defRPr/>
            </a:lvl1pPr>
          </a:lstStyle>
          <a:p>
            <a:fld id="{19A74ECA-FADC-45DD-AF9E-57767578C0DB}" type="slidenum">
              <a:rPr lang="en-US" altLang="en-US"/>
              <a:pPr/>
              <a:t>‹#›</a:t>
            </a:fld>
            <a:endParaRPr lang="en-US" altLang="en-US"/>
          </a:p>
        </p:txBody>
      </p:sp>
    </p:spTree>
    <p:extLst>
      <p:ext uri="{BB962C8B-B14F-4D97-AF65-F5344CB8AC3E}">
        <p14:creationId xmlns:p14="http://schemas.microsoft.com/office/powerpoint/2010/main" val="388759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EBBF-3593-4871-AC3B-CD9853C543B1}"/>
              </a:ext>
            </a:extLst>
          </p:cNvPr>
          <p:cNvSpPr>
            <a:spLocks noGrp="1"/>
          </p:cNvSpPr>
          <p:nvPr>
            <p:ph type="title"/>
          </p:nvPr>
        </p:nvSpPr>
        <p:spPr>
          <a:xfrm>
            <a:off x="2246313" y="10942638"/>
            <a:ext cx="28392437" cy="18257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B76717-DB19-4EF8-B808-8C043060C559}"/>
              </a:ext>
            </a:extLst>
          </p:cNvPr>
          <p:cNvSpPr>
            <a:spLocks noGrp="1"/>
          </p:cNvSpPr>
          <p:nvPr>
            <p:ph type="body" idx="1"/>
          </p:nvPr>
        </p:nvSpPr>
        <p:spPr>
          <a:xfrm>
            <a:off x="2246313" y="29371925"/>
            <a:ext cx="28392437" cy="96012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EDE865B-9BB8-4703-A710-3E92BEBF46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B66A89-0042-404B-B6FC-FB433270EC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0D69BF2-815A-43BE-9786-1661119F7762}"/>
              </a:ext>
            </a:extLst>
          </p:cNvPr>
          <p:cNvSpPr>
            <a:spLocks noGrp="1"/>
          </p:cNvSpPr>
          <p:nvPr>
            <p:ph type="sldNum" sz="quarter" idx="12"/>
          </p:nvPr>
        </p:nvSpPr>
        <p:spPr/>
        <p:txBody>
          <a:bodyPr/>
          <a:lstStyle>
            <a:lvl1pPr>
              <a:defRPr/>
            </a:lvl1pPr>
          </a:lstStyle>
          <a:p>
            <a:fld id="{2AC490B2-3DBD-49DE-BB1C-793D5173F997}" type="slidenum">
              <a:rPr lang="en-US" altLang="en-US"/>
              <a:pPr/>
              <a:t>‹#›</a:t>
            </a:fld>
            <a:endParaRPr lang="en-US" altLang="en-US"/>
          </a:p>
        </p:txBody>
      </p:sp>
    </p:spTree>
    <p:extLst>
      <p:ext uri="{BB962C8B-B14F-4D97-AF65-F5344CB8AC3E}">
        <p14:creationId xmlns:p14="http://schemas.microsoft.com/office/powerpoint/2010/main" val="119614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8727-72F3-48A7-A217-044810BBA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60EF1-5650-48A6-903C-8AF886E79656}"/>
              </a:ext>
            </a:extLst>
          </p:cNvPr>
          <p:cNvSpPr>
            <a:spLocks noGrp="1"/>
          </p:cNvSpPr>
          <p:nvPr>
            <p:ph sz="half" idx="1"/>
          </p:nvPr>
        </p:nvSpPr>
        <p:spPr>
          <a:xfrm>
            <a:off x="2468563" y="12679363"/>
            <a:ext cx="13914437"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66D70-2839-4216-8BF8-5065F960A20F}"/>
              </a:ext>
            </a:extLst>
          </p:cNvPr>
          <p:cNvSpPr>
            <a:spLocks noGrp="1"/>
          </p:cNvSpPr>
          <p:nvPr>
            <p:ph sz="half" idx="2"/>
          </p:nvPr>
        </p:nvSpPr>
        <p:spPr>
          <a:xfrm>
            <a:off x="16535400" y="12679363"/>
            <a:ext cx="13914438"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F69B6-3A3D-4A62-B3EF-1E2EA5856D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E7D6CAC-B0F5-4732-8B8D-4CD0EA426F3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5096B8F-09AD-4CAF-AD37-595130B6585A}"/>
              </a:ext>
            </a:extLst>
          </p:cNvPr>
          <p:cNvSpPr>
            <a:spLocks noGrp="1"/>
          </p:cNvSpPr>
          <p:nvPr>
            <p:ph type="sldNum" sz="quarter" idx="12"/>
          </p:nvPr>
        </p:nvSpPr>
        <p:spPr/>
        <p:txBody>
          <a:bodyPr/>
          <a:lstStyle>
            <a:lvl1pPr>
              <a:defRPr/>
            </a:lvl1pPr>
          </a:lstStyle>
          <a:p>
            <a:fld id="{06A3D059-EFF9-445B-B1C0-3F300F473570}" type="slidenum">
              <a:rPr lang="en-US" altLang="en-US"/>
              <a:pPr/>
              <a:t>‹#›</a:t>
            </a:fld>
            <a:endParaRPr lang="en-US" altLang="en-US"/>
          </a:p>
        </p:txBody>
      </p:sp>
    </p:spTree>
    <p:extLst>
      <p:ext uri="{BB962C8B-B14F-4D97-AF65-F5344CB8AC3E}">
        <p14:creationId xmlns:p14="http://schemas.microsoft.com/office/powerpoint/2010/main" val="123357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15C9-DE68-45C6-803E-A2477E27420E}"/>
              </a:ext>
            </a:extLst>
          </p:cNvPr>
          <p:cNvSpPr>
            <a:spLocks noGrp="1"/>
          </p:cNvSpPr>
          <p:nvPr>
            <p:ph type="title"/>
          </p:nvPr>
        </p:nvSpPr>
        <p:spPr>
          <a:xfrm>
            <a:off x="2266950" y="2336800"/>
            <a:ext cx="28392438" cy="8483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EB736-77C2-4D0A-997C-6FCC2F4E606D}"/>
              </a:ext>
            </a:extLst>
          </p:cNvPr>
          <p:cNvSpPr>
            <a:spLocks noGrp="1"/>
          </p:cNvSpPr>
          <p:nvPr>
            <p:ph type="body" idx="1"/>
          </p:nvPr>
        </p:nvSpPr>
        <p:spPr>
          <a:xfrm>
            <a:off x="2266950" y="10760075"/>
            <a:ext cx="13927138"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760D20-6628-4086-A34F-C1588EC3F1F8}"/>
              </a:ext>
            </a:extLst>
          </p:cNvPr>
          <p:cNvSpPr>
            <a:spLocks noGrp="1"/>
          </p:cNvSpPr>
          <p:nvPr>
            <p:ph sz="half" idx="2"/>
          </p:nvPr>
        </p:nvSpPr>
        <p:spPr>
          <a:xfrm>
            <a:off x="2266950" y="16032163"/>
            <a:ext cx="13927138"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5B161-490C-4D99-8B61-C7F31CE86DF3}"/>
              </a:ext>
            </a:extLst>
          </p:cNvPr>
          <p:cNvSpPr>
            <a:spLocks noGrp="1"/>
          </p:cNvSpPr>
          <p:nvPr>
            <p:ph type="body" sz="quarter" idx="3"/>
          </p:nvPr>
        </p:nvSpPr>
        <p:spPr>
          <a:xfrm>
            <a:off x="16665575" y="10760075"/>
            <a:ext cx="13993813"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6772F6-9729-4961-B66F-9F752A955067}"/>
              </a:ext>
            </a:extLst>
          </p:cNvPr>
          <p:cNvSpPr>
            <a:spLocks noGrp="1"/>
          </p:cNvSpPr>
          <p:nvPr>
            <p:ph sz="quarter" idx="4"/>
          </p:nvPr>
        </p:nvSpPr>
        <p:spPr>
          <a:xfrm>
            <a:off x="16665575" y="16032163"/>
            <a:ext cx="13993813"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59EF1-4D40-4AE2-B416-1E5A539C6E6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00F5B28-1416-4E8C-9C8F-63EDCE73009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103E348-1F88-42CA-9989-A07FB32F233C}"/>
              </a:ext>
            </a:extLst>
          </p:cNvPr>
          <p:cNvSpPr>
            <a:spLocks noGrp="1"/>
          </p:cNvSpPr>
          <p:nvPr>
            <p:ph type="sldNum" sz="quarter" idx="12"/>
          </p:nvPr>
        </p:nvSpPr>
        <p:spPr/>
        <p:txBody>
          <a:bodyPr/>
          <a:lstStyle>
            <a:lvl1pPr>
              <a:defRPr/>
            </a:lvl1pPr>
          </a:lstStyle>
          <a:p>
            <a:fld id="{80DE241D-C1C9-4094-85E8-7515B070AD0A}" type="slidenum">
              <a:rPr lang="en-US" altLang="en-US"/>
              <a:pPr/>
              <a:t>‹#›</a:t>
            </a:fld>
            <a:endParaRPr lang="en-US" altLang="en-US"/>
          </a:p>
        </p:txBody>
      </p:sp>
    </p:spTree>
    <p:extLst>
      <p:ext uri="{BB962C8B-B14F-4D97-AF65-F5344CB8AC3E}">
        <p14:creationId xmlns:p14="http://schemas.microsoft.com/office/powerpoint/2010/main" val="73842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0BFF-6650-41BE-A929-BD5F9C747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8F855D-B6C8-407B-8A59-4BEFD365AA1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1DFF5ED-9E76-4541-AB8A-AD4250177E8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D8C45AE-DC41-4F71-999A-D5968EE115AD}"/>
              </a:ext>
            </a:extLst>
          </p:cNvPr>
          <p:cNvSpPr>
            <a:spLocks noGrp="1"/>
          </p:cNvSpPr>
          <p:nvPr>
            <p:ph type="sldNum" sz="quarter" idx="12"/>
          </p:nvPr>
        </p:nvSpPr>
        <p:spPr/>
        <p:txBody>
          <a:bodyPr/>
          <a:lstStyle>
            <a:lvl1pPr>
              <a:defRPr/>
            </a:lvl1pPr>
          </a:lstStyle>
          <a:p>
            <a:fld id="{B559AFD7-829A-4E2C-AF12-D9FA23981183}" type="slidenum">
              <a:rPr lang="en-US" altLang="en-US"/>
              <a:pPr/>
              <a:t>‹#›</a:t>
            </a:fld>
            <a:endParaRPr lang="en-US" altLang="en-US"/>
          </a:p>
        </p:txBody>
      </p:sp>
    </p:spTree>
    <p:extLst>
      <p:ext uri="{BB962C8B-B14F-4D97-AF65-F5344CB8AC3E}">
        <p14:creationId xmlns:p14="http://schemas.microsoft.com/office/powerpoint/2010/main" val="174030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E4FCC2-6071-44BA-9A70-B4D81DEE7C9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98C8996-F0AC-4F54-91FC-2F1E3F8B122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8D69B5-A773-4D0A-A064-2FFBF3EF4542}"/>
              </a:ext>
            </a:extLst>
          </p:cNvPr>
          <p:cNvSpPr>
            <a:spLocks noGrp="1"/>
          </p:cNvSpPr>
          <p:nvPr>
            <p:ph type="sldNum" sz="quarter" idx="12"/>
          </p:nvPr>
        </p:nvSpPr>
        <p:spPr/>
        <p:txBody>
          <a:bodyPr/>
          <a:lstStyle>
            <a:lvl1pPr>
              <a:defRPr/>
            </a:lvl1pPr>
          </a:lstStyle>
          <a:p>
            <a:fld id="{B5AA59E7-740A-4821-AA51-3C4EA59F22EC}" type="slidenum">
              <a:rPr lang="en-US" altLang="en-US"/>
              <a:pPr/>
              <a:t>‹#›</a:t>
            </a:fld>
            <a:endParaRPr lang="en-US" altLang="en-US"/>
          </a:p>
        </p:txBody>
      </p:sp>
    </p:spTree>
    <p:extLst>
      <p:ext uri="{BB962C8B-B14F-4D97-AF65-F5344CB8AC3E}">
        <p14:creationId xmlns:p14="http://schemas.microsoft.com/office/powerpoint/2010/main" val="59801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9C03-24EB-44DD-AAFA-62A632DA03B0}"/>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96EF16-CA6A-47CC-BE69-9747731E6455}"/>
              </a:ext>
            </a:extLst>
          </p:cNvPr>
          <p:cNvSpPr>
            <a:spLocks noGrp="1"/>
          </p:cNvSpPr>
          <p:nvPr>
            <p:ph idx="1"/>
          </p:nvPr>
        </p:nvSpPr>
        <p:spPr>
          <a:xfrm>
            <a:off x="13995400" y="6319838"/>
            <a:ext cx="16663988" cy="311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428A54-A520-4362-B46B-9B8E26480B0C}"/>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610EDF-3366-4382-A884-CDEB0A7ABA5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3D9836-7F2A-42FA-8C7E-F761F81A34D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A9C409B-C82B-4FD2-A06A-F2F9CE6EF5C1}"/>
              </a:ext>
            </a:extLst>
          </p:cNvPr>
          <p:cNvSpPr>
            <a:spLocks noGrp="1"/>
          </p:cNvSpPr>
          <p:nvPr>
            <p:ph type="sldNum" sz="quarter" idx="12"/>
          </p:nvPr>
        </p:nvSpPr>
        <p:spPr/>
        <p:txBody>
          <a:bodyPr/>
          <a:lstStyle>
            <a:lvl1pPr>
              <a:defRPr/>
            </a:lvl1pPr>
          </a:lstStyle>
          <a:p>
            <a:fld id="{E070CDB3-556F-4A58-897F-4E6BE7DE4BE6}" type="slidenum">
              <a:rPr lang="en-US" altLang="en-US"/>
              <a:pPr/>
              <a:t>‹#›</a:t>
            </a:fld>
            <a:endParaRPr lang="en-US" altLang="en-US"/>
          </a:p>
        </p:txBody>
      </p:sp>
    </p:spTree>
    <p:extLst>
      <p:ext uri="{BB962C8B-B14F-4D97-AF65-F5344CB8AC3E}">
        <p14:creationId xmlns:p14="http://schemas.microsoft.com/office/powerpoint/2010/main" val="182272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1411-1321-4439-8017-C9122FC7F8CF}"/>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172DCF-47EA-4726-988A-736DE404242A}"/>
              </a:ext>
            </a:extLst>
          </p:cNvPr>
          <p:cNvSpPr>
            <a:spLocks noGrp="1"/>
          </p:cNvSpPr>
          <p:nvPr>
            <p:ph type="pic" idx="1"/>
          </p:nvPr>
        </p:nvSpPr>
        <p:spPr>
          <a:xfrm>
            <a:off x="13995400" y="6319838"/>
            <a:ext cx="16663988" cy="3119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B8DBEB-DF32-4A85-A338-A9CC2F9C6744}"/>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8D09F2-0361-4C49-A679-D0C0932A05F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8BA9D6-CBF7-4F1F-B49A-5B87FBADF12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F433EA7-30C4-4687-A862-98B54DB8EF5F}"/>
              </a:ext>
            </a:extLst>
          </p:cNvPr>
          <p:cNvSpPr>
            <a:spLocks noGrp="1"/>
          </p:cNvSpPr>
          <p:nvPr>
            <p:ph type="sldNum" sz="quarter" idx="12"/>
          </p:nvPr>
        </p:nvSpPr>
        <p:spPr/>
        <p:txBody>
          <a:bodyPr/>
          <a:lstStyle>
            <a:lvl1pPr>
              <a:defRPr/>
            </a:lvl1pPr>
          </a:lstStyle>
          <a:p>
            <a:fld id="{49E714AB-1096-45D8-AED7-C2362D27C284}" type="slidenum">
              <a:rPr lang="en-US" altLang="en-US"/>
              <a:pPr/>
              <a:t>‹#›</a:t>
            </a:fld>
            <a:endParaRPr lang="en-US" altLang="en-US"/>
          </a:p>
        </p:txBody>
      </p:sp>
    </p:spTree>
    <p:extLst>
      <p:ext uri="{BB962C8B-B14F-4D97-AF65-F5344CB8AC3E}">
        <p14:creationId xmlns:p14="http://schemas.microsoft.com/office/powerpoint/2010/main" val="117560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6ADC93-6147-4606-871A-05F0479804B7}"/>
              </a:ext>
            </a:extLst>
          </p:cNvPr>
          <p:cNvSpPr>
            <a:spLocks noGrp="1" noChangeArrowheads="1"/>
          </p:cNvSpPr>
          <p:nvPr>
            <p:ph type="title"/>
          </p:nvPr>
        </p:nvSpPr>
        <p:spPr bwMode="auto">
          <a:xfrm>
            <a:off x="2468563" y="3902075"/>
            <a:ext cx="2798127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4E9E7D-AD78-4B78-9200-CF98AEF2D0C1}"/>
              </a:ext>
            </a:extLst>
          </p:cNvPr>
          <p:cNvSpPr>
            <a:spLocks noGrp="1" noChangeArrowheads="1"/>
          </p:cNvSpPr>
          <p:nvPr>
            <p:ph type="body" idx="1"/>
          </p:nvPr>
        </p:nvSpPr>
        <p:spPr bwMode="auto">
          <a:xfrm>
            <a:off x="2468563" y="12679363"/>
            <a:ext cx="27981275" cy="263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FDF7EBC-F97E-4B4E-B1A9-2CFF62A19030}"/>
              </a:ext>
            </a:extLst>
          </p:cNvPr>
          <p:cNvSpPr>
            <a:spLocks noGrp="1" noChangeArrowheads="1"/>
          </p:cNvSpPr>
          <p:nvPr>
            <p:ph type="dt" sz="half" idx="2"/>
          </p:nvPr>
        </p:nvSpPr>
        <p:spPr bwMode="auto">
          <a:xfrm>
            <a:off x="2468563"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l" defTabSz="4389438" eaLnBrk="0" hangingPunct="0">
              <a:defRPr sz="6700"/>
            </a:lvl1pPr>
          </a:lstStyle>
          <a:p>
            <a:endParaRPr lang="en-US" altLang="en-US"/>
          </a:p>
        </p:txBody>
      </p:sp>
      <p:sp>
        <p:nvSpPr>
          <p:cNvPr id="1029" name="Rectangle 5">
            <a:extLst>
              <a:ext uri="{FF2B5EF4-FFF2-40B4-BE49-F238E27FC236}">
                <a16:creationId xmlns:a16="http://schemas.microsoft.com/office/drawing/2014/main" id="{6A7BB4C4-B2EE-4512-8B93-B607094A9737}"/>
              </a:ext>
            </a:extLst>
          </p:cNvPr>
          <p:cNvSpPr>
            <a:spLocks noGrp="1" noChangeArrowheads="1"/>
          </p:cNvSpPr>
          <p:nvPr>
            <p:ph type="ftr" sz="quarter" idx="3"/>
          </p:nvPr>
        </p:nvSpPr>
        <p:spPr bwMode="auto">
          <a:xfrm>
            <a:off x="11247438" y="39989125"/>
            <a:ext cx="1042352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eaLnBrk="0" hangingPunct="0">
              <a:defRPr sz="6700"/>
            </a:lvl1pPr>
          </a:lstStyle>
          <a:p>
            <a:endParaRPr lang="en-US" altLang="en-US"/>
          </a:p>
        </p:txBody>
      </p:sp>
      <p:sp>
        <p:nvSpPr>
          <p:cNvPr id="1030" name="Rectangle 6">
            <a:extLst>
              <a:ext uri="{FF2B5EF4-FFF2-40B4-BE49-F238E27FC236}">
                <a16:creationId xmlns:a16="http://schemas.microsoft.com/office/drawing/2014/main" id="{FAC592CE-FF76-4267-A9AD-8CF9DE7E1080}"/>
              </a:ext>
            </a:extLst>
          </p:cNvPr>
          <p:cNvSpPr>
            <a:spLocks noGrp="1" noChangeArrowheads="1"/>
          </p:cNvSpPr>
          <p:nvPr>
            <p:ph type="sldNum" sz="quarter" idx="4"/>
          </p:nvPr>
        </p:nvSpPr>
        <p:spPr bwMode="auto">
          <a:xfrm>
            <a:off x="23591838"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eaLnBrk="0" hangingPunct="0">
              <a:defRPr sz="6700"/>
            </a:lvl1pPr>
          </a:lstStyle>
          <a:p>
            <a:fld id="{15DB3A28-5C15-457A-8541-C556A7D492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kern="12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anose="02020603050405020304" pitchFamily="18" charset="0"/>
        </a:defRPr>
      </a:lvl2pPr>
      <a:lvl3pPr algn="ctr" defTabSz="4389438" rtl="0" eaLnBrk="0" fontAlgn="base" hangingPunct="0">
        <a:spcBef>
          <a:spcPct val="0"/>
        </a:spcBef>
        <a:spcAft>
          <a:spcPct val="0"/>
        </a:spcAft>
        <a:defRPr sz="21100">
          <a:solidFill>
            <a:schemeClr val="tx2"/>
          </a:solidFill>
          <a:latin typeface="Times New Roman" panose="02020603050405020304" pitchFamily="18" charset="0"/>
        </a:defRPr>
      </a:lvl3pPr>
      <a:lvl4pPr algn="ctr" defTabSz="4389438" rtl="0" eaLnBrk="0" fontAlgn="base" hangingPunct="0">
        <a:spcBef>
          <a:spcPct val="0"/>
        </a:spcBef>
        <a:spcAft>
          <a:spcPct val="0"/>
        </a:spcAft>
        <a:defRPr sz="21100">
          <a:solidFill>
            <a:schemeClr val="tx2"/>
          </a:solidFill>
          <a:latin typeface="Times New Roman" panose="02020603050405020304" pitchFamily="18" charset="0"/>
        </a:defRPr>
      </a:lvl4pPr>
      <a:lvl5pPr algn="ctr" defTabSz="4389438" rtl="0" eaLnBrk="0" fontAlgn="base" hangingPunct="0">
        <a:spcBef>
          <a:spcPct val="0"/>
        </a:spcBef>
        <a:spcAft>
          <a:spcPct val="0"/>
        </a:spcAft>
        <a:defRPr sz="21100">
          <a:solidFill>
            <a:schemeClr val="tx2"/>
          </a:solidFill>
          <a:latin typeface="Times New Roman" panose="02020603050405020304" pitchFamily="18" charset="0"/>
        </a:defRPr>
      </a:lvl5pPr>
      <a:lvl6pPr marL="457200" algn="ctr" defTabSz="4389438" rtl="0"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rtl="0"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rtl="0"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rtl="0" eaLnBrk="0" fontAlgn="base" hangingPunct="0">
        <a:spcBef>
          <a:spcPct val="0"/>
        </a:spcBef>
        <a:spcAft>
          <a:spcPct val="0"/>
        </a:spcAft>
        <a:defRPr sz="21100">
          <a:solidFill>
            <a:schemeClr val="tx2"/>
          </a:solidFill>
          <a:latin typeface="Times New Roman" panose="02020603050405020304" pitchFamily="18" charset="0"/>
        </a:defRPr>
      </a:lvl9pPr>
    </p:titleStyle>
    <p:bodyStyle>
      <a:lvl1pPr marL="1646238" indent="-1646238"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500" kern="1200">
          <a:solidFill>
            <a:schemeClr val="tx1"/>
          </a:solidFill>
          <a:latin typeface="+mn-lt"/>
          <a:ea typeface="+mn-ea"/>
          <a:cs typeface="+mn-cs"/>
        </a:defRPr>
      </a:lvl3pPr>
      <a:lvl4pPr marL="7680325"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wmf"/><Relationship Id="rId18" Type="http://schemas.openxmlformats.org/officeDocument/2006/relationships/image" Target="../media/image18.png"/><Relationship Id="rId26" Type="http://schemas.openxmlformats.org/officeDocument/2006/relationships/oleObject" Target="../embeddings/oleObject8.bin"/><Relationship Id="rId3" Type="http://schemas.openxmlformats.org/officeDocument/2006/relationships/image" Target="../media/image11.png"/><Relationship Id="rId21" Type="http://schemas.openxmlformats.org/officeDocument/2006/relationships/image" Target="../media/image5.wmf"/><Relationship Id="rId34" Type="http://schemas.openxmlformats.org/officeDocument/2006/relationships/image" Target="../media/image22.png"/><Relationship Id="rId7" Type="http://schemas.openxmlformats.org/officeDocument/2006/relationships/image" Target="../media/image1.wmf"/><Relationship Id="rId12" Type="http://schemas.openxmlformats.org/officeDocument/2006/relationships/oleObject" Target="../embeddings/oleObject3.bin"/><Relationship Id="rId17" Type="http://schemas.openxmlformats.org/officeDocument/2006/relationships/image" Target="../media/image4.wmf"/><Relationship Id="rId25" Type="http://schemas.openxmlformats.org/officeDocument/2006/relationships/image" Target="../media/image7.wmf"/><Relationship Id="rId33"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oleObject" Target="../embeddings/oleObject4.bin"/><Relationship Id="rId20" Type="http://schemas.openxmlformats.org/officeDocument/2006/relationships/oleObject" Target="../embeddings/oleObject5.bin"/><Relationship Id="rId29"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wmf"/><Relationship Id="rId24" Type="http://schemas.openxmlformats.org/officeDocument/2006/relationships/oleObject" Target="../embeddings/oleObject7.bin"/><Relationship Id="rId32" Type="http://schemas.openxmlformats.org/officeDocument/2006/relationships/image" Target="../media/image10.wmf"/><Relationship Id="rId5" Type="http://schemas.openxmlformats.org/officeDocument/2006/relationships/image" Target="../media/image13.png"/><Relationship Id="rId15" Type="http://schemas.openxmlformats.org/officeDocument/2006/relationships/image" Target="../media/image17.png"/><Relationship Id="rId23" Type="http://schemas.openxmlformats.org/officeDocument/2006/relationships/image" Target="../media/image6.wmf"/><Relationship Id="rId28" Type="http://schemas.openxmlformats.org/officeDocument/2006/relationships/oleObject" Target="../embeddings/oleObject9.bin"/><Relationship Id="rId10" Type="http://schemas.openxmlformats.org/officeDocument/2006/relationships/image" Target="../media/image14.wmf"/><Relationship Id="rId19" Type="http://schemas.openxmlformats.org/officeDocument/2006/relationships/image" Target="../media/image19.png"/><Relationship Id="rId31" Type="http://schemas.openxmlformats.org/officeDocument/2006/relationships/oleObject" Target="../embeddings/oleObject10.bin"/><Relationship Id="rId4" Type="http://schemas.openxmlformats.org/officeDocument/2006/relationships/image" Target="../media/image12.png"/><Relationship Id="rId9" Type="http://schemas.openxmlformats.org/officeDocument/2006/relationships/image" Target="../media/image2.wmf"/><Relationship Id="rId14" Type="http://schemas.openxmlformats.org/officeDocument/2006/relationships/image" Target="../media/image16.png"/><Relationship Id="rId22" Type="http://schemas.openxmlformats.org/officeDocument/2006/relationships/oleObject" Target="../embeddings/oleObject6.bin"/><Relationship Id="rId27" Type="http://schemas.openxmlformats.org/officeDocument/2006/relationships/image" Target="../media/image8.wmf"/><Relationship Id="rId30" Type="http://schemas.openxmlformats.org/officeDocument/2006/relationships/image" Target="../media/image20.png"/><Relationship Id="rId8"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12.bin"/><Relationship Id="rId18" Type="http://schemas.openxmlformats.org/officeDocument/2006/relationships/oleObject" Target="../embeddings/Microsoft_Word_97_-_2003_Document2.doc"/><Relationship Id="rId26" Type="http://schemas.openxmlformats.org/officeDocument/2006/relationships/image" Target="../media/image30.wmf"/><Relationship Id="rId39" Type="http://schemas.openxmlformats.org/officeDocument/2006/relationships/image" Target="../media/image33.wmf"/><Relationship Id="rId21" Type="http://schemas.openxmlformats.org/officeDocument/2006/relationships/oleObject" Target="../embeddings/oleObject13.bin"/><Relationship Id="rId34" Type="http://schemas.openxmlformats.org/officeDocument/2006/relationships/image" Target="../media/image50.png"/><Relationship Id="rId42" Type="http://schemas.openxmlformats.org/officeDocument/2006/relationships/oleObject" Target="../embeddings/Microsoft_Word_97_-_2003_Document7.doc"/><Relationship Id="rId47" Type="http://schemas.openxmlformats.org/officeDocument/2006/relationships/image" Target="../media/image37.wmf"/><Relationship Id="rId7" Type="http://schemas.openxmlformats.org/officeDocument/2006/relationships/image" Target="../media/image41.png"/><Relationship Id="rId2" Type="http://schemas.openxmlformats.org/officeDocument/2006/relationships/slideLayout" Target="../slideLayouts/slideLayout7.xml"/><Relationship Id="rId16" Type="http://schemas.openxmlformats.org/officeDocument/2006/relationships/oleObject" Target="../embeddings/Microsoft_Word_97_-_2003_Document1.doc"/><Relationship Id="rId29" Type="http://schemas.openxmlformats.org/officeDocument/2006/relationships/oleObject" Target="../embeddings/oleObject15.bin"/><Relationship Id="rId11" Type="http://schemas.openxmlformats.org/officeDocument/2006/relationships/oleObject" Target="../embeddings/oleObject11.bin"/><Relationship Id="rId24" Type="http://schemas.openxmlformats.org/officeDocument/2006/relationships/image" Target="../media/image29.emf"/><Relationship Id="rId32" Type="http://schemas.openxmlformats.org/officeDocument/2006/relationships/image" Target="../media/image32.emf"/><Relationship Id="rId37" Type="http://schemas.openxmlformats.org/officeDocument/2006/relationships/image" Target="../media/image53.png"/><Relationship Id="rId40" Type="http://schemas.openxmlformats.org/officeDocument/2006/relationships/oleObject" Target="../embeddings/Microsoft_Word_97_-_2003_Document6.doc"/><Relationship Id="rId45" Type="http://schemas.openxmlformats.org/officeDocument/2006/relationships/image" Target="../media/image36.wmf"/><Relationship Id="rId5" Type="http://schemas.openxmlformats.org/officeDocument/2006/relationships/image" Target="../media/image39.png"/><Relationship Id="rId15" Type="http://schemas.openxmlformats.org/officeDocument/2006/relationships/image" Target="../media/image45.png"/><Relationship Id="rId23" Type="http://schemas.openxmlformats.org/officeDocument/2006/relationships/oleObject" Target="../embeddings/Microsoft_Word_97_-_2003_Document3.doc"/><Relationship Id="rId28" Type="http://schemas.openxmlformats.org/officeDocument/2006/relationships/image" Target="../media/image48.png"/><Relationship Id="rId36" Type="http://schemas.openxmlformats.org/officeDocument/2006/relationships/image" Target="../media/image52.png"/><Relationship Id="rId49" Type="http://schemas.openxmlformats.org/officeDocument/2006/relationships/image" Target="../media/image38.wmf"/><Relationship Id="rId10" Type="http://schemas.openxmlformats.org/officeDocument/2006/relationships/image" Target="../media/image44.png"/><Relationship Id="rId19" Type="http://schemas.openxmlformats.org/officeDocument/2006/relationships/image" Target="../media/image27.emf"/><Relationship Id="rId31" Type="http://schemas.openxmlformats.org/officeDocument/2006/relationships/oleObject" Target="../embeddings/Microsoft_Word_97_-_2003_Document4.doc"/><Relationship Id="rId44" Type="http://schemas.openxmlformats.org/officeDocument/2006/relationships/oleObject" Target="../embeddings/Microsoft_Word_97_-_2003_Document8.doc"/><Relationship Id="rId4" Type="http://schemas.openxmlformats.org/officeDocument/2006/relationships/image" Target="../media/image23.emf"/><Relationship Id="rId9" Type="http://schemas.openxmlformats.org/officeDocument/2006/relationships/image" Target="../media/image43.png"/><Relationship Id="rId14" Type="http://schemas.openxmlformats.org/officeDocument/2006/relationships/image" Target="../media/image25.wmf"/><Relationship Id="rId22" Type="http://schemas.openxmlformats.org/officeDocument/2006/relationships/image" Target="../media/image28.wmf"/><Relationship Id="rId27" Type="http://schemas.openxmlformats.org/officeDocument/2006/relationships/image" Target="../media/image47.png"/><Relationship Id="rId30" Type="http://schemas.openxmlformats.org/officeDocument/2006/relationships/image" Target="../media/image31.wmf"/><Relationship Id="rId35" Type="http://schemas.openxmlformats.org/officeDocument/2006/relationships/image" Target="../media/image51.png"/><Relationship Id="rId43" Type="http://schemas.openxmlformats.org/officeDocument/2006/relationships/image" Target="../media/image35.wmf"/><Relationship Id="rId48" Type="http://schemas.openxmlformats.org/officeDocument/2006/relationships/oleObject" Target="../embeddings/oleObject17.bin"/><Relationship Id="rId8" Type="http://schemas.openxmlformats.org/officeDocument/2006/relationships/image" Target="../media/image42.png"/><Relationship Id="rId3" Type="http://schemas.openxmlformats.org/officeDocument/2006/relationships/oleObject" Target="../embeddings/Microsoft_Word_97_-_2003_Document.doc"/><Relationship Id="rId12" Type="http://schemas.openxmlformats.org/officeDocument/2006/relationships/image" Target="../media/image24.wmf"/><Relationship Id="rId17" Type="http://schemas.openxmlformats.org/officeDocument/2006/relationships/image" Target="../media/image26.emf"/><Relationship Id="rId25" Type="http://schemas.openxmlformats.org/officeDocument/2006/relationships/oleObject" Target="../embeddings/oleObject14.bin"/><Relationship Id="rId33" Type="http://schemas.openxmlformats.org/officeDocument/2006/relationships/image" Target="../media/image49.png"/><Relationship Id="rId38" Type="http://schemas.openxmlformats.org/officeDocument/2006/relationships/oleObject" Target="../embeddings/Microsoft_Word_97_-_2003_Document5.doc"/><Relationship Id="rId46" Type="http://schemas.openxmlformats.org/officeDocument/2006/relationships/oleObject" Target="../embeddings/oleObject16.bin"/><Relationship Id="rId20" Type="http://schemas.openxmlformats.org/officeDocument/2006/relationships/image" Target="../media/image46.png"/><Relationship Id="rId41" Type="http://schemas.openxmlformats.org/officeDocument/2006/relationships/image" Target="../media/image34.wmf"/><Relationship Id="rId1" Type="http://schemas.openxmlformats.org/officeDocument/2006/relationships/vmlDrawing" Target="../drawings/vmlDrawing2.vml"/><Relationship Id="rId6"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85" name="Rectangle 417">
            <a:extLst>
              <a:ext uri="{FF2B5EF4-FFF2-40B4-BE49-F238E27FC236}">
                <a16:creationId xmlns:a16="http://schemas.microsoft.com/office/drawing/2014/main" id="{DCD417DA-C5EA-4759-B8D2-C4E68278522C}"/>
              </a:ext>
            </a:extLst>
          </p:cNvPr>
          <p:cNvSpPr>
            <a:spLocks noChangeArrowheads="1"/>
          </p:cNvSpPr>
          <p:nvPr/>
        </p:nvSpPr>
        <p:spPr bwMode="auto">
          <a:xfrm>
            <a:off x="1141413" y="33567688"/>
            <a:ext cx="15319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en-US" sz="3200" b="1">
                <a:solidFill>
                  <a:srgbClr val="FF0000"/>
                </a:solidFill>
              </a:rPr>
              <a:t>Suggestion:  Map channel networks from the DEM at the finest resolution consistent with observed channel network geomorphology ‘laws’.   Here the constant drop property is used.  We test for a statistically significant break in the 'constant' stream drops across stream orders.</a:t>
            </a:r>
          </a:p>
        </p:txBody>
      </p:sp>
      <p:grpSp>
        <p:nvGrpSpPr>
          <p:cNvPr id="7549" name="Group 381">
            <a:extLst>
              <a:ext uri="{FF2B5EF4-FFF2-40B4-BE49-F238E27FC236}">
                <a16:creationId xmlns:a16="http://schemas.microsoft.com/office/drawing/2014/main" id="{9346D353-7A00-41D2-987A-E5CC0C235C58}"/>
              </a:ext>
            </a:extLst>
          </p:cNvPr>
          <p:cNvGrpSpPr>
            <a:grpSpLocks/>
          </p:cNvGrpSpPr>
          <p:nvPr/>
        </p:nvGrpSpPr>
        <p:grpSpPr bwMode="auto">
          <a:xfrm>
            <a:off x="9296400" y="18959513"/>
            <a:ext cx="7907338" cy="5057775"/>
            <a:chOff x="5906" y="11662"/>
            <a:chExt cx="4981" cy="3186"/>
          </a:xfrm>
        </p:grpSpPr>
        <p:pic>
          <p:nvPicPr>
            <p:cNvPr id="7315" name="Picture 147">
              <a:extLst>
                <a:ext uri="{FF2B5EF4-FFF2-40B4-BE49-F238E27FC236}">
                  <a16:creationId xmlns:a16="http://schemas.microsoft.com/office/drawing/2014/main" id="{08979063-B169-48DB-93C4-FB5255C66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 y="11662"/>
              <a:ext cx="2313" cy="3163"/>
            </a:xfrm>
            <a:prstGeom prst="rect">
              <a:avLst/>
            </a:prstGeom>
            <a:noFill/>
            <a:extLst>
              <a:ext uri="{909E8E84-426E-40DD-AFC4-6F175D3DCCD1}">
                <a14:hiddenFill xmlns:a14="http://schemas.microsoft.com/office/drawing/2010/main">
                  <a:solidFill>
                    <a:srgbClr val="FFFFFF"/>
                  </a:solidFill>
                </a14:hiddenFill>
              </a:ext>
            </a:extLst>
          </p:spPr>
        </p:pic>
        <p:pic>
          <p:nvPicPr>
            <p:cNvPr id="7316" name="Picture 148">
              <a:extLst>
                <a:ext uri="{FF2B5EF4-FFF2-40B4-BE49-F238E27FC236}">
                  <a16:creationId xmlns:a16="http://schemas.microsoft.com/office/drawing/2014/main" id="{5FE648DD-A61C-4566-9906-CD9C77604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9" y="11662"/>
              <a:ext cx="2365" cy="3170"/>
            </a:xfrm>
            <a:prstGeom prst="rect">
              <a:avLst/>
            </a:prstGeom>
            <a:noFill/>
            <a:extLst>
              <a:ext uri="{909E8E84-426E-40DD-AFC4-6F175D3DCCD1}">
                <a14:hiddenFill xmlns:a14="http://schemas.microsoft.com/office/drawing/2010/main">
                  <a:solidFill>
                    <a:srgbClr val="FFFFFF"/>
                  </a:solidFill>
                </a14:hiddenFill>
              </a:ext>
            </a:extLst>
          </p:spPr>
        </p:pic>
        <p:sp>
          <p:nvSpPr>
            <p:cNvPr id="7313" name="Text Box 145">
              <a:extLst>
                <a:ext uri="{FF2B5EF4-FFF2-40B4-BE49-F238E27FC236}">
                  <a16:creationId xmlns:a16="http://schemas.microsoft.com/office/drawing/2014/main" id="{72BE49E7-FF14-427E-B3C5-C5C93F82AF6F}"/>
                </a:ext>
              </a:extLst>
            </p:cNvPr>
            <p:cNvSpPr txBox="1">
              <a:spLocks noChangeArrowheads="1"/>
            </p:cNvSpPr>
            <p:nvPr/>
          </p:nvSpPr>
          <p:spPr bwMode="auto">
            <a:xfrm>
              <a:off x="7478" y="14304"/>
              <a:ext cx="863" cy="5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a:t>500 cell theshold</a:t>
              </a:r>
            </a:p>
          </p:txBody>
        </p:sp>
        <p:sp>
          <p:nvSpPr>
            <p:cNvPr id="7314" name="Text Box 146">
              <a:extLst>
                <a:ext uri="{FF2B5EF4-FFF2-40B4-BE49-F238E27FC236}">
                  <a16:creationId xmlns:a16="http://schemas.microsoft.com/office/drawing/2014/main" id="{26DD1968-7133-46B0-9645-40E753B1D854}"/>
                </a:ext>
              </a:extLst>
            </p:cNvPr>
            <p:cNvSpPr txBox="1">
              <a:spLocks noChangeArrowheads="1"/>
            </p:cNvSpPr>
            <p:nvPr/>
          </p:nvSpPr>
          <p:spPr bwMode="auto">
            <a:xfrm>
              <a:off x="9910" y="14330"/>
              <a:ext cx="977" cy="5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a:t>1000 cell theshold</a:t>
              </a:r>
            </a:p>
          </p:txBody>
        </p:sp>
      </p:grpSp>
      <p:pic>
        <p:nvPicPr>
          <p:cNvPr id="7587" name="Picture 419">
            <a:extLst>
              <a:ext uri="{FF2B5EF4-FFF2-40B4-BE49-F238E27FC236}">
                <a16:creationId xmlns:a16="http://schemas.microsoft.com/office/drawing/2014/main" id="{B5CA50A9-E152-4816-B8AE-C0EC47335A7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424" r="2797"/>
          <a:stretch>
            <a:fillRect/>
          </a:stretch>
        </p:blipFill>
        <p:spPr bwMode="auto">
          <a:xfrm>
            <a:off x="29891038" y="12265025"/>
            <a:ext cx="2940050"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5">
            <a:extLst>
              <a:ext uri="{FF2B5EF4-FFF2-40B4-BE49-F238E27FC236}">
                <a16:creationId xmlns:a16="http://schemas.microsoft.com/office/drawing/2014/main" id="{1BFC5C6C-C443-4247-8E89-838CC3460779}"/>
              </a:ext>
            </a:extLst>
          </p:cNvPr>
          <p:cNvSpPr txBox="1">
            <a:spLocks noChangeArrowheads="1"/>
          </p:cNvSpPr>
          <p:nvPr/>
        </p:nvSpPr>
        <p:spPr bwMode="auto">
          <a:xfrm>
            <a:off x="0" y="974725"/>
            <a:ext cx="329184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algn="l" defTabSz="4389438" eaLnBrk="0" hangingPunct="0">
              <a:defRPr sz="2400">
                <a:solidFill>
                  <a:schemeClr val="tx1"/>
                </a:solidFill>
                <a:latin typeface="Times New Roman" panose="02020603050405020304" pitchFamily="18" charset="0"/>
              </a:defRPr>
            </a:lvl1pPr>
            <a:lvl2pPr marL="2193925" algn="l" defTabSz="4389438" eaLnBrk="0" hangingPunct="0">
              <a:defRPr sz="2400">
                <a:solidFill>
                  <a:schemeClr val="tx1"/>
                </a:solidFill>
                <a:latin typeface="Times New Roman" panose="02020603050405020304" pitchFamily="18" charset="0"/>
              </a:defRPr>
            </a:lvl2pPr>
            <a:lvl3pPr marL="4389438" algn="l" defTabSz="4389438" eaLnBrk="0" hangingPunct="0">
              <a:defRPr sz="2400">
                <a:solidFill>
                  <a:schemeClr val="tx1"/>
                </a:solidFill>
                <a:latin typeface="Times New Roman" panose="02020603050405020304" pitchFamily="18" charset="0"/>
              </a:defRPr>
            </a:lvl3pPr>
            <a:lvl4pPr marL="6583363" algn="l" defTabSz="4389438" eaLnBrk="0" hangingPunct="0">
              <a:defRPr sz="2400">
                <a:solidFill>
                  <a:schemeClr val="tx1"/>
                </a:solidFill>
                <a:latin typeface="Times New Roman" panose="02020603050405020304" pitchFamily="18" charset="0"/>
              </a:defRPr>
            </a:lvl4pPr>
            <a:lvl5pPr marL="8778875" algn="l" defTabSz="4389438" eaLnBrk="0" hangingPunct="0">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9100" b="1">
                <a:latin typeface="Korinna BT" pitchFamily="18" charset="0"/>
              </a:rPr>
              <a:t>  </a:t>
            </a:r>
            <a:r>
              <a:rPr lang="en-US" altLang="en-US" sz="9100" b="1">
                <a:effectLst>
                  <a:outerShdw blurRad="38100" dist="38100" dir="2700000" algn="tl">
                    <a:srgbClr val="C0C0C0"/>
                  </a:outerShdw>
                </a:effectLst>
                <a:latin typeface="Korinna BT" pitchFamily="18" charset="0"/>
                <a:cs typeface="Times New Roman" panose="02020603050405020304" pitchFamily="18" charset="0"/>
              </a:rPr>
              <a:t>Digital Elevation Models and Hydrology</a:t>
            </a:r>
            <a:endParaRPr lang="en-US" altLang="en-US" sz="5800" b="1">
              <a:effectLst>
                <a:outerShdw blurRad="38100" dist="38100" dir="2700000" algn="tl">
                  <a:srgbClr val="C0C0C0"/>
                </a:outerShdw>
              </a:effectLst>
              <a:latin typeface="Korinna BT" pitchFamily="18" charset="0"/>
            </a:endParaRPr>
          </a:p>
        </p:txBody>
      </p:sp>
      <p:sp>
        <p:nvSpPr>
          <p:cNvPr id="2102" name="Text Box 54">
            <a:extLst>
              <a:ext uri="{FF2B5EF4-FFF2-40B4-BE49-F238E27FC236}">
                <a16:creationId xmlns:a16="http://schemas.microsoft.com/office/drawing/2014/main" id="{FAEDDA70-A92D-4764-AFF7-A7587F4103D4}"/>
              </a:ext>
            </a:extLst>
          </p:cNvPr>
          <p:cNvSpPr txBox="1">
            <a:spLocks noChangeArrowheads="1"/>
          </p:cNvSpPr>
          <p:nvPr/>
        </p:nvSpPr>
        <p:spPr bwMode="auto">
          <a:xfrm>
            <a:off x="914400" y="5295900"/>
            <a:ext cx="14736763" cy="1007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algn="l" defTabSz="4389438" eaLnBrk="0" hangingPunct="0">
              <a:defRPr sz="2400">
                <a:solidFill>
                  <a:schemeClr val="tx1"/>
                </a:solidFill>
                <a:latin typeface="Times New Roman" panose="02020603050405020304" pitchFamily="18" charset="0"/>
              </a:defRPr>
            </a:lvl1pPr>
            <a:lvl2pPr marL="2193925" algn="l" defTabSz="4389438" eaLnBrk="0" hangingPunct="0">
              <a:defRPr sz="2400">
                <a:solidFill>
                  <a:schemeClr val="tx1"/>
                </a:solidFill>
                <a:latin typeface="Times New Roman" panose="02020603050405020304" pitchFamily="18" charset="0"/>
              </a:defRPr>
            </a:lvl2pPr>
            <a:lvl3pPr marL="4389438" algn="l" defTabSz="4389438" eaLnBrk="0" hangingPunct="0">
              <a:defRPr sz="2400">
                <a:solidFill>
                  <a:schemeClr val="tx1"/>
                </a:solidFill>
                <a:latin typeface="Times New Roman" panose="02020603050405020304" pitchFamily="18" charset="0"/>
              </a:defRPr>
            </a:lvl3pPr>
            <a:lvl4pPr marL="6583363" algn="l" defTabSz="4389438" eaLnBrk="0" hangingPunct="0">
              <a:defRPr sz="2400">
                <a:solidFill>
                  <a:schemeClr val="tx1"/>
                </a:solidFill>
                <a:latin typeface="Times New Roman" panose="02020603050405020304" pitchFamily="18" charset="0"/>
              </a:defRPr>
            </a:lvl4pPr>
            <a:lvl5pPr marL="8778875" algn="l" defTabSz="4389438" eaLnBrk="0" hangingPunct="0">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u="sng"/>
              <a:t>Abstract</a:t>
            </a:r>
            <a:r>
              <a:rPr lang="en-US" altLang="en-US" sz="4400"/>
              <a:t> </a:t>
            </a:r>
          </a:p>
          <a:p>
            <a:r>
              <a:rPr lang="en-US" altLang="en-US" sz="2800"/>
              <a:t>Digital elevation models (DEMs) are a useful data source for the automatic delineation of flow paths, sub watersheds and channel networks for hydrologic modeling.  The scale (drainage density) of the flow network used, controls the scale of hillslope and channel model elements and the distinction between hillslope and channel processes.  Although field mapping is acknowledged as the most accurate way to determine channel networks and drainage density, it is often impractical, especially for large watersheds, and DEM derived flow networks then provide a useful surrogate for channel or valley networks.  There are a variety of approaches to delineating flow networks, using different algorithms such as single (drainage to a single neighboring cell) and multiple (partitioning of flow between multiple neighboring cells) flow direction methods for the computation of contributing area, and local identification of upwards curvature.  The scale of the delineated network is sometimes controlled by a support area threshold, which may impose an arbitrary and spatially constant drainage density.  This paper reviews methods for the delineation of flow networks using grid DEMs.   The question of objective estimation of drainage density is addressed and a method based on terrain curvature that can accommodate spatially variable drainage density is presented.  The spatial flow field determined from a DEM can also serve as a basis for routing overland and topographically driven subsurface flows useful in water quality, erosion and terrain stability modeling.  New DEM derived quantities, such as downslope influence, upslope dependence, decayed accumulation, downslope accumulation and transport limited accumulation are illustrated.  The methods presented have been incorporated into software (TauDEM) developed to support hydrologic and water quality modeling and available from the author's website. </a:t>
            </a:r>
          </a:p>
        </p:txBody>
      </p:sp>
      <p:sp>
        <p:nvSpPr>
          <p:cNvPr id="2316" name="Line 268">
            <a:extLst>
              <a:ext uri="{FF2B5EF4-FFF2-40B4-BE49-F238E27FC236}">
                <a16:creationId xmlns:a16="http://schemas.microsoft.com/office/drawing/2014/main" id="{712ACA78-A60D-46EF-9336-D6D584ABBE1F}"/>
              </a:ext>
            </a:extLst>
          </p:cNvPr>
          <p:cNvSpPr>
            <a:spLocks noChangeShapeType="1"/>
          </p:cNvSpPr>
          <p:nvPr/>
        </p:nvSpPr>
        <p:spPr bwMode="auto">
          <a:xfrm flipV="1">
            <a:off x="0" y="5219700"/>
            <a:ext cx="329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Text Box 13">
            <a:extLst>
              <a:ext uri="{FF2B5EF4-FFF2-40B4-BE49-F238E27FC236}">
                <a16:creationId xmlns:a16="http://schemas.microsoft.com/office/drawing/2014/main" id="{4430DADE-4800-4E35-A6B5-0F02B277FF02}"/>
              </a:ext>
            </a:extLst>
          </p:cNvPr>
          <p:cNvSpPr txBox="1">
            <a:spLocks noChangeArrowheads="1"/>
          </p:cNvSpPr>
          <p:nvPr/>
        </p:nvSpPr>
        <p:spPr bwMode="auto">
          <a:xfrm>
            <a:off x="2705100" y="2743200"/>
            <a:ext cx="267462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5200">
                <a:effectLst>
                  <a:outerShdw blurRad="38100" dist="38100" dir="2700000" algn="tl">
                    <a:srgbClr val="C0C0C0"/>
                  </a:outerShdw>
                </a:effectLst>
                <a:latin typeface="Korinna BT" pitchFamily="18" charset="0"/>
              </a:rPr>
              <a:t>David G. Tarboton</a:t>
            </a:r>
          </a:p>
          <a:p>
            <a:pPr eaLnBrk="0" hangingPunct="0"/>
            <a:r>
              <a:rPr lang="en-US" altLang="en-US" sz="5200">
                <a:effectLst>
                  <a:outerShdw blurRad="38100" dist="38100" dir="2700000" algn="tl">
                    <a:srgbClr val="C0C0C0"/>
                  </a:outerShdw>
                </a:effectLst>
                <a:latin typeface="Korinna BT" pitchFamily="18" charset="0"/>
              </a:rPr>
              <a:t>Utah State University, Civil &amp; Environmental Engineering Department, Logan, UT</a:t>
            </a:r>
          </a:p>
          <a:p>
            <a:pPr eaLnBrk="0" hangingPunct="0"/>
            <a:endParaRPr lang="en-US" altLang="en-US" sz="5200">
              <a:effectLst>
                <a:outerShdw blurRad="38100" dist="38100" dir="2700000" algn="tl">
                  <a:srgbClr val="C0C0C0"/>
                </a:outerShdw>
              </a:effectLst>
              <a:latin typeface="Korinna BT" pitchFamily="18" charset="0"/>
            </a:endParaRPr>
          </a:p>
          <a:p>
            <a:endParaRPr lang="en-US" altLang="en-US" sz="5200"/>
          </a:p>
        </p:txBody>
      </p:sp>
      <p:sp>
        <p:nvSpPr>
          <p:cNvPr id="7279" name="Text Box 111">
            <a:extLst>
              <a:ext uri="{FF2B5EF4-FFF2-40B4-BE49-F238E27FC236}">
                <a16:creationId xmlns:a16="http://schemas.microsoft.com/office/drawing/2014/main" id="{C2842680-B7B9-4DCD-AE72-552BA9A06004}"/>
              </a:ext>
            </a:extLst>
          </p:cNvPr>
          <p:cNvSpPr txBox="1">
            <a:spLocks noChangeArrowheads="1"/>
          </p:cNvSpPr>
          <p:nvPr/>
        </p:nvSpPr>
        <p:spPr bwMode="auto">
          <a:xfrm>
            <a:off x="1874838" y="8191500"/>
            <a:ext cx="1841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6000" u="sng"/>
          </a:p>
          <a:p>
            <a:endParaRPr lang="en-US" altLang="en-US"/>
          </a:p>
        </p:txBody>
      </p:sp>
      <p:sp>
        <p:nvSpPr>
          <p:cNvPr id="7280" name="Line 112">
            <a:extLst>
              <a:ext uri="{FF2B5EF4-FFF2-40B4-BE49-F238E27FC236}">
                <a16:creationId xmlns:a16="http://schemas.microsoft.com/office/drawing/2014/main" id="{475BF666-DFA0-4123-9CAF-DBBA0E624ADC}"/>
              </a:ext>
            </a:extLst>
          </p:cNvPr>
          <p:cNvSpPr>
            <a:spLocks noChangeShapeType="1"/>
          </p:cNvSpPr>
          <p:nvPr/>
        </p:nvSpPr>
        <p:spPr bwMode="auto">
          <a:xfrm>
            <a:off x="16440150" y="5213350"/>
            <a:ext cx="0" cy="1044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06" name="Rectangle 138">
            <a:extLst>
              <a:ext uri="{FF2B5EF4-FFF2-40B4-BE49-F238E27FC236}">
                <a16:creationId xmlns:a16="http://schemas.microsoft.com/office/drawing/2014/main" id="{1877926B-AC82-425A-B178-174C46220BDE}"/>
              </a:ext>
            </a:extLst>
          </p:cNvPr>
          <p:cNvSpPr>
            <a:spLocks noChangeArrowheads="1"/>
          </p:cNvSpPr>
          <p:nvPr/>
        </p:nvSpPr>
        <p:spPr bwMode="auto">
          <a:xfrm>
            <a:off x="5743575" y="2052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05" name="Rectangle 137">
            <a:extLst>
              <a:ext uri="{FF2B5EF4-FFF2-40B4-BE49-F238E27FC236}">
                <a16:creationId xmlns:a16="http://schemas.microsoft.com/office/drawing/2014/main" id="{8B72BC92-58DC-4867-89AD-B6B962BEEB32}"/>
              </a:ext>
            </a:extLst>
          </p:cNvPr>
          <p:cNvSpPr>
            <a:spLocks noChangeArrowheads="1"/>
          </p:cNvSpPr>
          <p:nvPr/>
        </p:nvSpPr>
        <p:spPr bwMode="auto">
          <a:xfrm>
            <a:off x="1233488" y="23912513"/>
            <a:ext cx="6156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2400" b="1">
                <a:cs typeface="Times New Roman" panose="02020603050405020304" pitchFamily="18" charset="0"/>
              </a:rPr>
              <a:t>Drainage area can be concentrated or dispersed (specific catchment area).</a:t>
            </a:r>
            <a:r>
              <a:rPr lang="en-US" altLang="en-US" sz="2400" b="1"/>
              <a:t> </a:t>
            </a:r>
          </a:p>
        </p:txBody>
      </p:sp>
      <p:graphicFrame>
        <p:nvGraphicFramePr>
          <p:cNvPr id="7307" name="Object 139">
            <a:extLst>
              <a:ext uri="{FF2B5EF4-FFF2-40B4-BE49-F238E27FC236}">
                <a16:creationId xmlns:a16="http://schemas.microsoft.com/office/drawing/2014/main" id="{D147F19E-CE46-4BA5-B890-FA1D3F2CA4BD}"/>
              </a:ext>
            </a:extLst>
          </p:cNvPr>
          <p:cNvGraphicFramePr>
            <a:graphicFrameLocks noChangeAspect="1"/>
          </p:cNvGraphicFramePr>
          <p:nvPr/>
        </p:nvGraphicFramePr>
        <p:xfrm>
          <a:off x="0" y="18869025"/>
          <a:ext cx="9067800" cy="5448300"/>
        </p:xfrm>
        <a:graphic>
          <a:graphicData uri="http://schemas.openxmlformats.org/presentationml/2006/ole">
            <mc:AlternateContent xmlns:mc="http://schemas.openxmlformats.org/markup-compatibility/2006">
              <mc:Choice xmlns:v="urn:schemas-microsoft-com:vml" Requires="v">
                <p:oleObj spid="_x0000_s7654" name="Picture" r:id="rId6" imgW="8258040" imgH="4857840" progId="Word.Picture.8">
                  <p:embed/>
                </p:oleObj>
              </mc:Choice>
              <mc:Fallback>
                <p:oleObj name="Picture" r:id="rId6" imgW="8258040" imgH="4857840" progId="Word.Picture.8">
                  <p:embed/>
                  <p:pic>
                    <p:nvPicPr>
                      <p:cNvPr id="0" name="Object 139"/>
                      <p:cNvPicPr>
                        <a:picLocks noChangeAspect="1" noChangeArrowheads="1"/>
                      </p:cNvPicPr>
                      <p:nvPr/>
                    </p:nvPicPr>
                    <p:blipFill>
                      <a:blip r:embed="rId7">
                        <a:extLst>
                          <a:ext uri="{28A0092B-C50C-407E-A947-70E740481C1C}">
                            <a14:useLocalDpi xmlns:a14="http://schemas.microsoft.com/office/drawing/2010/main" val="0"/>
                          </a:ext>
                        </a:extLst>
                      </a:blip>
                      <a:srcRect l="-443" r="8858" b="6212"/>
                      <a:stretch>
                        <a:fillRect/>
                      </a:stretch>
                    </p:blipFill>
                    <p:spPr bwMode="auto">
                      <a:xfrm>
                        <a:off x="0" y="18869025"/>
                        <a:ext cx="90678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08" name="Rectangle 140">
            <a:extLst>
              <a:ext uri="{FF2B5EF4-FFF2-40B4-BE49-F238E27FC236}">
                <a16:creationId xmlns:a16="http://schemas.microsoft.com/office/drawing/2014/main" id="{1569BD47-5A03-4F8B-985E-C13097A2B6F5}"/>
              </a:ext>
            </a:extLst>
          </p:cNvPr>
          <p:cNvSpPr>
            <a:spLocks noChangeArrowheads="1"/>
          </p:cNvSpPr>
          <p:nvPr/>
        </p:nvSpPr>
        <p:spPr bwMode="auto">
          <a:xfrm>
            <a:off x="1322388" y="16306800"/>
            <a:ext cx="160305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4000" b="1"/>
              <a:t>Hydrologic processes are different on hillslopes and in channels.  It is important to recognize this and delineate model elements that account for this.</a:t>
            </a:r>
          </a:p>
        </p:txBody>
      </p:sp>
      <p:sp>
        <p:nvSpPr>
          <p:cNvPr id="7310" name="Rectangle 142">
            <a:extLst>
              <a:ext uri="{FF2B5EF4-FFF2-40B4-BE49-F238E27FC236}">
                <a16:creationId xmlns:a16="http://schemas.microsoft.com/office/drawing/2014/main" id="{9408ABA6-8043-43FC-95D6-FF6D2BD78B51}"/>
              </a:ext>
            </a:extLst>
          </p:cNvPr>
          <p:cNvSpPr>
            <a:spLocks noChangeArrowheads="1"/>
          </p:cNvSpPr>
          <p:nvPr/>
        </p:nvSpPr>
        <p:spPr bwMode="auto">
          <a:xfrm>
            <a:off x="9126538" y="24199850"/>
            <a:ext cx="8245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2400" b="1"/>
              <a:t>Different subwatersheds (hydrologic model elements) are delineated with different support area thresholds.</a:t>
            </a:r>
          </a:p>
        </p:txBody>
      </p:sp>
      <p:sp>
        <p:nvSpPr>
          <p:cNvPr id="7317" name="Rectangle 149">
            <a:extLst>
              <a:ext uri="{FF2B5EF4-FFF2-40B4-BE49-F238E27FC236}">
                <a16:creationId xmlns:a16="http://schemas.microsoft.com/office/drawing/2014/main" id="{FCD8693A-88EA-4C7A-8968-52CDC7AEBC45}"/>
              </a:ext>
            </a:extLst>
          </p:cNvPr>
          <p:cNvSpPr>
            <a:spLocks noChangeArrowheads="1"/>
          </p:cNvSpPr>
          <p:nvPr/>
        </p:nvSpPr>
        <p:spPr bwMode="auto">
          <a:xfrm>
            <a:off x="3322638" y="26044525"/>
            <a:ext cx="1098073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pPr algn="l">
              <a:lnSpc>
                <a:spcPct val="95000"/>
              </a:lnSpc>
            </a:pPr>
            <a:r>
              <a:rPr lang="en-US" altLang="en-US" sz="3200" b="1">
                <a:solidFill>
                  <a:srgbClr val="FF0000"/>
                </a:solidFill>
              </a:rPr>
              <a:t>How to decide on drainage area threshold ?</a:t>
            </a:r>
          </a:p>
        </p:txBody>
      </p:sp>
      <p:graphicFrame>
        <p:nvGraphicFramePr>
          <p:cNvPr id="7356" name="Object 188">
            <a:extLst>
              <a:ext uri="{FF2B5EF4-FFF2-40B4-BE49-F238E27FC236}">
                <a16:creationId xmlns:a16="http://schemas.microsoft.com/office/drawing/2014/main" id="{D2E66AE5-A24E-4289-95D2-46CBD8A32A07}"/>
              </a:ext>
            </a:extLst>
          </p:cNvPr>
          <p:cNvGraphicFramePr>
            <a:graphicFrameLocks noChangeAspect="1"/>
          </p:cNvGraphicFramePr>
          <p:nvPr/>
        </p:nvGraphicFramePr>
        <p:xfrm>
          <a:off x="904875" y="27857450"/>
          <a:ext cx="6394450" cy="5618163"/>
        </p:xfrm>
        <a:graphic>
          <a:graphicData uri="http://schemas.openxmlformats.org/presentationml/2006/ole">
            <mc:AlternateContent xmlns:mc="http://schemas.openxmlformats.org/markup-compatibility/2006">
              <mc:Choice xmlns:v="urn:schemas-microsoft-com:vml" Requires="v">
                <p:oleObj spid="_x0000_s7655" name="Picture" r:id="rId8" imgW="3772080" imgH="3314880" progId="Word.Picture.8">
                  <p:embed/>
                </p:oleObj>
              </mc:Choice>
              <mc:Fallback>
                <p:oleObj name="Picture" r:id="rId8" imgW="3772080" imgH="3314880" progId="Word.Picture.8">
                  <p:embed/>
                  <p:pic>
                    <p:nvPicPr>
                      <p:cNvPr id="0" name="Object 1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75" y="27857450"/>
                        <a:ext cx="639445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568" name="Group 400">
            <a:extLst>
              <a:ext uri="{FF2B5EF4-FFF2-40B4-BE49-F238E27FC236}">
                <a16:creationId xmlns:a16="http://schemas.microsoft.com/office/drawing/2014/main" id="{026E6E7D-A677-4E2F-AFC9-9856BFF3E229}"/>
              </a:ext>
            </a:extLst>
          </p:cNvPr>
          <p:cNvGrpSpPr>
            <a:grpSpLocks/>
          </p:cNvGrpSpPr>
          <p:nvPr/>
        </p:nvGrpSpPr>
        <p:grpSpPr bwMode="auto">
          <a:xfrm>
            <a:off x="24230013" y="20435888"/>
            <a:ext cx="8688387" cy="6196012"/>
            <a:chOff x="0" y="23745"/>
            <a:chExt cx="5473" cy="3903"/>
          </a:xfrm>
        </p:grpSpPr>
        <p:sp>
          <p:nvSpPr>
            <p:cNvPr id="7357" name="Text Box 189">
              <a:extLst>
                <a:ext uri="{FF2B5EF4-FFF2-40B4-BE49-F238E27FC236}">
                  <a16:creationId xmlns:a16="http://schemas.microsoft.com/office/drawing/2014/main" id="{ACD946FA-5594-46F0-A40E-3084E3FBE678}"/>
                </a:ext>
              </a:extLst>
            </p:cNvPr>
            <p:cNvSpPr txBox="1">
              <a:spLocks noChangeArrowheads="1"/>
            </p:cNvSpPr>
            <p:nvPr/>
          </p:nvSpPr>
          <p:spPr bwMode="auto">
            <a:xfrm>
              <a:off x="0" y="23745"/>
              <a:ext cx="547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kumimoji="1" lang="en-US" altLang="en-US" sz="2400"/>
                <a:t>100 grid cell constant drainage area threshold stream delineation</a:t>
              </a:r>
            </a:p>
          </p:txBody>
        </p:sp>
        <p:pic>
          <p:nvPicPr>
            <p:cNvPr id="7358" name="Picture 190" descr="greytopsa100">
              <a:extLst>
                <a:ext uri="{FF2B5EF4-FFF2-40B4-BE49-F238E27FC236}">
                  <a16:creationId xmlns:a16="http://schemas.microsoft.com/office/drawing/2014/main" id="{C2134971-3F25-4C40-A108-47E4CA6ADA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41153"/>
            <a:stretch>
              <a:fillRect/>
            </a:stretch>
          </p:blipFill>
          <p:spPr bwMode="auto">
            <a:xfrm>
              <a:off x="345" y="23923"/>
              <a:ext cx="4890" cy="3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69" name="Group 401">
            <a:extLst>
              <a:ext uri="{FF2B5EF4-FFF2-40B4-BE49-F238E27FC236}">
                <a16:creationId xmlns:a16="http://schemas.microsoft.com/office/drawing/2014/main" id="{2E5F54D4-5402-416F-8D35-FBF9B066973F}"/>
              </a:ext>
            </a:extLst>
          </p:cNvPr>
          <p:cNvGrpSpPr>
            <a:grpSpLocks/>
          </p:cNvGrpSpPr>
          <p:nvPr/>
        </p:nvGrpSpPr>
        <p:grpSpPr bwMode="auto">
          <a:xfrm>
            <a:off x="24769763" y="28036838"/>
            <a:ext cx="8148637" cy="6040437"/>
            <a:chOff x="5827" y="23843"/>
            <a:chExt cx="5133" cy="3805"/>
          </a:xfrm>
        </p:grpSpPr>
        <p:pic>
          <p:nvPicPr>
            <p:cNvPr id="7359" name="Picture 191" descr="greytopsa200">
              <a:extLst>
                <a:ext uri="{FF2B5EF4-FFF2-40B4-BE49-F238E27FC236}">
                  <a16:creationId xmlns:a16="http://schemas.microsoft.com/office/drawing/2014/main" id="{B0C2E516-FB50-44DD-9CD8-F2BB056F3C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40633"/>
            <a:stretch>
              <a:fillRect/>
            </a:stretch>
          </p:blipFill>
          <p:spPr bwMode="auto">
            <a:xfrm>
              <a:off x="5827" y="23890"/>
              <a:ext cx="4890" cy="3758"/>
            </a:xfrm>
            <a:prstGeom prst="rect">
              <a:avLst/>
            </a:prstGeom>
            <a:noFill/>
            <a:extLst>
              <a:ext uri="{909E8E84-426E-40DD-AFC4-6F175D3DCCD1}">
                <a14:hiddenFill xmlns:a14="http://schemas.microsoft.com/office/drawing/2010/main">
                  <a:solidFill>
                    <a:srgbClr val="FFFFFF"/>
                  </a:solidFill>
                </a14:hiddenFill>
              </a:ext>
            </a:extLst>
          </p:spPr>
        </p:pic>
        <p:sp>
          <p:nvSpPr>
            <p:cNvPr id="7360" name="Text Box 192">
              <a:extLst>
                <a:ext uri="{FF2B5EF4-FFF2-40B4-BE49-F238E27FC236}">
                  <a16:creationId xmlns:a16="http://schemas.microsoft.com/office/drawing/2014/main" id="{08215F35-17F0-4F2F-87AC-69BF72AC9984}"/>
                </a:ext>
              </a:extLst>
            </p:cNvPr>
            <p:cNvSpPr txBox="1">
              <a:spLocks noChangeArrowheads="1"/>
            </p:cNvSpPr>
            <p:nvPr/>
          </p:nvSpPr>
          <p:spPr bwMode="auto">
            <a:xfrm>
              <a:off x="5856" y="23843"/>
              <a:ext cx="5104"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kumimoji="1" lang="en-US" altLang="en-US" sz="2400"/>
                <a:t>200 grid cell constant drainage area based stream delineation</a:t>
              </a:r>
            </a:p>
          </p:txBody>
        </p:sp>
      </p:grpSp>
      <p:sp>
        <p:nvSpPr>
          <p:cNvPr id="7361" name="Rectangle 193">
            <a:extLst>
              <a:ext uri="{FF2B5EF4-FFF2-40B4-BE49-F238E27FC236}">
                <a16:creationId xmlns:a16="http://schemas.microsoft.com/office/drawing/2014/main" id="{B4C11C94-70DE-4905-8FBB-5F4CF08CC3B7}"/>
              </a:ext>
            </a:extLst>
          </p:cNvPr>
          <p:cNvSpPr>
            <a:spLocks noChangeArrowheads="1"/>
          </p:cNvSpPr>
          <p:nvPr/>
        </p:nvSpPr>
        <p:spPr bwMode="auto">
          <a:xfrm>
            <a:off x="20297775" y="3906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605" name="Group 437">
            <a:extLst>
              <a:ext uri="{FF2B5EF4-FFF2-40B4-BE49-F238E27FC236}">
                <a16:creationId xmlns:a16="http://schemas.microsoft.com/office/drawing/2014/main" id="{FDC044C6-C57B-44C5-8EAA-AE7BEEB33A91}"/>
              </a:ext>
            </a:extLst>
          </p:cNvPr>
          <p:cNvGrpSpPr>
            <a:grpSpLocks/>
          </p:cNvGrpSpPr>
          <p:nvPr/>
        </p:nvGrpSpPr>
        <p:grpSpPr bwMode="auto">
          <a:xfrm>
            <a:off x="16587788" y="20219988"/>
            <a:ext cx="8321675" cy="6570662"/>
            <a:chOff x="10449" y="12737"/>
            <a:chExt cx="5242" cy="4139"/>
          </a:xfrm>
        </p:grpSpPr>
        <p:graphicFrame>
          <p:nvGraphicFramePr>
            <p:cNvPr id="7362" name="Object 194">
              <a:extLst>
                <a:ext uri="{FF2B5EF4-FFF2-40B4-BE49-F238E27FC236}">
                  <a16:creationId xmlns:a16="http://schemas.microsoft.com/office/drawing/2014/main" id="{7E68FA20-C4C1-4B1A-AFA2-0E09DB8A35B1}"/>
                </a:ext>
              </a:extLst>
            </p:cNvPr>
            <p:cNvGraphicFramePr>
              <a:graphicFrameLocks noChangeAspect="1"/>
            </p:cNvGraphicFramePr>
            <p:nvPr/>
          </p:nvGraphicFramePr>
          <p:xfrm>
            <a:off x="10898" y="13250"/>
            <a:ext cx="4730" cy="3626"/>
          </p:xfrm>
          <a:graphic>
            <a:graphicData uri="http://schemas.openxmlformats.org/presentationml/2006/ole">
              <mc:AlternateContent xmlns:mc="http://schemas.openxmlformats.org/markup-compatibility/2006">
                <mc:Choice xmlns:v="urn:schemas-microsoft-com:vml" Requires="v">
                  <p:oleObj spid="_x0000_s7656" name="Picture" r:id="rId12" imgW="3295800" imgH="2838600" progId="Word.Picture.8">
                    <p:embed/>
                  </p:oleObj>
                </mc:Choice>
                <mc:Fallback>
                  <p:oleObj name="Picture" r:id="rId12" imgW="3295800" imgH="2838600" progId="Word.Picture.8">
                    <p:embed/>
                    <p:pic>
                      <p:nvPicPr>
                        <p:cNvPr id="0" name="Object 194"/>
                        <p:cNvPicPr>
                          <a:picLocks noChangeAspect="1" noChangeArrowheads="1"/>
                        </p:cNvPicPr>
                        <p:nvPr/>
                      </p:nvPicPr>
                      <p:blipFill>
                        <a:blip r:embed="rId13">
                          <a:extLst>
                            <a:ext uri="{28A0092B-C50C-407E-A947-70E740481C1C}">
                              <a14:useLocalDpi xmlns:a14="http://schemas.microsoft.com/office/drawing/2010/main" val="0"/>
                            </a:ext>
                          </a:extLst>
                        </a:blip>
                        <a:srcRect b="10971"/>
                        <a:stretch>
                          <a:fillRect/>
                        </a:stretch>
                      </p:blipFill>
                      <p:spPr bwMode="auto">
                        <a:xfrm>
                          <a:off x="10898" y="13250"/>
                          <a:ext cx="4730" cy="3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63" name="Rectangle 195">
              <a:extLst>
                <a:ext uri="{FF2B5EF4-FFF2-40B4-BE49-F238E27FC236}">
                  <a16:creationId xmlns:a16="http://schemas.microsoft.com/office/drawing/2014/main" id="{5062BEB3-1CFA-4528-9FCE-753716CF6FF9}"/>
                </a:ext>
              </a:extLst>
            </p:cNvPr>
            <p:cNvSpPr>
              <a:spLocks noChangeArrowheads="1"/>
            </p:cNvSpPr>
            <p:nvPr/>
          </p:nvSpPr>
          <p:spPr bwMode="auto">
            <a:xfrm>
              <a:off x="10449" y="12737"/>
              <a:ext cx="5242"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pPr>
                <a:lnSpc>
                  <a:spcPct val="95000"/>
                </a:lnSpc>
              </a:pPr>
              <a:r>
                <a:rPr lang="en-US" altLang="en-US" sz="2400"/>
                <a:t>Grid Network Ordering Approach (Peckham, 1995)</a:t>
              </a:r>
            </a:p>
          </p:txBody>
        </p:sp>
      </p:grpSp>
      <p:sp>
        <p:nvSpPr>
          <p:cNvPr id="7365" name="Rectangle 197">
            <a:extLst>
              <a:ext uri="{FF2B5EF4-FFF2-40B4-BE49-F238E27FC236}">
                <a16:creationId xmlns:a16="http://schemas.microsoft.com/office/drawing/2014/main" id="{BCEECFCE-85D0-4B11-B63A-16D0AB86C523}"/>
              </a:ext>
            </a:extLst>
          </p:cNvPr>
          <p:cNvSpPr>
            <a:spLocks noChangeArrowheads="1"/>
          </p:cNvSpPr>
          <p:nvPr/>
        </p:nvSpPr>
        <p:spPr bwMode="auto">
          <a:xfrm>
            <a:off x="27063700" y="3903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368" name="Group 200">
            <a:extLst>
              <a:ext uri="{FF2B5EF4-FFF2-40B4-BE49-F238E27FC236}">
                <a16:creationId xmlns:a16="http://schemas.microsoft.com/office/drawing/2014/main" id="{CB1CB646-DA38-4CF1-8A80-A37D15A23ACA}"/>
              </a:ext>
            </a:extLst>
          </p:cNvPr>
          <p:cNvGrpSpPr>
            <a:grpSpLocks/>
          </p:cNvGrpSpPr>
          <p:nvPr/>
        </p:nvGrpSpPr>
        <p:grpSpPr bwMode="auto">
          <a:xfrm>
            <a:off x="17570450" y="37339588"/>
            <a:ext cx="6858000" cy="5969000"/>
            <a:chOff x="744" y="560"/>
            <a:chExt cx="4320" cy="3760"/>
          </a:xfrm>
        </p:grpSpPr>
        <p:pic>
          <p:nvPicPr>
            <p:cNvPr id="7369" name="Picture 201">
              <a:extLst>
                <a:ext uri="{FF2B5EF4-FFF2-40B4-BE49-F238E27FC236}">
                  <a16:creationId xmlns:a16="http://schemas.microsoft.com/office/drawing/2014/main" id="{C7C2EDA8-A0C0-41E5-BA6F-94FEA26D67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11873" b="20804"/>
            <a:stretch>
              <a:fillRect/>
            </a:stretch>
          </p:blipFill>
          <p:spPr bwMode="auto">
            <a:xfrm>
              <a:off x="744" y="1640"/>
              <a:ext cx="4320" cy="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0" name="Rectangle 202" descr="50%">
              <a:extLst>
                <a:ext uri="{FF2B5EF4-FFF2-40B4-BE49-F238E27FC236}">
                  <a16:creationId xmlns:a16="http://schemas.microsoft.com/office/drawing/2014/main" id="{EDDE2C79-9722-4FB9-8C94-7E535A1CDC04}"/>
                </a:ext>
              </a:extLst>
            </p:cNvPr>
            <p:cNvSpPr>
              <a:spLocks noChangeArrowheads="1"/>
            </p:cNvSpPr>
            <p:nvPr/>
          </p:nvSpPr>
          <p:spPr bwMode="auto">
            <a:xfrm>
              <a:off x="1416" y="560"/>
              <a:ext cx="384" cy="384"/>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1" name="Rectangle 203">
              <a:extLst>
                <a:ext uri="{FF2B5EF4-FFF2-40B4-BE49-F238E27FC236}">
                  <a16:creationId xmlns:a16="http://schemas.microsoft.com/office/drawing/2014/main" id="{962AEC78-9CC1-4D45-A7C5-99DF25B555BF}"/>
                </a:ext>
              </a:extLst>
            </p:cNvPr>
            <p:cNvSpPr>
              <a:spLocks noChangeArrowheads="1"/>
            </p:cNvSpPr>
            <p:nvPr/>
          </p:nvSpPr>
          <p:spPr bwMode="auto">
            <a:xfrm>
              <a:off x="1800" y="560"/>
              <a:ext cx="384"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 name="Rectangle 204" descr="50%">
              <a:extLst>
                <a:ext uri="{FF2B5EF4-FFF2-40B4-BE49-F238E27FC236}">
                  <a16:creationId xmlns:a16="http://schemas.microsoft.com/office/drawing/2014/main" id="{03919EF7-9EA3-459B-A6F2-49A48C24A724}"/>
                </a:ext>
              </a:extLst>
            </p:cNvPr>
            <p:cNvSpPr>
              <a:spLocks noChangeArrowheads="1"/>
            </p:cNvSpPr>
            <p:nvPr/>
          </p:nvSpPr>
          <p:spPr bwMode="auto">
            <a:xfrm>
              <a:off x="1416" y="944"/>
              <a:ext cx="384" cy="384"/>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 name="Rectangle 205" descr="50%">
              <a:extLst>
                <a:ext uri="{FF2B5EF4-FFF2-40B4-BE49-F238E27FC236}">
                  <a16:creationId xmlns:a16="http://schemas.microsoft.com/office/drawing/2014/main" id="{82C14F20-180A-45C5-BE4B-C5EE8B57EE8A}"/>
                </a:ext>
              </a:extLst>
            </p:cNvPr>
            <p:cNvSpPr>
              <a:spLocks noChangeArrowheads="1"/>
            </p:cNvSpPr>
            <p:nvPr/>
          </p:nvSpPr>
          <p:spPr bwMode="auto">
            <a:xfrm>
              <a:off x="1800" y="944"/>
              <a:ext cx="384" cy="384"/>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 name="Rectangle 206">
              <a:extLst>
                <a:ext uri="{FF2B5EF4-FFF2-40B4-BE49-F238E27FC236}">
                  <a16:creationId xmlns:a16="http://schemas.microsoft.com/office/drawing/2014/main" id="{363D32F2-D3C3-4EDF-9EEF-BCDF684F9326}"/>
                </a:ext>
              </a:extLst>
            </p:cNvPr>
            <p:cNvSpPr>
              <a:spLocks noChangeArrowheads="1"/>
            </p:cNvSpPr>
            <p:nvPr/>
          </p:nvSpPr>
          <p:spPr bwMode="auto">
            <a:xfrm>
              <a:off x="2760" y="944"/>
              <a:ext cx="384"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 name="Rectangle 207" descr="50%">
              <a:extLst>
                <a:ext uri="{FF2B5EF4-FFF2-40B4-BE49-F238E27FC236}">
                  <a16:creationId xmlns:a16="http://schemas.microsoft.com/office/drawing/2014/main" id="{EB77D066-8452-439B-8765-59AEDEBE53EB}"/>
                </a:ext>
              </a:extLst>
            </p:cNvPr>
            <p:cNvSpPr>
              <a:spLocks noChangeArrowheads="1"/>
            </p:cNvSpPr>
            <p:nvPr/>
          </p:nvSpPr>
          <p:spPr bwMode="auto">
            <a:xfrm>
              <a:off x="2760" y="560"/>
              <a:ext cx="384" cy="384"/>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 name="Rectangle 208">
              <a:extLst>
                <a:ext uri="{FF2B5EF4-FFF2-40B4-BE49-F238E27FC236}">
                  <a16:creationId xmlns:a16="http://schemas.microsoft.com/office/drawing/2014/main" id="{525797B7-CB37-4FBF-A40A-A48B9E168E02}"/>
                </a:ext>
              </a:extLst>
            </p:cNvPr>
            <p:cNvSpPr>
              <a:spLocks noChangeArrowheads="1"/>
            </p:cNvSpPr>
            <p:nvPr/>
          </p:nvSpPr>
          <p:spPr bwMode="auto">
            <a:xfrm>
              <a:off x="3720" y="944"/>
              <a:ext cx="384"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 name="Rectangle 209" descr="50%">
              <a:extLst>
                <a:ext uri="{FF2B5EF4-FFF2-40B4-BE49-F238E27FC236}">
                  <a16:creationId xmlns:a16="http://schemas.microsoft.com/office/drawing/2014/main" id="{3BAA7AF3-5BC7-4E4A-B430-A3631FEB1960}"/>
                </a:ext>
              </a:extLst>
            </p:cNvPr>
            <p:cNvSpPr>
              <a:spLocks noChangeArrowheads="1"/>
            </p:cNvSpPr>
            <p:nvPr/>
          </p:nvSpPr>
          <p:spPr bwMode="auto">
            <a:xfrm>
              <a:off x="3720" y="560"/>
              <a:ext cx="384" cy="384"/>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 name="Text Box 210">
              <a:extLst>
                <a:ext uri="{FF2B5EF4-FFF2-40B4-BE49-F238E27FC236}">
                  <a16:creationId xmlns:a16="http://schemas.microsoft.com/office/drawing/2014/main" id="{7B387E99-1E1D-4032-84D9-EC4E8DB1D671}"/>
                </a:ext>
              </a:extLst>
            </p:cNvPr>
            <p:cNvSpPr txBox="1">
              <a:spLocks noChangeArrowheads="1"/>
            </p:cNvSpPr>
            <p:nvPr/>
          </p:nvSpPr>
          <p:spPr bwMode="auto">
            <a:xfrm>
              <a:off x="1416" y="60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43</a:t>
              </a:r>
            </a:p>
          </p:txBody>
        </p:sp>
        <p:sp>
          <p:nvSpPr>
            <p:cNvPr id="7379" name="Text Box 211">
              <a:extLst>
                <a:ext uri="{FF2B5EF4-FFF2-40B4-BE49-F238E27FC236}">
                  <a16:creationId xmlns:a16="http://schemas.microsoft.com/office/drawing/2014/main" id="{66655A4D-37D8-4156-B7DF-B73EA9CD0453}"/>
                </a:ext>
              </a:extLst>
            </p:cNvPr>
            <p:cNvSpPr txBox="1">
              <a:spLocks noChangeArrowheads="1"/>
            </p:cNvSpPr>
            <p:nvPr/>
          </p:nvSpPr>
          <p:spPr bwMode="auto">
            <a:xfrm>
              <a:off x="1416" y="9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41</a:t>
              </a:r>
            </a:p>
          </p:txBody>
        </p:sp>
        <p:sp>
          <p:nvSpPr>
            <p:cNvPr id="7380" name="Text Box 212">
              <a:extLst>
                <a:ext uri="{FF2B5EF4-FFF2-40B4-BE49-F238E27FC236}">
                  <a16:creationId xmlns:a16="http://schemas.microsoft.com/office/drawing/2014/main" id="{AAFEAFE2-6791-4BF4-A4A0-F3BEF339F86E}"/>
                </a:ext>
              </a:extLst>
            </p:cNvPr>
            <p:cNvSpPr txBox="1">
              <a:spLocks noChangeArrowheads="1"/>
            </p:cNvSpPr>
            <p:nvPr/>
          </p:nvSpPr>
          <p:spPr bwMode="auto">
            <a:xfrm>
              <a:off x="1848" y="60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solidFill>
                    <a:srgbClr val="FF0000"/>
                  </a:solidFill>
                </a:rPr>
                <a:t>48</a:t>
              </a:r>
              <a:endParaRPr lang="en-US" altLang="en-US" sz="1800"/>
            </a:p>
          </p:txBody>
        </p:sp>
        <p:sp>
          <p:nvSpPr>
            <p:cNvPr id="7381" name="Text Box 213">
              <a:extLst>
                <a:ext uri="{FF2B5EF4-FFF2-40B4-BE49-F238E27FC236}">
                  <a16:creationId xmlns:a16="http://schemas.microsoft.com/office/drawing/2014/main" id="{42BA4C9E-5879-459D-922F-055F0D4371F9}"/>
                </a:ext>
              </a:extLst>
            </p:cNvPr>
            <p:cNvSpPr txBox="1">
              <a:spLocks noChangeArrowheads="1"/>
            </p:cNvSpPr>
            <p:nvPr/>
          </p:nvSpPr>
          <p:spPr bwMode="auto">
            <a:xfrm>
              <a:off x="1848" y="9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47</a:t>
              </a:r>
            </a:p>
          </p:txBody>
        </p:sp>
        <p:sp>
          <p:nvSpPr>
            <p:cNvPr id="7382" name="Rectangle 214">
              <a:extLst>
                <a:ext uri="{FF2B5EF4-FFF2-40B4-BE49-F238E27FC236}">
                  <a16:creationId xmlns:a16="http://schemas.microsoft.com/office/drawing/2014/main" id="{EC184C02-41A4-4B42-BF9E-25C4DD8DAF3D}"/>
                </a:ext>
              </a:extLst>
            </p:cNvPr>
            <p:cNvSpPr>
              <a:spLocks noChangeArrowheads="1"/>
            </p:cNvSpPr>
            <p:nvPr/>
          </p:nvSpPr>
          <p:spPr bwMode="auto">
            <a:xfrm>
              <a:off x="2376" y="560"/>
              <a:ext cx="384"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 name="Text Box 215">
              <a:extLst>
                <a:ext uri="{FF2B5EF4-FFF2-40B4-BE49-F238E27FC236}">
                  <a16:creationId xmlns:a16="http://schemas.microsoft.com/office/drawing/2014/main" id="{9233B2C6-373C-4141-B0B8-586D60B9ABA5}"/>
                </a:ext>
              </a:extLst>
            </p:cNvPr>
            <p:cNvSpPr txBox="1">
              <a:spLocks noChangeArrowheads="1"/>
            </p:cNvSpPr>
            <p:nvPr/>
          </p:nvSpPr>
          <p:spPr bwMode="auto">
            <a:xfrm>
              <a:off x="2424" y="60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48</a:t>
              </a:r>
            </a:p>
          </p:txBody>
        </p:sp>
        <p:sp>
          <p:nvSpPr>
            <p:cNvPr id="7384" name="Rectangle 216" descr="50%">
              <a:extLst>
                <a:ext uri="{FF2B5EF4-FFF2-40B4-BE49-F238E27FC236}">
                  <a16:creationId xmlns:a16="http://schemas.microsoft.com/office/drawing/2014/main" id="{D8D868EF-5B23-4936-A171-4176A3EF501D}"/>
                </a:ext>
              </a:extLst>
            </p:cNvPr>
            <p:cNvSpPr>
              <a:spLocks noChangeArrowheads="1"/>
            </p:cNvSpPr>
            <p:nvPr/>
          </p:nvSpPr>
          <p:spPr bwMode="auto">
            <a:xfrm>
              <a:off x="2376" y="944"/>
              <a:ext cx="384" cy="384"/>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5" name="Text Box 217">
              <a:extLst>
                <a:ext uri="{FF2B5EF4-FFF2-40B4-BE49-F238E27FC236}">
                  <a16:creationId xmlns:a16="http://schemas.microsoft.com/office/drawing/2014/main" id="{5B2EF526-E062-4DF3-84C1-2DE38F429908}"/>
                </a:ext>
              </a:extLst>
            </p:cNvPr>
            <p:cNvSpPr txBox="1">
              <a:spLocks noChangeArrowheads="1"/>
            </p:cNvSpPr>
            <p:nvPr/>
          </p:nvSpPr>
          <p:spPr bwMode="auto">
            <a:xfrm>
              <a:off x="2424" y="9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47</a:t>
              </a:r>
            </a:p>
          </p:txBody>
        </p:sp>
        <p:sp>
          <p:nvSpPr>
            <p:cNvPr id="7386" name="Text Box 218">
              <a:extLst>
                <a:ext uri="{FF2B5EF4-FFF2-40B4-BE49-F238E27FC236}">
                  <a16:creationId xmlns:a16="http://schemas.microsoft.com/office/drawing/2014/main" id="{2FD710EC-870C-4624-808C-117D4F00780E}"/>
                </a:ext>
              </a:extLst>
            </p:cNvPr>
            <p:cNvSpPr txBox="1">
              <a:spLocks noChangeArrowheads="1"/>
            </p:cNvSpPr>
            <p:nvPr/>
          </p:nvSpPr>
          <p:spPr bwMode="auto">
            <a:xfrm>
              <a:off x="2808" y="9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solidFill>
                    <a:srgbClr val="FF0000"/>
                  </a:solidFill>
                </a:rPr>
                <a:t>54</a:t>
              </a:r>
              <a:endParaRPr lang="en-US" altLang="en-US" sz="1800"/>
            </a:p>
          </p:txBody>
        </p:sp>
        <p:sp>
          <p:nvSpPr>
            <p:cNvPr id="7387" name="Text Box 219">
              <a:extLst>
                <a:ext uri="{FF2B5EF4-FFF2-40B4-BE49-F238E27FC236}">
                  <a16:creationId xmlns:a16="http://schemas.microsoft.com/office/drawing/2014/main" id="{DAD3C161-5422-44B2-B9EA-8C2DCB520DBE}"/>
                </a:ext>
              </a:extLst>
            </p:cNvPr>
            <p:cNvSpPr txBox="1">
              <a:spLocks noChangeArrowheads="1"/>
            </p:cNvSpPr>
            <p:nvPr/>
          </p:nvSpPr>
          <p:spPr bwMode="auto">
            <a:xfrm>
              <a:off x="2808" y="60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51</a:t>
              </a:r>
            </a:p>
          </p:txBody>
        </p:sp>
        <p:sp>
          <p:nvSpPr>
            <p:cNvPr id="7388" name="Rectangle 220">
              <a:extLst>
                <a:ext uri="{FF2B5EF4-FFF2-40B4-BE49-F238E27FC236}">
                  <a16:creationId xmlns:a16="http://schemas.microsoft.com/office/drawing/2014/main" id="{60B9BBE2-CC15-4CA6-8CF6-CE306D1E1D2B}"/>
                </a:ext>
              </a:extLst>
            </p:cNvPr>
            <p:cNvSpPr>
              <a:spLocks noChangeArrowheads="1"/>
            </p:cNvSpPr>
            <p:nvPr/>
          </p:nvSpPr>
          <p:spPr bwMode="auto">
            <a:xfrm>
              <a:off x="3336" y="944"/>
              <a:ext cx="384"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9" name="Rectangle 221" descr="50%">
              <a:extLst>
                <a:ext uri="{FF2B5EF4-FFF2-40B4-BE49-F238E27FC236}">
                  <a16:creationId xmlns:a16="http://schemas.microsoft.com/office/drawing/2014/main" id="{968D5F62-785D-4833-A31E-E9F452F79D63}"/>
                </a:ext>
              </a:extLst>
            </p:cNvPr>
            <p:cNvSpPr>
              <a:spLocks noChangeArrowheads="1"/>
            </p:cNvSpPr>
            <p:nvPr/>
          </p:nvSpPr>
          <p:spPr bwMode="auto">
            <a:xfrm>
              <a:off x="3336" y="560"/>
              <a:ext cx="384" cy="384"/>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0" name="Text Box 222">
              <a:extLst>
                <a:ext uri="{FF2B5EF4-FFF2-40B4-BE49-F238E27FC236}">
                  <a16:creationId xmlns:a16="http://schemas.microsoft.com/office/drawing/2014/main" id="{B52E762B-2474-400E-9E18-0FF0E37E3962}"/>
                </a:ext>
              </a:extLst>
            </p:cNvPr>
            <p:cNvSpPr txBox="1">
              <a:spLocks noChangeArrowheads="1"/>
            </p:cNvSpPr>
            <p:nvPr/>
          </p:nvSpPr>
          <p:spPr bwMode="auto">
            <a:xfrm>
              <a:off x="3384" y="9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54</a:t>
              </a:r>
            </a:p>
          </p:txBody>
        </p:sp>
        <p:sp>
          <p:nvSpPr>
            <p:cNvPr id="7391" name="Text Box 223">
              <a:extLst>
                <a:ext uri="{FF2B5EF4-FFF2-40B4-BE49-F238E27FC236}">
                  <a16:creationId xmlns:a16="http://schemas.microsoft.com/office/drawing/2014/main" id="{29F33150-2BDD-44E0-B843-0B67F8D12DA3}"/>
                </a:ext>
              </a:extLst>
            </p:cNvPr>
            <p:cNvSpPr txBox="1">
              <a:spLocks noChangeArrowheads="1"/>
            </p:cNvSpPr>
            <p:nvPr/>
          </p:nvSpPr>
          <p:spPr bwMode="auto">
            <a:xfrm>
              <a:off x="3384" y="60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51</a:t>
              </a:r>
            </a:p>
          </p:txBody>
        </p:sp>
        <p:sp>
          <p:nvSpPr>
            <p:cNvPr id="7392" name="Text Box 224">
              <a:extLst>
                <a:ext uri="{FF2B5EF4-FFF2-40B4-BE49-F238E27FC236}">
                  <a16:creationId xmlns:a16="http://schemas.microsoft.com/office/drawing/2014/main" id="{4DEE9CB8-5C93-493E-A61B-51F53E280DE7}"/>
                </a:ext>
              </a:extLst>
            </p:cNvPr>
            <p:cNvSpPr txBox="1">
              <a:spLocks noChangeArrowheads="1"/>
            </p:cNvSpPr>
            <p:nvPr/>
          </p:nvSpPr>
          <p:spPr bwMode="auto">
            <a:xfrm>
              <a:off x="3768" y="60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56</a:t>
              </a:r>
            </a:p>
          </p:txBody>
        </p:sp>
        <p:sp>
          <p:nvSpPr>
            <p:cNvPr id="7393" name="Text Box 225">
              <a:extLst>
                <a:ext uri="{FF2B5EF4-FFF2-40B4-BE49-F238E27FC236}">
                  <a16:creationId xmlns:a16="http://schemas.microsoft.com/office/drawing/2014/main" id="{623EDE61-F58C-4C98-AA87-A62EFB85980F}"/>
                </a:ext>
              </a:extLst>
            </p:cNvPr>
            <p:cNvSpPr txBox="1">
              <a:spLocks noChangeArrowheads="1"/>
            </p:cNvSpPr>
            <p:nvPr/>
          </p:nvSpPr>
          <p:spPr bwMode="auto">
            <a:xfrm>
              <a:off x="3768" y="9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solidFill>
                    <a:srgbClr val="FF0000"/>
                  </a:solidFill>
                </a:rPr>
                <a:t>58</a:t>
              </a:r>
              <a:endParaRPr lang="en-US" altLang="en-US" sz="1800"/>
            </a:p>
          </p:txBody>
        </p:sp>
        <p:sp>
          <p:nvSpPr>
            <p:cNvPr id="7394" name="Line 226">
              <a:extLst>
                <a:ext uri="{FF2B5EF4-FFF2-40B4-BE49-F238E27FC236}">
                  <a16:creationId xmlns:a16="http://schemas.microsoft.com/office/drawing/2014/main" id="{073CD0D6-B017-4534-A462-B9B268D91495}"/>
                </a:ext>
              </a:extLst>
            </p:cNvPr>
            <p:cNvSpPr>
              <a:spLocks noChangeShapeType="1"/>
            </p:cNvSpPr>
            <p:nvPr/>
          </p:nvSpPr>
          <p:spPr bwMode="auto">
            <a:xfrm>
              <a:off x="1419" y="1331"/>
              <a:ext cx="1431" cy="19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5" name="Line 227">
              <a:extLst>
                <a:ext uri="{FF2B5EF4-FFF2-40B4-BE49-F238E27FC236}">
                  <a16:creationId xmlns:a16="http://schemas.microsoft.com/office/drawing/2014/main" id="{6254763D-AE11-47D5-B3DE-E5CEF23B01CB}"/>
                </a:ext>
              </a:extLst>
            </p:cNvPr>
            <p:cNvSpPr>
              <a:spLocks noChangeShapeType="1"/>
            </p:cNvSpPr>
            <p:nvPr/>
          </p:nvSpPr>
          <p:spPr bwMode="auto">
            <a:xfrm>
              <a:off x="2184" y="1328"/>
              <a:ext cx="708" cy="1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6" name="Line 228">
              <a:extLst>
                <a:ext uri="{FF2B5EF4-FFF2-40B4-BE49-F238E27FC236}">
                  <a16:creationId xmlns:a16="http://schemas.microsoft.com/office/drawing/2014/main" id="{39A441CD-D989-48AE-A318-D09FC3B0A64B}"/>
                </a:ext>
              </a:extLst>
            </p:cNvPr>
            <p:cNvSpPr>
              <a:spLocks noChangeShapeType="1"/>
            </p:cNvSpPr>
            <p:nvPr/>
          </p:nvSpPr>
          <p:spPr bwMode="auto">
            <a:xfrm>
              <a:off x="2376" y="1328"/>
              <a:ext cx="507" cy="19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7" name="Line 229">
              <a:extLst>
                <a:ext uri="{FF2B5EF4-FFF2-40B4-BE49-F238E27FC236}">
                  <a16:creationId xmlns:a16="http://schemas.microsoft.com/office/drawing/2014/main" id="{30A24EB8-6172-4DB9-80A9-4D1220B2DFC1}"/>
                </a:ext>
              </a:extLst>
            </p:cNvPr>
            <p:cNvSpPr>
              <a:spLocks noChangeShapeType="1"/>
            </p:cNvSpPr>
            <p:nvPr/>
          </p:nvSpPr>
          <p:spPr bwMode="auto">
            <a:xfrm flipH="1">
              <a:off x="2916" y="1328"/>
              <a:ext cx="228" cy="19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8" name="Line 230">
              <a:extLst>
                <a:ext uri="{FF2B5EF4-FFF2-40B4-BE49-F238E27FC236}">
                  <a16:creationId xmlns:a16="http://schemas.microsoft.com/office/drawing/2014/main" id="{9D893F98-E5DB-435A-9C15-F856AC5D23A8}"/>
                </a:ext>
              </a:extLst>
            </p:cNvPr>
            <p:cNvSpPr>
              <a:spLocks noChangeShapeType="1"/>
            </p:cNvSpPr>
            <p:nvPr/>
          </p:nvSpPr>
          <p:spPr bwMode="auto">
            <a:xfrm flipH="1">
              <a:off x="2901" y="1328"/>
              <a:ext cx="435" cy="19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9" name="Line 231">
              <a:extLst>
                <a:ext uri="{FF2B5EF4-FFF2-40B4-BE49-F238E27FC236}">
                  <a16:creationId xmlns:a16="http://schemas.microsoft.com/office/drawing/2014/main" id="{BCE4E805-DAFE-4132-86B8-B652961C8D80}"/>
                </a:ext>
              </a:extLst>
            </p:cNvPr>
            <p:cNvSpPr>
              <a:spLocks noChangeShapeType="1"/>
            </p:cNvSpPr>
            <p:nvPr/>
          </p:nvSpPr>
          <p:spPr bwMode="auto">
            <a:xfrm flipH="1">
              <a:off x="2931" y="1328"/>
              <a:ext cx="1173" cy="19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00" name="Text Box 232">
            <a:extLst>
              <a:ext uri="{FF2B5EF4-FFF2-40B4-BE49-F238E27FC236}">
                <a16:creationId xmlns:a16="http://schemas.microsoft.com/office/drawing/2014/main" id="{47DCA8A0-B7F5-497E-B1E9-66D84CDDB105}"/>
              </a:ext>
            </a:extLst>
          </p:cNvPr>
          <p:cNvSpPr txBox="1">
            <a:spLocks noChangeArrowheads="1"/>
          </p:cNvSpPr>
          <p:nvPr/>
        </p:nvSpPr>
        <p:spPr bwMode="auto">
          <a:xfrm>
            <a:off x="17430750" y="5943600"/>
            <a:ext cx="144018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6000" b="1" u="sng"/>
              <a:t>Purposes</a:t>
            </a:r>
          </a:p>
          <a:p>
            <a:pPr eaLnBrk="1" hangingPunct="1">
              <a:spcBef>
                <a:spcPct val="50000"/>
              </a:spcBef>
              <a:buFontTx/>
              <a:buAutoNum type="arabicPeriod"/>
            </a:pPr>
            <a:r>
              <a:rPr lang="en-US" altLang="en-US" sz="4800"/>
              <a:t>Hillslope, channel partitioning and objective drainage density estimation</a:t>
            </a:r>
          </a:p>
          <a:p>
            <a:pPr eaLnBrk="1" hangingPunct="1">
              <a:spcBef>
                <a:spcPct val="50000"/>
              </a:spcBef>
              <a:buFontTx/>
              <a:buAutoNum type="arabicPeriod"/>
            </a:pPr>
            <a:r>
              <a:rPr lang="en-US" altLang="en-US" sz="4800"/>
              <a:t>New DEM analysis concepts that may be useful in hydrology</a:t>
            </a:r>
          </a:p>
        </p:txBody>
      </p:sp>
      <p:grpSp>
        <p:nvGrpSpPr>
          <p:cNvPr id="7602" name="Group 434">
            <a:extLst>
              <a:ext uri="{FF2B5EF4-FFF2-40B4-BE49-F238E27FC236}">
                <a16:creationId xmlns:a16="http://schemas.microsoft.com/office/drawing/2014/main" id="{08588AC7-98B3-4EE1-91EF-C1D2B70DC957}"/>
              </a:ext>
            </a:extLst>
          </p:cNvPr>
          <p:cNvGrpSpPr>
            <a:grpSpLocks/>
          </p:cNvGrpSpPr>
          <p:nvPr/>
        </p:nvGrpSpPr>
        <p:grpSpPr bwMode="auto">
          <a:xfrm>
            <a:off x="17381538" y="11653838"/>
            <a:ext cx="6254750" cy="3013075"/>
            <a:chOff x="10978" y="6952"/>
            <a:chExt cx="3940" cy="1898"/>
          </a:xfrm>
        </p:grpSpPr>
        <p:sp>
          <p:nvSpPr>
            <p:cNvPr id="7402" name="Text Box 234">
              <a:extLst>
                <a:ext uri="{FF2B5EF4-FFF2-40B4-BE49-F238E27FC236}">
                  <a16:creationId xmlns:a16="http://schemas.microsoft.com/office/drawing/2014/main" id="{63F832E5-A582-4742-A3F6-479D9F84972F}"/>
                </a:ext>
              </a:extLst>
            </p:cNvPr>
            <p:cNvSpPr txBox="1">
              <a:spLocks noChangeArrowheads="1"/>
            </p:cNvSpPr>
            <p:nvPr/>
          </p:nvSpPr>
          <p:spPr bwMode="auto">
            <a:xfrm>
              <a:off x="10978" y="6952"/>
              <a:ext cx="39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What is a digital elevation model (DEM) grid</a:t>
              </a:r>
            </a:p>
          </p:txBody>
        </p:sp>
        <p:pic>
          <p:nvPicPr>
            <p:cNvPr id="7403" name="Picture 235" descr="grid0x">
              <a:extLst>
                <a:ext uri="{FF2B5EF4-FFF2-40B4-BE49-F238E27FC236}">
                  <a16:creationId xmlns:a16="http://schemas.microsoft.com/office/drawing/2014/main" id="{AFBEC3B2-7DC9-4297-94C2-EAEB650783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40" y="7399"/>
              <a:ext cx="1618" cy="1438"/>
            </a:xfrm>
            <a:prstGeom prst="rect">
              <a:avLst/>
            </a:prstGeom>
            <a:noFill/>
            <a:extLst>
              <a:ext uri="{909E8E84-426E-40DD-AFC4-6F175D3DCCD1}">
                <a14:hiddenFill xmlns:a14="http://schemas.microsoft.com/office/drawing/2010/main">
                  <a:solidFill>
                    <a:srgbClr val="FFFFFF"/>
                  </a:solidFill>
                </a14:hiddenFill>
              </a:ext>
            </a:extLst>
          </p:spPr>
        </p:pic>
        <p:sp>
          <p:nvSpPr>
            <p:cNvPr id="7404" name="Rectangle 236">
              <a:extLst>
                <a:ext uri="{FF2B5EF4-FFF2-40B4-BE49-F238E27FC236}">
                  <a16:creationId xmlns:a16="http://schemas.microsoft.com/office/drawing/2014/main" id="{E5958A76-763C-4363-AB2F-89169CA1F6FA}"/>
                </a:ext>
              </a:extLst>
            </p:cNvPr>
            <p:cNvSpPr>
              <a:spLocks noChangeArrowheads="1"/>
            </p:cNvSpPr>
            <p:nvPr/>
          </p:nvSpPr>
          <p:spPr bwMode="auto">
            <a:xfrm>
              <a:off x="12914" y="7412"/>
              <a:ext cx="1975"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en-US" sz="2400">
                  <a:solidFill>
                    <a:schemeClr val="tx2"/>
                  </a:solidFill>
                </a:rPr>
                <a:t>A grid of cells (square or rectangular) in some coordinate system having land surface elevation as the value stored in each cell</a:t>
              </a:r>
            </a:p>
          </p:txBody>
        </p:sp>
      </p:grpSp>
      <p:sp>
        <p:nvSpPr>
          <p:cNvPr id="7405" name="Rectangle 237">
            <a:extLst>
              <a:ext uri="{FF2B5EF4-FFF2-40B4-BE49-F238E27FC236}">
                <a16:creationId xmlns:a16="http://schemas.microsoft.com/office/drawing/2014/main" id="{1BBD85A4-D254-4CFB-AAFE-061B5593F422}"/>
              </a:ext>
            </a:extLst>
          </p:cNvPr>
          <p:cNvSpPr>
            <a:spLocks noChangeArrowheads="1"/>
          </p:cNvSpPr>
          <p:nvPr/>
        </p:nvSpPr>
        <p:spPr bwMode="auto">
          <a:xfrm>
            <a:off x="20481925" y="10768013"/>
            <a:ext cx="9648825"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pPr>
              <a:lnSpc>
                <a:spcPct val="85000"/>
              </a:lnSpc>
            </a:pPr>
            <a:r>
              <a:rPr lang="en-US" altLang="en-US" sz="3600"/>
              <a:t>Digital Elevation Model Based Flow Path Analysis</a:t>
            </a:r>
          </a:p>
        </p:txBody>
      </p:sp>
      <p:grpSp>
        <p:nvGrpSpPr>
          <p:cNvPr id="7651" name="Group 483">
            <a:extLst>
              <a:ext uri="{FF2B5EF4-FFF2-40B4-BE49-F238E27FC236}">
                <a16:creationId xmlns:a16="http://schemas.microsoft.com/office/drawing/2014/main" id="{C698650C-5C3A-498E-97C6-ABE086EDAA75}"/>
              </a:ext>
            </a:extLst>
          </p:cNvPr>
          <p:cNvGrpSpPr>
            <a:grpSpLocks/>
          </p:cNvGrpSpPr>
          <p:nvPr/>
        </p:nvGrpSpPr>
        <p:grpSpPr bwMode="auto">
          <a:xfrm>
            <a:off x="16887825" y="14905038"/>
            <a:ext cx="4273550" cy="2794000"/>
            <a:chOff x="10638" y="9351"/>
            <a:chExt cx="2692" cy="1760"/>
          </a:xfrm>
        </p:grpSpPr>
        <p:grpSp>
          <p:nvGrpSpPr>
            <p:cNvPr id="7407" name="Group 239">
              <a:extLst>
                <a:ext uri="{FF2B5EF4-FFF2-40B4-BE49-F238E27FC236}">
                  <a16:creationId xmlns:a16="http://schemas.microsoft.com/office/drawing/2014/main" id="{C0A9479C-AEE9-4AD1-9045-9C90EB36832F}"/>
                </a:ext>
              </a:extLst>
            </p:cNvPr>
            <p:cNvGrpSpPr>
              <a:grpSpLocks noChangeAspect="1"/>
            </p:cNvGrpSpPr>
            <p:nvPr/>
          </p:nvGrpSpPr>
          <p:grpSpPr bwMode="auto">
            <a:xfrm>
              <a:off x="11206" y="9694"/>
              <a:ext cx="1468" cy="1417"/>
              <a:chOff x="1632" y="1248"/>
              <a:chExt cx="2443" cy="2358"/>
            </a:xfrm>
          </p:grpSpPr>
          <p:grpSp>
            <p:nvGrpSpPr>
              <p:cNvPr id="7408" name="Group 240">
                <a:extLst>
                  <a:ext uri="{FF2B5EF4-FFF2-40B4-BE49-F238E27FC236}">
                    <a16:creationId xmlns:a16="http://schemas.microsoft.com/office/drawing/2014/main" id="{DA5AA651-219E-450A-8F2C-EF874C7B3165}"/>
                  </a:ext>
                </a:extLst>
              </p:cNvPr>
              <p:cNvGrpSpPr>
                <a:grpSpLocks noChangeAspect="1"/>
              </p:cNvGrpSpPr>
              <p:nvPr/>
            </p:nvGrpSpPr>
            <p:grpSpPr bwMode="auto">
              <a:xfrm>
                <a:off x="1632" y="1248"/>
                <a:ext cx="2443" cy="2358"/>
                <a:chOff x="3456" y="1536"/>
                <a:chExt cx="1963" cy="1926"/>
              </a:xfrm>
            </p:grpSpPr>
            <p:grpSp>
              <p:nvGrpSpPr>
                <p:cNvPr id="7409" name="Group 241">
                  <a:extLst>
                    <a:ext uri="{FF2B5EF4-FFF2-40B4-BE49-F238E27FC236}">
                      <a16:creationId xmlns:a16="http://schemas.microsoft.com/office/drawing/2014/main" id="{99443B51-B47B-41EC-A520-0D6F61C91DCE}"/>
                    </a:ext>
                  </a:extLst>
                </p:cNvPr>
                <p:cNvGrpSpPr>
                  <a:grpSpLocks noChangeAspect="1"/>
                </p:cNvGrpSpPr>
                <p:nvPr/>
              </p:nvGrpSpPr>
              <p:grpSpPr bwMode="auto">
                <a:xfrm>
                  <a:off x="3456" y="1536"/>
                  <a:ext cx="1963" cy="1926"/>
                  <a:chOff x="1877" y="1152"/>
                  <a:chExt cx="1971" cy="1776"/>
                </a:xfrm>
              </p:grpSpPr>
              <p:sp>
                <p:nvSpPr>
                  <p:cNvPr id="7410" name="Rectangle 242">
                    <a:extLst>
                      <a:ext uri="{FF2B5EF4-FFF2-40B4-BE49-F238E27FC236}">
                        <a16:creationId xmlns:a16="http://schemas.microsoft.com/office/drawing/2014/main" id="{4ABACC15-8DE3-4808-B285-95675EE8A901}"/>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1" name="Rectangle 243">
                    <a:extLst>
                      <a:ext uri="{FF2B5EF4-FFF2-40B4-BE49-F238E27FC236}">
                        <a16:creationId xmlns:a16="http://schemas.microsoft.com/office/drawing/2014/main" id="{ECAAC186-3C1D-47BA-B8B5-73BE1C8A041A}"/>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2" name="Rectangle 244">
                    <a:extLst>
                      <a:ext uri="{FF2B5EF4-FFF2-40B4-BE49-F238E27FC236}">
                        <a16:creationId xmlns:a16="http://schemas.microsoft.com/office/drawing/2014/main" id="{E4506221-D778-4059-99DB-404408BAB50E}"/>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3" name="Rectangle 245">
                    <a:extLst>
                      <a:ext uri="{FF2B5EF4-FFF2-40B4-BE49-F238E27FC236}">
                        <a16:creationId xmlns:a16="http://schemas.microsoft.com/office/drawing/2014/main" id="{0FABC389-80A4-45E0-A573-516B3EAAEB39}"/>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4" name="Rectangle 246">
                    <a:extLst>
                      <a:ext uri="{FF2B5EF4-FFF2-40B4-BE49-F238E27FC236}">
                        <a16:creationId xmlns:a16="http://schemas.microsoft.com/office/drawing/2014/main" id="{1CB70064-7382-4B27-B55B-40182E0C8EE8}"/>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5" name="Rectangle 247">
                    <a:extLst>
                      <a:ext uri="{FF2B5EF4-FFF2-40B4-BE49-F238E27FC236}">
                        <a16:creationId xmlns:a16="http://schemas.microsoft.com/office/drawing/2014/main" id="{A8B24908-DE6E-4EE7-A1B9-E129C3F30FD1}"/>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6" name="Rectangle 248">
                    <a:extLst>
                      <a:ext uri="{FF2B5EF4-FFF2-40B4-BE49-F238E27FC236}">
                        <a16:creationId xmlns:a16="http://schemas.microsoft.com/office/drawing/2014/main" id="{18882BEE-B792-49B6-A6D9-0A80CE65D3A8}"/>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7" name="Rectangle 249">
                    <a:extLst>
                      <a:ext uri="{FF2B5EF4-FFF2-40B4-BE49-F238E27FC236}">
                        <a16:creationId xmlns:a16="http://schemas.microsoft.com/office/drawing/2014/main" id="{2C48E6D0-9854-49EB-95FB-4AE5D69D392C}"/>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8" name="Rectangle 250">
                    <a:extLst>
                      <a:ext uri="{FF2B5EF4-FFF2-40B4-BE49-F238E27FC236}">
                        <a16:creationId xmlns:a16="http://schemas.microsoft.com/office/drawing/2014/main" id="{4BF08DA3-E338-4AC9-A82D-2D1D78055D56}"/>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19" name="Rectangle 251">
                    <a:extLst>
                      <a:ext uri="{FF2B5EF4-FFF2-40B4-BE49-F238E27FC236}">
                        <a16:creationId xmlns:a16="http://schemas.microsoft.com/office/drawing/2014/main" id="{2EA988DB-6AA2-4B2C-8F54-3B812B647517}"/>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0" name="Rectangle 252">
                    <a:extLst>
                      <a:ext uri="{FF2B5EF4-FFF2-40B4-BE49-F238E27FC236}">
                        <a16:creationId xmlns:a16="http://schemas.microsoft.com/office/drawing/2014/main" id="{8E0061C3-D9A1-4985-AD4A-34CA3563A4E9}"/>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1" name="Rectangle 253">
                    <a:extLst>
                      <a:ext uri="{FF2B5EF4-FFF2-40B4-BE49-F238E27FC236}">
                        <a16:creationId xmlns:a16="http://schemas.microsoft.com/office/drawing/2014/main" id="{86DF659C-D592-4C6C-93B2-B16C9819E182}"/>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2" name="Rectangle 254">
                    <a:extLst>
                      <a:ext uri="{FF2B5EF4-FFF2-40B4-BE49-F238E27FC236}">
                        <a16:creationId xmlns:a16="http://schemas.microsoft.com/office/drawing/2014/main" id="{434682A1-1A58-43EF-B80C-067595C2E76C}"/>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3" name="Rectangle 255">
                    <a:extLst>
                      <a:ext uri="{FF2B5EF4-FFF2-40B4-BE49-F238E27FC236}">
                        <a16:creationId xmlns:a16="http://schemas.microsoft.com/office/drawing/2014/main" id="{566558EB-7906-4A01-949D-3A8CCCBB79B8}"/>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4" name="Rectangle 256">
                    <a:extLst>
                      <a:ext uri="{FF2B5EF4-FFF2-40B4-BE49-F238E27FC236}">
                        <a16:creationId xmlns:a16="http://schemas.microsoft.com/office/drawing/2014/main" id="{93E4440C-97AE-4B13-BB09-6284B68EE5A3}"/>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5" name="Rectangle 257">
                    <a:extLst>
                      <a:ext uri="{FF2B5EF4-FFF2-40B4-BE49-F238E27FC236}">
                        <a16:creationId xmlns:a16="http://schemas.microsoft.com/office/drawing/2014/main" id="{3FDC996A-A797-41B0-8161-03877B21145A}"/>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6" name="Rectangle 258">
                    <a:extLst>
                      <a:ext uri="{FF2B5EF4-FFF2-40B4-BE49-F238E27FC236}">
                        <a16:creationId xmlns:a16="http://schemas.microsoft.com/office/drawing/2014/main" id="{97895BBC-2578-4250-9655-7A85AE4CC57B}"/>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7" name="Rectangle 259">
                    <a:extLst>
                      <a:ext uri="{FF2B5EF4-FFF2-40B4-BE49-F238E27FC236}">
                        <a16:creationId xmlns:a16="http://schemas.microsoft.com/office/drawing/2014/main" id="{FD6C8696-DD29-49E6-81E5-E177ED3A97B5}"/>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8" name="Rectangle 260">
                    <a:extLst>
                      <a:ext uri="{FF2B5EF4-FFF2-40B4-BE49-F238E27FC236}">
                        <a16:creationId xmlns:a16="http://schemas.microsoft.com/office/drawing/2014/main" id="{4CE817E3-5879-4D98-A56D-990F99ED121F}"/>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29" name="Rectangle 261">
                    <a:extLst>
                      <a:ext uri="{FF2B5EF4-FFF2-40B4-BE49-F238E27FC236}">
                        <a16:creationId xmlns:a16="http://schemas.microsoft.com/office/drawing/2014/main" id="{0ECF5B61-478E-4BA9-A2F3-A141E017E3A2}"/>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30" name="Rectangle 262">
                    <a:extLst>
                      <a:ext uri="{FF2B5EF4-FFF2-40B4-BE49-F238E27FC236}">
                        <a16:creationId xmlns:a16="http://schemas.microsoft.com/office/drawing/2014/main" id="{85D12591-83AF-414C-AE49-A772FC8F04EE}"/>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31" name="Rectangle 263">
                    <a:extLst>
                      <a:ext uri="{FF2B5EF4-FFF2-40B4-BE49-F238E27FC236}">
                        <a16:creationId xmlns:a16="http://schemas.microsoft.com/office/drawing/2014/main" id="{BFD1744B-D816-4706-A85E-E43EE8503EC0}"/>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32" name="Rectangle 264">
                    <a:extLst>
                      <a:ext uri="{FF2B5EF4-FFF2-40B4-BE49-F238E27FC236}">
                        <a16:creationId xmlns:a16="http://schemas.microsoft.com/office/drawing/2014/main" id="{A06B860B-905B-4115-91A8-14E7B145D2D3}"/>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33" name="Rectangle 265">
                    <a:extLst>
                      <a:ext uri="{FF2B5EF4-FFF2-40B4-BE49-F238E27FC236}">
                        <a16:creationId xmlns:a16="http://schemas.microsoft.com/office/drawing/2014/main" id="{56A6727D-3E88-4A19-97C0-E04F9BE33595}"/>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34" name="Rectangle 266">
                    <a:extLst>
                      <a:ext uri="{FF2B5EF4-FFF2-40B4-BE49-F238E27FC236}">
                        <a16:creationId xmlns:a16="http://schemas.microsoft.com/office/drawing/2014/main" id="{8EB1E0DB-5F14-4B2C-BDA7-E3EB83D188D4}"/>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grpSp>
            <p:sp>
              <p:nvSpPr>
                <p:cNvPr id="7435" name="Text Box 267">
                  <a:extLst>
                    <a:ext uri="{FF2B5EF4-FFF2-40B4-BE49-F238E27FC236}">
                      <a16:creationId xmlns:a16="http://schemas.microsoft.com/office/drawing/2014/main" id="{FC756C53-483C-4A02-942E-87D66CAF10B4}"/>
                    </a:ext>
                  </a:extLst>
                </p:cNvPr>
                <p:cNvSpPr txBox="1">
                  <a:spLocks noChangeAspect="1" noChangeArrowheads="1"/>
                </p:cNvSpPr>
                <p:nvPr/>
              </p:nvSpPr>
              <p:spPr bwMode="auto">
                <a:xfrm>
                  <a:off x="3550" y="1536"/>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36" name="Text Box 268">
                  <a:extLst>
                    <a:ext uri="{FF2B5EF4-FFF2-40B4-BE49-F238E27FC236}">
                      <a16:creationId xmlns:a16="http://schemas.microsoft.com/office/drawing/2014/main" id="{178386FD-BCC9-4DDD-BE12-84766A57FF1C}"/>
                    </a:ext>
                  </a:extLst>
                </p:cNvPr>
                <p:cNvSpPr txBox="1">
                  <a:spLocks noChangeAspect="1" noChangeArrowheads="1"/>
                </p:cNvSpPr>
                <p:nvPr/>
              </p:nvSpPr>
              <p:spPr bwMode="auto">
                <a:xfrm>
                  <a:off x="3963" y="1536"/>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37" name="Text Box 269">
                  <a:extLst>
                    <a:ext uri="{FF2B5EF4-FFF2-40B4-BE49-F238E27FC236}">
                      <a16:creationId xmlns:a16="http://schemas.microsoft.com/office/drawing/2014/main" id="{CB56D733-6B6A-45B8-AA0A-33AD7A3AB13F}"/>
                    </a:ext>
                  </a:extLst>
                </p:cNvPr>
                <p:cNvSpPr txBox="1">
                  <a:spLocks noChangeAspect="1" noChangeArrowheads="1"/>
                </p:cNvSpPr>
                <p:nvPr/>
              </p:nvSpPr>
              <p:spPr bwMode="auto">
                <a:xfrm>
                  <a:off x="5106" y="1550"/>
                  <a:ext cx="284"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38" name="Text Box 270">
                  <a:extLst>
                    <a:ext uri="{FF2B5EF4-FFF2-40B4-BE49-F238E27FC236}">
                      <a16:creationId xmlns:a16="http://schemas.microsoft.com/office/drawing/2014/main" id="{1C737CCC-A5FE-4662-9E70-6A1242A0AC13}"/>
                    </a:ext>
                  </a:extLst>
                </p:cNvPr>
                <p:cNvSpPr txBox="1">
                  <a:spLocks noChangeAspect="1" noChangeArrowheads="1"/>
                </p:cNvSpPr>
                <p:nvPr/>
              </p:nvSpPr>
              <p:spPr bwMode="auto">
                <a:xfrm>
                  <a:off x="4328" y="1536"/>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39" name="Text Box 271">
                  <a:extLst>
                    <a:ext uri="{FF2B5EF4-FFF2-40B4-BE49-F238E27FC236}">
                      <a16:creationId xmlns:a16="http://schemas.microsoft.com/office/drawing/2014/main" id="{FF41AB29-C0DD-459C-8618-6AA5A8B21596}"/>
                    </a:ext>
                  </a:extLst>
                </p:cNvPr>
                <p:cNvSpPr txBox="1">
                  <a:spLocks noChangeAspect="1" noChangeArrowheads="1"/>
                </p:cNvSpPr>
                <p:nvPr/>
              </p:nvSpPr>
              <p:spPr bwMode="auto">
                <a:xfrm>
                  <a:off x="4717" y="1536"/>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0" name="Text Box 272">
                  <a:extLst>
                    <a:ext uri="{FF2B5EF4-FFF2-40B4-BE49-F238E27FC236}">
                      <a16:creationId xmlns:a16="http://schemas.microsoft.com/office/drawing/2014/main" id="{C7BCC4CA-C3B6-4F2D-9B36-88292E20B8AB}"/>
                    </a:ext>
                  </a:extLst>
                </p:cNvPr>
                <p:cNvSpPr txBox="1">
                  <a:spLocks noChangeAspect="1" noChangeArrowheads="1"/>
                </p:cNvSpPr>
                <p:nvPr/>
              </p:nvSpPr>
              <p:spPr bwMode="auto">
                <a:xfrm>
                  <a:off x="3550" y="1907"/>
                  <a:ext cx="28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1" name="Text Box 273">
                  <a:extLst>
                    <a:ext uri="{FF2B5EF4-FFF2-40B4-BE49-F238E27FC236}">
                      <a16:creationId xmlns:a16="http://schemas.microsoft.com/office/drawing/2014/main" id="{309694A0-91AE-4458-AEA2-4620B1A2A1CC}"/>
                    </a:ext>
                  </a:extLst>
                </p:cNvPr>
                <p:cNvSpPr txBox="1">
                  <a:spLocks noChangeAspect="1" noChangeArrowheads="1"/>
                </p:cNvSpPr>
                <p:nvPr/>
              </p:nvSpPr>
              <p:spPr bwMode="auto">
                <a:xfrm>
                  <a:off x="3538" y="2289"/>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2" name="Text Box 274">
                  <a:extLst>
                    <a:ext uri="{FF2B5EF4-FFF2-40B4-BE49-F238E27FC236}">
                      <a16:creationId xmlns:a16="http://schemas.microsoft.com/office/drawing/2014/main" id="{08FB3EC2-F33D-4D8D-B3CF-5142D1CA1AAA}"/>
                    </a:ext>
                  </a:extLst>
                </p:cNvPr>
                <p:cNvSpPr txBox="1">
                  <a:spLocks noChangeAspect="1" noChangeArrowheads="1"/>
                </p:cNvSpPr>
                <p:nvPr/>
              </p:nvSpPr>
              <p:spPr bwMode="auto">
                <a:xfrm>
                  <a:off x="3538" y="2672"/>
                  <a:ext cx="28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3" name="Text Box 275">
                  <a:extLst>
                    <a:ext uri="{FF2B5EF4-FFF2-40B4-BE49-F238E27FC236}">
                      <a16:creationId xmlns:a16="http://schemas.microsoft.com/office/drawing/2014/main" id="{F7F88DF9-039A-4073-AF57-FF0F8715E77B}"/>
                    </a:ext>
                  </a:extLst>
                </p:cNvPr>
                <p:cNvSpPr txBox="1">
                  <a:spLocks noChangeAspect="1" noChangeArrowheads="1"/>
                </p:cNvSpPr>
                <p:nvPr/>
              </p:nvSpPr>
              <p:spPr bwMode="auto">
                <a:xfrm>
                  <a:off x="3526" y="3056"/>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4" name="Text Box 276">
                  <a:extLst>
                    <a:ext uri="{FF2B5EF4-FFF2-40B4-BE49-F238E27FC236}">
                      <a16:creationId xmlns:a16="http://schemas.microsoft.com/office/drawing/2014/main" id="{7F7808D1-2C4A-475F-B936-4DB72C7DBE64}"/>
                    </a:ext>
                  </a:extLst>
                </p:cNvPr>
                <p:cNvSpPr txBox="1">
                  <a:spLocks noChangeAspect="1" noChangeArrowheads="1"/>
                </p:cNvSpPr>
                <p:nvPr/>
              </p:nvSpPr>
              <p:spPr bwMode="auto">
                <a:xfrm>
                  <a:off x="3939" y="2289"/>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5" name="Text Box 277">
                  <a:extLst>
                    <a:ext uri="{FF2B5EF4-FFF2-40B4-BE49-F238E27FC236}">
                      <a16:creationId xmlns:a16="http://schemas.microsoft.com/office/drawing/2014/main" id="{84408F65-A4B3-4B79-8DFF-CC1A4DAD0F58}"/>
                    </a:ext>
                  </a:extLst>
                </p:cNvPr>
                <p:cNvSpPr txBox="1">
                  <a:spLocks noChangeAspect="1" noChangeArrowheads="1"/>
                </p:cNvSpPr>
                <p:nvPr/>
              </p:nvSpPr>
              <p:spPr bwMode="auto">
                <a:xfrm>
                  <a:off x="3927" y="2672"/>
                  <a:ext cx="28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6" name="Text Box 278">
                  <a:extLst>
                    <a:ext uri="{FF2B5EF4-FFF2-40B4-BE49-F238E27FC236}">
                      <a16:creationId xmlns:a16="http://schemas.microsoft.com/office/drawing/2014/main" id="{F71C75B3-4D8B-4D9A-A2F2-96500C3213F9}"/>
                    </a:ext>
                  </a:extLst>
                </p:cNvPr>
                <p:cNvSpPr txBox="1">
                  <a:spLocks noChangeAspect="1" noChangeArrowheads="1"/>
                </p:cNvSpPr>
                <p:nvPr/>
              </p:nvSpPr>
              <p:spPr bwMode="auto">
                <a:xfrm>
                  <a:off x="5106" y="1919"/>
                  <a:ext cx="284"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7" name="Text Box 279">
                  <a:extLst>
                    <a:ext uri="{FF2B5EF4-FFF2-40B4-BE49-F238E27FC236}">
                      <a16:creationId xmlns:a16="http://schemas.microsoft.com/office/drawing/2014/main" id="{2038E2A9-989A-4AB6-B774-F9274BF11693}"/>
                    </a:ext>
                  </a:extLst>
                </p:cNvPr>
                <p:cNvSpPr txBox="1">
                  <a:spLocks noChangeAspect="1" noChangeArrowheads="1"/>
                </p:cNvSpPr>
                <p:nvPr/>
              </p:nvSpPr>
              <p:spPr bwMode="auto">
                <a:xfrm>
                  <a:off x="5106" y="2672"/>
                  <a:ext cx="284"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8" name="Text Box 280">
                  <a:extLst>
                    <a:ext uri="{FF2B5EF4-FFF2-40B4-BE49-F238E27FC236}">
                      <a16:creationId xmlns:a16="http://schemas.microsoft.com/office/drawing/2014/main" id="{58BB0373-B0A1-4045-843F-3F57E252833D}"/>
                    </a:ext>
                  </a:extLst>
                </p:cNvPr>
                <p:cNvSpPr txBox="1">
                  <a:spLocks noChangeAspect="1" noChangeArrowheads="1"/>
                </p:cNvSpPr>
                <p:nvPr/>
              </p:nvSpPr>
              <p:spPr bwMode="auto">
                <a:xfrm>
                  <a:off x="4717" y="2277"/>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a:t>
                  </a:r>
                </a:p>
              </p:txBody>
            </p:sp>
            <p:sp>
              <p:nvSpPr>
                <p:cNvPr id="7449" name="Text Box 281">
                  <a:extLst>
                    <a:ext uri="{FF2B5EF4-FFF2-40B4-BE49-F238E27FC236}">
                      <a16:creationId xmlns:a16="http://schemas.microsoft.com/office/drawing/2014/main" id="{E7FF0C9A-21F9-477C-B92B-1260143300CD}"/>
                    </a:ext>
                  </a:extLst>
                </p:cNvPr>
                <p:cNvSpPr txBox="1">
                  <a:spLocks noChangeAspect="1" noChangeArrowheads="1"/>
                </p:cNvSpPr>
                <p:nvPr/>
              </p:nvSpPr>
              <p:spPr bwMode="auto">
                <a:xfrm>
                  <a:off x="3927" y="1907"/>
                  <a:ext cx="28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4</a:t>
                  </a:r>
                </a:p>
              </p:txBody>
            </p:sp>
            <p:sp>
              <p:nvSpPr>
                <p:cNvPr id="7450" name="Text Box 282">
                  <a:extLst>
                    <a:ext uri="{FF2B5EF4-FFF2-40B4-BE49-F238E27FC236}">
                      <a16:creationId xmlns:a16="http://schemas.microsoft.com/office/drawing/2014/main" id="{859AE5BF-95C9-4594-AD55-9980CB15D649}"/>
                    </a:ext>
                  </a:extLst>
                </p:cNvPr>
                <p:cNvSpPr txBox="1">
                  <a:spLocks noChangeAspect="1" noChangeArrowheads="1"/>
                </p:cNvSpPr>
                <p:nvPr/>
              </p:nvSpPr>
              <p:spPr bwMode="auto">
                <a:xfrm>
                  <a:off x="4328" y="1907"/>
                  <a:ext cx="28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3</a:t>
                  </a:r>
                </a:p>
              </p:txBody>
            </p:sp>
            <p:sp>
              <p:nvSpPr>
                <p:cNvPr id="7451" name="Text Box 283">
                  <a:extLst>
                    <a:ext uri="{FF2B5EF4-FFF2-40B4-BE49-F238E27FC236}">
                      <a16:creationId xmlns:a16="http://schemas.microsoft.com/office/drawing/2014/main" id="{03BE765E-581C-4B22-BBCF-3861E6354834}"/>
                    </a:ext>
                  </a:extLst>
                </p:cNvPr>
                <p:cNvSpPr txBox="1">
                  <a:spLocks noChangeAspect="1" noChangeArrowheads="1"/>
                </p:cNvSpPr>
                <p:nvPr/>
              </p:nvSpPr>
              <p:spPr bwMode="auto">
                <a:xfrm>
                  <a:off x="4717" y="1907"/>
                  <a:ext cx="28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3</a:t>
                  </a:r>
                </a:p>
              </p:txBody>
            </p:sp>
            <p:sp>
              <p:nvSpPr>
                <p:cNvPr id="7452" name="Text Box 284">
                  <a:extLst>
                    <a:ext uri="{FF2B5EF4-FFF2-40B4-BE49-F238E27FC236}">
                      <a16:creationId xmlns:a16="http://schemas.microsoft.com/office/drawing/2014/main" id="{CE8C9FD4-0A51-4722-9102-49C63B7327A0}"/>
                    </a:ext>
                  </a:extLst>
                </p:cNvPr>
                <p:cNvSpPr txBox="1">
                  <a:spLocks noChangeAspect="1" noChangeArrowheads="1"/>
                </p:cNvSpPr>
                <p:nvPr/>
              </p:nvSpPr>
              <p:spPr bwMode="auto">
                <a:xfrm>
                  <a:off x="4305" y="2289"/>
                  <a:ext cx="412"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12</a:t>
                  </a:r>
                </a:p>
              </p:txBody>
            </p:sp>
            <p:sp>
              <p:nvSpPr>
                <p:cNvPr id="7453" name="Text Box 285">
                  <a:extLst>
                    <a:ext uri="{FF2B5EF4-FFF2-40B4-BE49-F238E27FC236}">
                      <a16:creationId xmlns:a16="http://schemas.microsoft.com/office/drawing/2014/main" id="{F16B4548-ECAE-4341-BF1B-FB6959EF029E}"/>
                    </a:ext>
                  </a:extLst>
                </p:cNvPr>
                <p:cNvSpPr txBox="1">
                  <a:spLocks noChangeAspect="1" noChangeArrowheads="1"/>
                </p:cNvSpPr>
                <p:nvPr/>
              </p:nvSpPr>
              <p:spPr bwMode="auto">
                <a:xfrm>
                  <a:off x="5106" y="2277"/>
                  <a:ext cx="284"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2</a:t>
                  </a:r>
                </a:p>
              </p:txBody>
            </p:sp>
            <p:sp>
              <p:nvSpPr>
                <p:cNvPr id="7454" name="Text Box 286">
                  <a:extLst>
                    <a:ext uri="{FF2B5EF4-FFF2-40B4-BE49-F238E27FC236}">
                      <a16:creationId xmlns:a16="http://schemas.microsoft.com/office/drawing/2014/main" id="{B67D1C92-E059-41D1-9CE5-24EB4433F85D}"/>
                    </a:ext>
                  </a:extLst>
                </p:cNvPr>
                <p:cNvSpPr txBox="1">
                  <a:spLocks noChangeAspect="1" noChangeArrowheads="1"/>
                </p:cNvSpPr>
                <p:nvPr/>
              </p:nvSpPr>
              <p:spPr bwMode="auto">
                <a:xfrm>
                  <a:off x="4328" y="2685"/>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2</a:t>
                  </a:r>
                </a:p>
              </p:txBody>
            </p:sp>
            <p:sp>
              <p:nvSpPr>
                <p:cNvPr id="7455" name="Text Box 287">
                  <a:extLst>
                    <a:ext uri="{FF2B5EF4-FFF2-40B4-BE49-F238E27FC236}">
                      <a16:creationId xmlns:a16="http://schemas.microsoft.com/office/drawing/2014/main" id="{841CFDD2-57B9-478E-A4C9-145361100ABA}"/>
                    </a:ext>
                  </a:extLst>
                </p:cNvPr>
                <p:cNvSpPr txBox="1">
                  <a:spLocks noChangeAspect="1" noChangeArrowheads="1"/>
                </p:cNvSpPr>
                <p:nvPr/>
              </p:nvSpPr>
              <p:spPr bwMode="auto">
                <a:xfrm>
                  <a:off x="5118" y="3042"/>
                  <a:ext cx="284"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2</a:t>
                  </a:r>
                </a:p>
              </p:txBody>
            </p:sp>
            <p:sp>
              <p:nvSpPr>
                <p:cNvPr id="7456" name="Text Box 288">
                  <a:extLst>
                    <a:ext uri="{FF2B5EF4-FFF2-40B4-BE49-F238E27FC236}">
                      <a16:creationId xmlns:a16="http://schemas.microsoft.com/office/drawing/2014/main" id="{58028260-81B2-4501-A702-0D1DFE418B3C}"/>
                    </a:ext>
                  </a:extLst>
                </p:cNvPr>
                <p:cNvSpPr txBox="1">
                  <a:spLocks noChangeAspect="1" noChangeArrowheads="1"/>
                </p:cNvSpPr>
                <p:nvPr/>
              </p:nvSpPr>
              <p:spPr bwMode="auto">
                <a:xfrm>
                  <a:off x="3915" y="3056"/>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3</a:t>
                  </a:r>
                </a:p>
              </p:txBody>
            </p:sp>
            <p:sp>
              <p:nvSpPr>
                <p:cNvPr id="7457" name="Text Box 289">
                  <a:extLst>
                    <a:ext uri="{FF2B5EF4-FFF2-40B4-BE49-F238E27FC236}">
                      <a16:creationId xmlns:a16="http://schemas.microsoft.com/office/drawing/2014/main" id="{034DF01D-4E78-4193-B6BA-33F308BB88E6}"/>
                    </a:ext>
                  </a:extLst>
                </p:cNvPr>
                <p:cNvSpPr txBox="1">
                  <a:spLocks noChangeAspect="1" noChangeArrowheads="1"/>
                </p:cNvSpPr>
                <p:nvPr/>
              </p:nvSpPr>
              <p:spPr bwMode="auto">
                <a:xfrm>
                  <a:off x="4670" y="2685"/>
                  <a:ext cx="412"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16</a:t>
                  </a:r>
                </a:p>
              </p:txBody>
            </p:sp>
            <p:sp>
              <p:nvSpPr>
                <p:cNvPr id="7458" name="Text Box 290">
                  <a:extLst>
                    <a:ext uri="{FF2B5EF4-FFF2-40B4-BE49-F238E27FC236}">
                      <a16:creationId xmlns:a16="http://schemas.microsoft.com/office/drawing/2014/main" id="{B4062A30-46D4-4949-8506-8FB9CE648447}"/>
                    </a:ext>
                  </a:extLst>
                </p:cNvPr>
                <p:cNvSpPr txBox="1">
                  <a:spLocks noChangeAspect="1" noChangeArrowheads="1"/>
                </p:cNvSpPr>
                <p:nvPr/>
              </p:nvSpPr>
              <p:spPr bwMode="auto">
                <a:xfrm>
                  <a:off x="4670" y="3056"/>
                  <a:ext cx="412"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25</a:t>
                  </a:r>
                </a:p>
              </p:txBody>
            </p:sp>
            <p:sp>
              <p:nvSpPr>
                <p:cNvPr id="7459" name="Text Box 291">
                  <a:extLst>
                    <a:ext uri="{FF2B5EF4-FFF2-40B4-BE49-F238E27FC236}">
                      <a16:creationId xmlns:a16="http://schemas.microsoft.com/office/drawing/2014/main" id="{323A1A6C-589E-4383-B17E-33097DF6999E}"/>
                    </a:ext>
                  </a:extLst>
                </p:cNvPr>
                <p:cNvSpPr txBox="1">
                  <a:spLocks noChangeAspect="1" noChangeArrowheads="1"/>
                </p:cNvSpPr>
                <p:nvPr/>
              </p:nvSpPr>
              <p:spPr bwMode="auto">
                <a:xfrm>
                  <a:off x="4328" y="3056"/>
                  <a:ext cx="283"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sz="2400" b="1">
                      <a:solidFill>
                        <a:schemeClr val="bg2"/>
                      </a:solidFill>
                    </a:rPr>
                    <a:t>6</a:t>
                  </a:r>
                </a:p>
              </p:txBody>
            </p:sp>
          </p:grpSp>
          <p:grpSp>
            <p:nvGrpSpPr>
              <p:cNvPr id="7460" name="Group 292">
                <a:extLst>
                  <a:ext uri="{FF2B5EF4-FFF2-40B4-BE49-F238E27FC236}">
                    <a16:creationId xmlns:a16="http://schemas.microsoft.com/office/drawing/2014/main" id="{201579F2-5FEE-495B-ADE6-2FC75FECDC89}"/>
                  </a:ext>
                </a:extLst>
              </p:cNvPr>
              <p:cNvGrpSpPr>
                <a:grpSpLocks noChangeAspect="1"/>
              </p:cNvGrpSpPr>
              <p:nvPr/>
            </p:nvGrpSpPr>
            <p:grpSpPr bwMode="auto">
              <a:xfrm>
                <a:off x="2600" y="2191"/>
                <a:ext cx="975" cy="1412"/>
                <a:chOff x="2600" y="2191"/>
                <a:chExt cx="975" cy="1412"/>
              </a:xfrm>
            </p:grpSpPr>
            <p:sp>
              <p:nvSpPr>
                <p:cNvPr id="7461" name="Rectangle 293">
                  <a:extLst>
                    <a:ext uri="{FF2B5EF4-FFF2-40B4-BE49-F238E27FC236}">
                      <a16:creationId xmlns:a16="http://schemas.microsoft.com/office/drawing/2014/main" id="{180E515E-D3FD-4E27-B3D8-D7B24EA2BBC6}"/>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2" name="Rectangle 294">
                  <a:extLst>
                    <a:ext uri="{FF2B5EF4-FFF2-40B4-BE49-F238E27FC236}">
                      <a16:creationId xmlns:a16="http://schemas.microsoft.com/office/drawing/2014/main" id="{53013AAC-5DE5-47C5-8438-D18DCFD06583}"/>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3" name="Rectangle 295">
                  <a:extLst>
                    <a:ext uri="{FF2B5EF4-FFF2-40B4-BE49-F238E27FC236}">
                      <a16:creationId xmlns:a16="http://schemas.microsoft.com/office/drawing/2014/main" id="{2DA230C8-DD38-4F5B-A928-BF07020168BF}"/>
                    </a:ext>
                  </a:extLst>
                </p:cNvPr>
                <p:cNvSpPr>
                  <a:spLocks noChangeAspect="1" noChangeArrowheads="1"/>
                </p:cNvSpPr>
                <p:nvPr/>
              </p:nvSpPr>
              <p:spPr bwMode="auto">
                <a:xfrm>
                  <a:off x="3098" y="2663"/>
                  <a:ext cx="477" cy="47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464" name="Text Box 296">
              <a:extLst>
                <a:ext uri="{FF2B5EF4-FFF2-40B4-BE49-F238E27FC236}">
                  <a16:creationId xmlns:a16="http://schemas.microsoft.com/office/drawing/2014/main" id="{113670EB-52E7-47BF-815D-DCBEE50C70E8}"/>
                </a:ext>
              </a:extLst>
            </p:cNvPr>
            <p:cNvSpPr txBox="1">
              <a:spLocks noChangeArrowheads="1"/>
            </p:cNvSpPr>
            <p:nvPr/>
          </p:nvSpPr>
          <p:spPr bwMode="auto">
            <a:xfrm>
              <a:off x="10638" y="9351"/>
              <a:ext cx="2692"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lang="en-US" altLang="en-US" sz="2400">
                  <a:solidFill>
                    <a:schemeClr val="tx2"/>
                  </a:solidFill>
                </a:rPr>
                <a:t>Contributing Area Threshold</a:t>
              </a:r>
            </a:p>
          </p:txBody>
        </p:sp>
      </p:grpSp>
      <p:grpSp>
        <p:nvGrpSpPr>
          <p:cNvPr id="7465" name="Group 297">
            <a:extLst>
              <a:ext uri="{FF2B5EF4-FFF2-40B4-BE49-F238E27FC236}">
                <a16:creationId xmlns:a16="http://schemas.microsoft.com/office/drawing/2014/main" id="{138E6961-1D02-43DF-8CCE-9F31BAFD2DC3}"/>
              </a:ext>
            </a:extLst>
          </p:cNvPr>
          <p:cNvGrpSpPr>
            <a:grpSpLocks noChangeAspect="1"/>
          </p:cNvGrpSpPr>
          <p:nvPr/>
        </p:nvGrpSpPr>
        <p:grpSpPr bwMode="auto">
          <a:xfrm>
            <a:off x="24204613" y="12506325"/>
            <a:ext cx="1658937" cy="1603375"/>
            <a:chOff x="96" y="1432"/>
            <a:chExt cx="661" cy="639"/>
          </a:xfrm>
        </p:grpSpPr>
        <p:sp>
          <p:nvSpPr>
            <p:cNvPr id="7466" name="Rectangle 298">
              <a:extLst>
                <a:ext uri="{FF2B5EF4-FFF2-40B4-BE49-F238E27FC236}">
                  <a16:creationId xmlns:a16="http://schemas.microsoft.com/office/drawing/2014/main" id="{97CE862A-92AD-4A8F-9906-191F356B2481}"/>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4</a:t>
              </a:r>
            </a:p>
          </p:txBody>
        </p:sp>
        <p:sp>
          <p:nvSpPr>
            <p:cNvPr id="7467" name="Rectangle 299">
              <a:extLst>
                <a:ext uri="{FF2B5EF4-FFF2-40B4-BE49-F238E27FC236}">
                  <a16:creationId xmlns:a16="http://schemas.microsoft.com/office/drawing/2014/main" id="{D7A1986B-0F5D-4E6B-93CF-917209F19939}"/>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5</a:t>
              </a:r>
            </a:p>
          </p:txBody>
        </p:sp>
        <p:sp>
          <p:nvSpPr>
            <p:cNvPr id="7468" name="Rectangle 300">
              <a:extLst>
                <a:ext uri="{FF2B5EF4-FFF2-40B4-BE49-F238E27FC236}">
                  <a16:creationId xmlns:a16="http://schemas.microsoft.com/office/drawing/2014/main" id="{84955D0D-572B-4BBA-889D-2A9ED9510F8C}"/>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6</a:t>
              </a:r>
            </a:p>
          </p:txBody>
        </p:sp>
        <p:sp>
          <p:nvSpPr>
            <p:cNvPr id="7469" name="Rectangle 301">
              <a:extLst>
                <a:ext uri="{FF2B5EF4-FFF2-40B4-BE49-F238E27FC236}">
                  <a16:creationId xmlns:a16="http://schemas.microsoft.com/office/drawing/2014/main" id="{2FC8C2E1-1477-463A-9EAF-B723CB51BEAA}"/>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 3</a:t>
              </a:r>
            </a:p>
          </p:txBody>
        </p:sp>
        <p:sp>
          <p:nvSpPr>
            <p:cNvPr id="7470" name="Rectangle 302">
              <a:extLst>
                <a:ext uri="{FF2B5EF4-FFF2-40B4-BE49-F238E27FC236}">
                  <a16:creationId xmlns:a16="http://schemas.microsoft.com/office/drawing/2014/main" id="{8BDAF6D1-0754-4B5A-916E-E63A2EF6E4CE}"/>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solidFill>
                  <a:schemeClr val="bg2"/>
                </a:solidFill>
              </a:endParaRPr>
            </a:p>
          </p:txBody>
        </p:sp>
        <p:sp>
          <p:nvSpPr>
            <p:cNvPr id="7471" name="Rectangle 303">
              <a:extLst>
                <a:ext uri="{FF2B5EF4-FFF2-40B4-BE49-F238E27FC236}">
                  <a16:creationId xmlns:a16="http://schemas.microsoft.com/office/drawing/2014/main" id="{4DDD42DB-F653-4B27-A4DC-56BE0EE6BFD7}"/>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7</a:t>
              </a:r>
            </a:p>
          </p:txBody>
        </p:sp>
        <p:grpSp>
          <p:nvGrpSpPr>
            <p:cNvPr id="7472" name="Group 304">
              <a:extLst>
                <a:ext uri="{FF2B5EF4-FFF2-40B4-BE49-F238E27FC236}">
                  <a16:creationId xmlns:a16="http://schemas.microsoft.com/office/drawing/2014/main" id="{C7E4B893-AFE4-42CA-B47B-55369FFBEAF3}"/>
                </a:ext>
              </a:extLst>
            </p:cNvPr>
            <p:cNvGrpSpPr>
              <a:grpSpLocks noChangeAspect="1"/>
            </p:cNvGrpSpPr>
            <p:nvPr/>
          </p:nvGrpSpPr>
          <p:grpSpPr bwMode="auto">
            <a:xfrm>
              <a:off x="537" y="1432"/>
              <a:ext cx="220" cy="639"/>
              <a:chOff x="3027" y="1517"/>
              <a:chExt cx="383" cy="1094"/>
            </a:xfrm>
          </p:grpSpPr>
          <p:sp>
            <p:nvSpPr>
              <p:cNvPr id="7473" name="Rectangle 305">
                <a:extLst>
                  <a:ext uri="{FF2B5EF4-FFF2-40B4-BE49-F238E27FC236}">
                    <a16:creationId xmlns:a16="http://schemas.microsoft.com/office/drawing/2014/main" id="{0CDD2FD8-86D7-41BB-8819-28122BD66B89}"/>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 2</a:t>
                </a:r>
              </a:p>
            </p:txBody>
          </p:sp>
          <p:sp>
            <p:nvSpPr>
              <p:cNvPr id="7474" name="Rectangle 306">
                <a:extLst>
                  <a:ext uri="{FF2B5EF4-FFF2-40B4-BE49-F238E27FC236}">
                    <a16:creationId xmlns:a16="http://schemas.microsoft.com/office/drawing/2014/main" id="{992784AA-C0B3-43DB-B47C-BAAC8B8BB6D7}"/>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1</a:t>
                </a:r>
              </a:p>
            </p:txBody>
          </p:sp>
          <p:sp>
            <p:nvSpPr>
              <p:cNvPr id="7475" name="Rectangle 307">
                <a:extLst>
                  <a:ext uri="{FF2B5EF4-FFF2-40B4-BE49-F238E27FC236}">
                    <a16:creationId xmlns:a16="http://schemas.microsoft.com/office/drawing/2014/main" id="{6617FFD8-D1F7-4D72-8EFC-3DCC62890EBE}"/>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kumimoji="1" lang="en-US" altLang="en-US" sz="2400" b="1">
                    <a:solidFill>
                      <a:schemeClr val="bg2"/>
                    </a:solidFill>
                  </a:rPr>
                  <a:t>8</a:t>
                </a:r>
              </a:p>
            </p:txBody>
          </p:sp>
        </p:grpSp>
        <p:sp>
          <p:nvSpPr>
            <p:cNvPr id="7476" name="Line 308">
              <a:extLst>
                <a:ext uri="{FF2B5EF4-FFF2-40B4-BE49-F238E27FC236}">
                  <a16:creationId xmlns:a16="http://schemas.microsoft.com/office/drawing/2014/main" id="{DFD2D878-2999-4959-80C6-A29F0545BA91}"/>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 name="Line 309">
              <a:extLst>
                <a:ext uri="{FF2B5EF4-FFF2-40B4-BE49-F238E27FC236}">
                  <a16:creationId xmlns:a16="http://schemas.microsoft.com/office/drawing/2014/main" id="{B0A107A7-576C-44A3-BFC3-B7DD475CCC8D}"/>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 name="Line 310">
              <a:extLst>
                <a:ext uri="{FF2B5EF4-FFF2-40B4-BE49-F238E27FC236}">
                  <a16:creationId xmlns:a16="http://schemas.microsoft.com/office/drawing/2014/main" id="{32A5192B-0002-46D9-9152-CAAD6763CD1F}"/>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 name="Line 311">
              <a:extLst>
                <a:ext uri="{FF2B5EF4-FFF2-40B4-BE49-F238E27FC236}">
                  <a16:creationId xmlns:a16="http://schemas.microsoft.com/office/drawing/2014/main" id="{CDCEBA20-D964-453C-9D0C-10E28598E06E}"/>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 name="Line 312">
              <a:extLst>
                <a:ext uri="{FF2B5EF4-FFF2-40B4-BE49-F238E27FC236}">
                  <a16:creationId xmlns:a16="http://schemas.microsoft.com/office/drawing/2014/main" id="{A3F8EB59-A997-44AA-BA5A-0AC8FFC75FCD}"/>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 name="Line 313">
              <a:extLst>
                <a:ext uri="{FF2B5EF4-FFF2-40B4-BE49-F238E27FC236}">
                  <a16:creationId xmlns:a16="http://schemas.microsoft.com/office/drawing/2014/main" id="{B4199C77-F289-466F-B747-D65B2C51FB17}"/>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 name="Line 314">
              <a:extLst>
                <a:ext uri="{FF2B5EF4-FFF2-40B4-BE49-F238E27FC236}">
                  <a16:creationId xmlns:a16="http://schemas.microsoft.com/office/drawing/2014/main" id="{56036C4A-320D-4391-BD06-F9E11B6AC05D}"/>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 name="Line 315">
              <a:extLst>
                <a:ext uri="{FF2B5EF4-FFF2-40B4-BE49-F238E27FC236}">
                  <a16:creationId xmlns:a16="http://schemas.microsoft.com/office/drawing/2014/main" id="{6FBB937A-A35F-40C3-85E6-EE196C2911BC}"/>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84" name="Text Box 316">
            <a:extLst>
              <a:ext uri="{FF2B5EF4-FFF2-40B4-BE49-F238E27FC236}">
                <a16:creationId xmlns:a16="http://schemas.microsoft.com/office/drawing/2014/main" id="{6D03DDE0-4B11-48FD-BC3F-8A4413B2D7D8}"/>
              </a:ext>
            </a:extLst>
          </p:cNvPr>
          <p:cNvSpPr txBox="1">
            <a:spLocks noChangeAspect="1" noChangeArrowheads="1"/>
          </p:cNvSpPr>
          <p:nvPr/>
        </p:nvSpPr>
        <p:spPr bwMode="auto">
          <a:xfrm>
            <a:off x="23590250" y="11710988"/>
            <a:ext cx="2944813"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lang="en-US" altLang="en-US" sz="2000" b="1">
                <a:solidFill>
                  <a:schemeClr val="tx2"/>
                </a:solidFill>
              </a:rPr>
              <a:t>Eight direction pour point model  D8</a:t>
            </a:r>
          </a:p>
        </p:txBody>
      </p:sp>
      <p:grpSp>
        <p:nvGrpSpPr>
          <p:cNvPr id="7593" name="Group 425">
            <a:extLst>
              <a:ext uri="{FF2B5EF4-FFF2-40B4-BE49-F238E27FC236}">
                <a16:creationId xmlns:a16="http://schemas.microsoft.com/office/drawing/2014/main" id="{29E05EF5-6E3B-4259-B52D-E595F6F11797}"/>
              </a:ext>
            </a:extLst>
          </p:cNvPr>
          <p:cNvGrpSpPr>
            <a:grpSpLocks/>
          </p:cNvGrpSpPr>
          <p:nvPr/>
        </p:nvGrpSpPr>
        <p:grpSpPr bwMode="auto">
          <a:xfrm>
            <a:off x="20986750" y="15193963"/>
            <a:ext cx="2062163" cy="2324100"/>
            <a:chOff x="13675" y="9300"/>
            <a:chExt cx="1299" cy="1464"/>
          </a:xfrm>
        </p:grpSpPr>
        <p:grpSp>
          <p:nvGrpSpPr>
            <p:cNvPr id="7485" name="Group 317">
              <a:extLst>
                <a:ext uri="{FF2B5EF4-FFF2-40B4-BE49-F238E27FC236}">
                  <a16:creationId xmlns:a16="http://schemas.microsoft.com/office/drawing/2014/main" id="{80461D46-83BD-4809-AE4E-94D363E60A2D}"/>
                </a:ext>
              </a:extLst>
            </p:cNvPr>
            <p:cNvGrpSpPr>
              <a:grpSpLocks/>
            </p:cNvGrpSpPr>
            <p:nvPr/>
          </p:nvGrpSpPr>
          <p:grpSpPr bwMode="auto">
            <a:xfrm>
              <a:off x="13692" y="9602"/>
              <a:ext cx="1178" cy="1162"/>
              <a:chOff x="826" y="1424"/>
              <a:chExt cx="1178" cy="1162"/>
            </a:xfrm>
          </p:grpSpPr>
          <p:grpSp>
            <p:nvGrpSpPr>
              <p:cNvPr id="7486" name="Group 318">
                <a:extLst>
                  <a:ext uri="{FF2B5EF4-FFF2-40B4-BE49-F238E27FC236}">
                    <a16:creationId xmlns:a16="http://schemas.microsoft.com/office/drawing/2014/main" id="{EBDE61D1-78F6-46BA-8501-4E18EA2D8988}"/>
                  </a:ext>
                </a:extLst>
              </p:cNvPr>
              <p:cNvGrpSpPr>
                <a:grpSpLocks noChangeAspect="1"/>
              </p:cNvGrpSpPr>
              <p:nvPr/>
            </p:nvGrpSpPr>
            <p:grpSpPr bwMode="auto">
              <a:xfrm>
                <a:off x="826" y="1424"/>
                <a:ext cx="1178" cy="1156"/>
                <a:chOff x="1877" y="1152"/>
                <a:chExt cx="1971" cy="1776"/>
              </a:xfrm>
            </p:grpSpPr>
            <p:sp>
              <p:nvSpPr>
                <p:cNvPr id="7487" name="Rectangle 319">
                  <a:extLst>
                    <a:ext uri="{FF2B5EF4-FFF2-40B4-BE49-F238E27FC236}">
                      <a16:creationId xmlns:a16="http://schemas.microsoft.com/office/drawing/2014/main" id="{EC416E74-601A-4FE9-9A5F-5BCDE8A451A2}"/>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88" name="Rectangle 320">
                  <a:extLst>
                    <a:ext uri="{FF2B5EF4-FFF2-40B4-BE49-F238E27FC236}">
                      <a16:creationId xmlns:a16="http://schemas.microsoft.com/office/drawing/2014/main" id="{68E5DF5B-FA94-4ACE-92DD-4EB899B20C9A}"/>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89" name="Rectangle 321">
                  <a:extLst>
                    <a:ext uri="{FF2B5EF4-FFF2-40B4-BE49-F238E27FC236}">
                      <a16:creationId xmlns:a16="http://schemas.microsoft.com/office/drawing/2014/main" id="{8D1C438A-B34F-4C65-9C06-BDA7D2396E66}"/>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0" name="Rectangle 322">
                  <a:extLst>
                    <a:ext uri="{FF2B5EF4-FFF2-40B4-BE49-F238E27FC236}">
                      <a16:creationId xmlns:a16="http://schemas.microsoft.com/office/drawing/2014/main" id="{3263B14C-10C1-485A-9A78-D9323D4F521E}"/>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1" name="Rectangle 323">
                  <a:extLst>
                    <a:ext uri="{FF2B5EF4-FFF2-40B4-BE49-F238E27FC236}">
                      <a16:creationId xmlns:a16="http://schemas.microsoft.com/office/drawing/2014/main" id="{25ADF386-0149-49EE-A7C8-0AC4CF7DC08F}"/>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2" name="Rectangle 324">
                  <a:extLst>
                    <a:ext uri="{FF2B5EF4-FFF2-40B4-BE49-F238E27FC236}">
                      <a16:creationId xmlns:a16="http://schemas.microsoft.com/office/drawing/2014/main" id="{05FCE3BA-7261-42FA-9BDA-CBF30B3F4A12}"/>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3" name="Rectangle 325">
                  <a:extLst>
                    <a:ext uri="{FF2B5EF4-FFF2-40B4-BE49-F238E27FC236}">
                      <a16:creationId xmlns:a16="http://schemas.microsoft.com/office/drawing/2014/main" id="{F5CBCF9D-4FE8-4FD1-98F4-BD9F48A5CF20}"/>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4" name="Rectangle 326">
                  <a:extLst>
                    <a:ext uri="{FF2B5EF4-FFF2-40B4-BE49-F238E27FC236}">
                      <a16:creationId xmlns:a16="http://schemas.microsoft.com/office/drawing/2014/main" id="{074E3445-B65D-4328-B72C-066EAACF91B8}"/>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5" name="Rectangle 327">
                  <a:extLst>
                    <a:ext uri="{FF2B5EF4-FFF2-40B4-BE49-F238E27FC236}">
                      <a16:creationId xmlns:a16="http://schemas.microsoft.com/office/drawing/2014/main" id="{9433C781-8D03-44EC-933F-B0E5AF2E7C6A}"/>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6" name="Rectangle 328">
                  <a:extLst>
                    <a:ext uri="{FF2B5EF4-FFF2-40B4-BE49-F238E27FC236}">
                      <a16:creationId xmlns:a16="http://schemas.microsoft.com/office/drawing/2014/main" id="{C2D796D1-C384-47FA-A57B-E2E91DD1D9F5}"/>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7" name="Rectangle 329">
                  <a:extLst>
                    <a:ext uri="{FF2B5EF4-FFF2-40B4-BE49-F238E27FC236}">
                      <a16:creationId xmlns:a16="http://schemas.microsoft.com/office/drawing/2014/main" id="{CED0D729-E6AA-4885-BCB2-980222FA3211}"/>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8" name="Rectangle 330">
                  <a:extLst>
                    <a:ext uri="{FF2B5EF4-FFF2-40B4-BE49-F238E27FC236}">
                      <a16:creationId xmlns:a16="http://schemas.microsoft.com/office/drawing/2014/main" id="{76E721CC-A2D6-47EE-84E1-450F22DB9880}"/>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499" name="Rectangle 331">
                  <a:extLst>
                    <a:ext uri="{FF2B5EF4-FFF2-40B4-BE49-F238E27FC236}">
                      <a16:creationId xmlns:a16="http://schemas.microsoft.com/office/drawing/2014/main" id="{0E5F4573-F8EB-45F6-9A88-63B538509BB9}"/>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0" name="Rectangle 332">
                  <a:extLst>
                    <a:ext uri="{FF2B5EF4-FFF2-40B4-BE49-F238E27FC236}">
                      <a16:creationId xmlns:a16="http://schemas.microsoft.com/office/drawing/2014/main" id="{2BE33AD2-451C-43EC-A17A-239106BFC8DD}"/>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1" name="Rectangle 333">
                  <a:extLst>
                    <a:ext uri="{FF2B5EF4-FFF2-40B4-BE49-F238E27FC236}">
                      <a16:creationId xmlns:a16="http://schemas.microsoft.com/office/drawing/2014/main" id="{9B15E18B-15F2-4A83-85E8-C808ED0E9958}"/>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2" name="Rectangle 334">
                  <a:extLst>
                    <a:ext uri="{FF2B5EF4-FFF2-40B4-BE49-F238E27FC236}">
                      <a16:creationId xmlns:a16="http://schemas.microsoft.com/office/drawing/2014/main" id="{64F3B0B0-5DA5-429C-B79F-D78E447DBCDE}"/>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3" name="Rectangle 335">
                  <a:extLst>
                    <a:ext uri="{FF2B5EF4-FFF2-40B4-BE49-F238E27FC236}">
                      <a16:creationId xmlns:a16="http://schemas.microsoft.com/office/drawing/2014/main" id="{2C9F825A-1D5A-43D7-BD75-87251BD209AC}"/>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4" name="Rectangle 336">
                  <a:extLst>
                    <a:ext uri="{FF2B5EF4-FFF2-40B4-BE49-F238E27FC236}">
                      <a16:creationId xmlns:a16="http://schemas.microsoft.com/office/drawing/2014/main" id="{A97A3AF4-C350-4AF9-B8CC-B3DEAE408483}"/>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5" name="Rectangle 337">
                  <a:extLst>
                    <a:ext uri="{FF2B5EF4-FFF2-40B4-BE49-F238E27FC236}">
                      <a16:creationId xmlns:a16="http://schemas.microsoft.com/office/drawing/2014/main" id="{B8BB999E-1249-4FE7-9898-7AEE782FC3B5}"/>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6" name="Rectangle 338">
                  <a:extLst>
                    <a:ext uri="{FF2B5EF4-FFF2-40B4-BE49-F238E27FC236}">
                      <a16:creationId xmlns:a16="http://schemas.microsoft.com/office/drawing/2014/main" id="{D44FEC3C-A78E-4B4F-B3A9-7DCE9C1CC533}"/>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7" name="Rectangle 339">
                  <a:extLst>
                    <a:ext uri="{FF2B5EF4-FFF2-40B4-BE49-F238E27FC236}">
                      <a16:creationId xmlns:a16="http://schemas.microsoft.com/office/drawing/2014/main" id="{1E3712BC-CF04-415E-A6C3-21F12BAB6EEC}"/>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8" name="Rectangle 340">
                  <a:extLst>
                    <a:ext uri="{FF2B5EF4-FFF2-40B4-BE49-F238E27FC236}">
                      <a16:creationId xmlns:a16="http://schemas.microsoft.com/office/drawing/2014/main" id="{2B593B3D-3296-4433-BA88-2CA6FF3003F0}"/>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09" name="Rectangle 341">
                  <a:extLst>
                    <a:ext uri="{FF2B5EF4-FFF2-40B4-BE49-F238E27FC236}">
                      <a16:creationId xmlns:a16="http://schemas.microsoft.com/office/drawing/2014/main" id="{4B380839-8B62-4995-A990-FE08883EB773}"/>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10" name="Rectangle 342">
                  <a:extLst>
                    <a:ext uri="{FF2B5EF4-FFF2-40B4-BE49-F238E27FC236}">
                      <a16:creationId xmlns:a16="http://schemas.microsoft.com/office/drawing/2014/main" id="{8138C250-D7BD-44EF-A457-4616A798A493}"/>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sp>
              <p:nvSpPr>
                <p:cNvPr id="7511" name="Rectangle 343">
                  <a:extLst>
                    <a:ext uri="{FF2B5EF4-FFF2-40B4-BE49-F238E27FC236}">
                      <a16:creationId xmlns:a16="http://schemas.microsoft.com/office/drawing/2014/main" id="{98535739-FAEE-49EB-8A37-58F141D1B296}"/>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2400" b="1"/>
                </a:p>
              </p:txBody>
            </p:sp>
          </p:grpSp>
          <p:sp>
            <p:nvSpPr>
              <p:cNvPr id="7512" name="Line 344">
                <a:extLst>
                  <a:ext uri="{FF2B5EF4-FFF2-40B4-BE49-F238E27FC236}">
                    <a16:creationId xmlns:a16="http://schemas.microsoft.com/office/drawing/2014/main" id="{475C5B9B-89B1-4EAA-9304-B4DDCDC636C1}"/>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3" name="Line 345">
                <a:extLst>
                  <a:ext uri="{FF2B5EF4-FFF2-40B4-BE49-F238E27FC236}">
                    <a16:creationId xmlns:a16="http://schemas.microsoft.com/office/drawing/2014/main" id="{BE46A951-7613-480A-BD16-14CDE6AC37A0}"/>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4" name="Line 346">
                <a:extLst>
                  <a:ext uri="{FF2B5EF4-FFF2-40B4-BE49-F238E27FC236}">
                    <a16:creationId xmlns:a16="http://schemas.microsoft.com/office/drawing/2014/main" id="{4642A788-5BED-4648-A24C-52855FED068E}"/>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5" name="Line 347">
                <a:extLst>
                  <a:ext uri="{FF2B5EF4-FFF2-40B4-BE49-F238E27FC236}">
                    <a16:creationId xmlns:a16="http://schemas.microsoft.com/office/drawing/2014/main" id="{A16A8C59-B18F-4E57-9EE5-2899D1975AA5}"/>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 name="Line 348">
                <a:extLst>
                  <a:ext uri="{FF2B5EF4-FFF2-40B4-BE49-F238E27FC236}">
                    <a16:creationId xmlns:a16="http://schemas.microsoft.com/office/drawing/2014/main" id="{6E12B270-EF0A-4056-BE19-532014D9E1CA}"/>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7" name="Line 349">
                <a:extLst>
                  <a:ext uri="{FF2B5EF4-FFF2-40B4-BE49-F238E27FC236}">
                    <a16:creationId xmlns:a16="http://schemas.microsoft.com/office/drawing/2014/main" id="{4A522806-7C0B-46F5-AC80-23A6AD204884}"/>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8" name="Line 350">
                <a:extLst>
                  <a:ext uri="{FF2B5EF4-FFF2-40B4-BE49-F238E27FC236}">
                    <a16:creationId xmlns:a16="http://schemas.microsoft.com/office/drawing/2014/main" id="{E0EFEB57-0D66-47A1-83FB-4E0A2D947A27}"/>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9" name="Line 351">
                <a:extLst>
                  <a:ext uri="{FF2B5EF4-FFF2-40B4-BE49-F238E27FC236}">
                    <a16:creationId xmlns:a16="http://schemas.microsoft.com/office/drawing/2014/main" id="{8166E16A-FB33-48BE-9537-EC2742972A51}"/>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0" name="Line 352">
                <a:extLst>
                  <a:ext uri="{FF2B5EF4-FFF2-40B4-BE49-F238E27FC236}">
                    <a16:creationId xmlns:a16="http://schemas.microsoft.com/office/drawing/2014/main" id="{F51046F2-1F33-4334-BE11-F66109AB2E30}"/>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1" name="Line 353">
                <a:extLst>
                  <a:ext uri="{FF2B5EF4-FFF2-40B4-BE49-F238E27FC236}">
                    <a16:creationId xmlns:a16="http://schemas.microsoft.com/office/drawing/2014/main" id="{8F40249B-D3F7-4D12-9DD8-5C3C6C7024ED}"/>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2" name="Line 354">
                <a:extLst>
                  <a:ext uri="{FF2B5EF4-FFF2-40B4-BE49-F238E27FC236}">
                    <a16:creationId xmlns:a16="http://schemas.microsoft.com/office/drawing/2014/main" id="{56C0F29B-020A-41FD-938B-40D289AD84F7}"/>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3" name="Line 355">
                <a:extLst>
                  <a:ext uri="{FF2B5EF4-FFF2-40B4-BE49-F238E27FC236}">
                    <a16:creationId xmlns:a16="http://schemas.microsoft.com/office/drawing/2014/main" id="{5EEE5C38-6336-4254-BA71-63966827164D}"/>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4" name="Line 356">
                <a:extLst>
                  <a:ext uri="{FF2B5EF4-FFF2-40B4-BE49-F238E27FC236}">
                    <a16:creationId xmlns:a16="http://schemas.microsoft.com/office/drawing/2014/main" id="{A1171406-A7C8-436D-BF10-37ED396077F3}"/>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5" name="Line 357">
                <a:extLst>
                  <a:ext uri="{FF2B5EF4-FFF2-40B4-BE49-F238E27FC236}">
                    <a16:creationId xmlns:a16="http://schemas.microsoft.com/office/drawing/2014/main" id="{72B0AF3C-45B1-41FA-AD29-C1192B8E966D}"/>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 name="Line 358">
                <a:extLst>
                  <a:ext uri="{FF2B5EF4-FFF2-40B4-BE49-F238E27FC236}">
                    <a16:creationId xmlns:a16="http://schemas.microsoft.com/office/drawing/2014/main" id="{E372D4AF-7B20-4B6B-A8C6-33D5FD7E8432}"/>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7" name="Line 359">
                <a:extLst>
                  <a:ext uri="{FF2B5EF4-FFF2-40B4-BE49-F238E27FC236}">
                    <a16:creationId xmlns:a16="http://schemas.microsoft.com/office/drawing/2014/main" id="{40AB5A62-7849-408C-B467-958996906114}"/>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8" name="Line 360">
                <a:extLst>
                  <a:ext uri="{FF2B5EF4-FFF2-40B4-BE49-F238E27FC236}">
                    <a16:creationId xmlns:a16="http://schemas.microsoft.com/office/drawing/2014/main" id="{B7CD219D-C33E-4FE6-9558-6E5EAFDD505F}"/>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9" name="Line 361">
                <a:extLst>
                  <a:ext uri="{FF2B5EF4-FFF2-40B4-BE49-F238E27FC236}">
                    <a16:creationId xmlns:a16="http://schemas.microsoft.com/office/drawing/2014/main" id="{7216FBAA-4251-4B7E-8C23-10E3D5C1EB42}"/>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0" name="Line 362">
                <a:extLst>
                  <a:ext uri="{FF2B5EF4-FFF2-40B4-BE49-F238E27FC236}">
                    <a16:creationId xmlns:a16="http://schemas.microsoft.com/office/drawing/2014/main" id="{57584B6F-8299-45FF-94CD-5791A851ECA5}"/>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1" name="Line 363">
                <a:extLst>
                  <a:ext uri="{FF2B5EF4-FFF2-40B4-BE49-F238E27FC236}">
                    <a16:creationId xmlns:a16="http://schemas.microsoft.com/office/drawing/2014/main" id="{F6E4F9C4-32D8-41B9-911C-FAEBD6864013}"/>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2" name="Line 364">
                <a:extLst>
                  <a:ext uri="{FF2B5EF4-FFF2-40B4-BE49-F238E27FC236}">
                    <a16:creationId xmlns:a16="http://schemas.microsoft.com/office/drawing/2014/main" id="{CC52F955-7060-4E6E-BBA7-1B2DB7D60A3D}"/>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3" name="Line 365">
                <a:extLst>
                  <a:ext uri="{FF2B5EF4-FFF2-40B4-BE49-F238E27FC236}">
                    <a16:creationId xmlns:a16="http://schemas.microsoft.com/office/drawing/2014/main" id="{A534C8DB-EF43-4C72-9F0C-4C49479CBDBD}"/>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4" name="Line 366">
                <a:extLst>
                  <a:ext uri="{FF2B5EF4-FFF2-40B4-BE49-F238E27FC236}">
                    <a16:creationId xmlns:a16="http://schemas.microsoft.com/office/drawing/2014/main" id="{BD8EBCD8-D138-499C-B71D-4CC9B6262F91}"/>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5" name="Line 367">
                <a:extLst>
                  <a:ext uri="{FF2B5EF4-FFF2-40B4-BE49-F238E27FC236}">
                    <a16:creationId xmlns:a16="http://schemas.microsoft.com/office/drawing/2014/main" id="{74A491F7-2EE1-47D5-AABB-73221A903684}"/>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6" name="Line 368">
                <a:extLst>
                  <a:ext uri="{FF2B5EF4-FFF2-40B4-BE49-F238E27FC236}">
                    <a16:creationId xmlns:a16="http://schemas.microsoft.com/office/drawing/2014/main" id="{C95FFB4B-EBAB-4921-946F-84D0C28F1F30}"/>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37" name="Text Box 369">
              <a:extLst>
                <a:ext uri="{FF2B5EF4-FFF2-40B4-BE49-F238E27FC236}">
                  <a16:creationId xmlns:a16="http://schemas.microsoft.com/office/drawing/2014/main" id="{9296FE2F-1F22-4595-81BE-529672D377F7}"/>
                </a:ext>
              </a:extLst>
            </p:cNvPr>
            <p:cNvSpPr txBox="1">
              <a:spLocks noChangeArrowheads="1"/>
            </p:cNvSpPr>
            <p:nvPr/>
          </p:nvSpPr>
          <p:spPr bwMode="auto">
            <a:xfrm>
              <a:off x="13675" y="9300"/>
              <a:ext cx="1299"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lang="en-US" altLang="en-US" sz="2400">
                  <a:solidFill>
                    <a:schemeClr val="tx2"/>
                  </a:solidFill>
                </a:rPr>
                <a:t>Grid network</a:t>
              </a:r>
            </a:p>
          </p:txBody>
        </p:sp>
      </p:grpSp>
      <p:graphicFrame>
        <p:nvGraphicFramePr>
          <p:cNvPr id="7538" name="Object 370">
            <a:extLst>
              <a:ext uri="{FF2B5EF4-FFF2-40B4-BE49-F238E27FC236}">
                <a16:creationId xmlns:a16="http://schemas.microsoft.com/office/drawing/2014/main" id="{22204B86-E5E0-4AF8-B046-3C61708CA9BF}"/>
              </a:ext>
            </a:extLst>
          </p:cNvPr>
          <p:cNvGraphicFramePr>
            <a:graphicFrameLocks noChangeAspect="1"/>
          </p:cNvGraphicFramePr>
          <p:nvPr/>
        </p:nvGraphicFramePr>
        <p:xfrm>
          <a:off x="27209750" y="12042775"/>
          <a:ext cx="2870200" cy="3959225"/>
        </p:xfrm>
        <a:graphic>
          <a:graphicData uri="http://schemas.openxmlformats.org/presentationml/2006/ole">
            <mc:AlternateContent xmlns:mc="http://schemas.openxmlformats.org/markup-compatibility/2006">
              <mc:Choice xmlns:v="urn:schemas-microsoft-com:vml" Requires="v">
                <p:oleObj spid="_x0000_s7657" name="Picture" r:id="rId16" imgW="2610000" imgH="3600360" progId="Word.Picture.8">
                  <p:embed/>
                </p:oleObj>
              </mc:Choice>
              <mc:Fallback>
                <p:oleObj name="Picture" r:id="rId16" imgW="2610000" imgH="3600360" progId="Word.Picture.8">
                  <p:embed/>
                  <p:pic>
                    <p:nvPicPr>
                      <p:cNvPr id="0" name="Object 37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209750" y="12042775"/>
                        <a:ext cx="2870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39" name="Rectangle 371">
            <a:extLst>
              <a:ext uri="{FF2B5EF4-FFF2-40B4-BE49-F238E27FC236}">
                <a16:creationId xmlns:a16="http://schemas.microsoft.com/office/drawing/2014/main" id="{C789A43D-7F2F-4829-ACA6-72CF11ADE04B}"/>
              </a:ext>
            </a:extLst>
          </p:cNvPr>
          <p:cNvSpPr>
            <a:spLocks noChangeArrowheads="1"/>
          </p:cNvSpPr>
          <p:nvPr/>
        </p:nvSpPr>
        <p:spPr bwMode="auto">
          <a:xfrm>
            <a:off x="28038425" y="11615738"/>
            <a:ext cx="28384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solidFill>
                  <a:schemeClr val="tx2"/>
                </a:solidFill>
              </a:rPr>
              <a:t>D</a:t>
            </a:r>
            <a:r>
              <a:rPr lang="en-US" altLang="en-US" sz="2000" b="1">
                <a:solidFill>
                  <a:schemeClr val="tx2"/>
                </a:solidFill>
                <a:sym typeface="Symbol" panose="05050102010706020507" pitchFamily="18" charset="2"/>
              </a:rPr>
              <a:t> flow direction model</a:t>
            </a:r>
          </a:p>
        </p:txBody>
      </p:sp>
      <p:grpSp>
        <p:nvGrpSpPr>
          <p:cNvPr id="7540" name="Group 372">
            <a:extLst>
              <a:ext uri="{FF2B5EF4-FFF2-40B4-BE49-F238E27FC236}">
                <a16:creationId xmlns:a16="http://schemas.microsoft.com/office/drawing/2014/main" id="{DDE174A0-1B1C-453E-BBCE-CC516E7716E2}"/>
              </a:ext>
            </a:extLst>
          </p:cNvPr>
          <p:cNvGrpSpPr>
            <a:grpSpLocks/>
          </p:cNvGrpSpPr>
          <p:nvPr/>
        </p:nvGrpSpPr>
        <p:grpSpPr bwMode="auto">
          <a:xfrm>
            <a:off x="27211338" y="16195675"/>
            <a:ext cx="2500312" cy="2309813"/>
            <a:chOff x="3861" y="2765"/>
            <a:chExt cx="1575" cy="1455"/>
          </a:xfrm>
        </p:grpSpPr>
        <p:pic>
          <p:nvPicPr>
            <p:cNvPr id="7541" name="Picture 373">
              <a:extLst>
                <a:ext uri="{FF2B5EF4-FFF2-40B4-BE49-F238E27FC236}">
                  <a16:creationId xmlns:a16="http://schemas.microsoft.com/office/drawing/2014/main" id="{B88659C6-388C-4985-8520-435E5B98FE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2" name="Line 374">
              <a:extLst>
                <a:ext uri="{FF2B5EF4-FFF2-40B4-BE49-F238E27FC236}">
                  <a16:creationId xmlns:a16="http://schemas.microsoft.com/office/drawing/2014/main" id="{1777FEB8-FAA2-402C-9E4F-8F7E558C07D1}"/>
                </a:ext>
              </a:extLst>
            </p:cNvPr>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47" name="Rectangle 379">
            <a:extLst>
              <a:ext uri="{FF2B5EF4-FFF2-40B4-BE49-F238E27FC236}">
                <a16:creationId xmlns:a16="http://schemas.microsoft.com/office/drawing/2014/main" id="{56BD0EBA-E53F-4397-940A-DF461CCEC0A2}"/>
              </a:ext>
            </a:extLst>
          </p:cNvPr>
          <p:cNvSpPr>
            <a:spLocks noChangeArrowheads="1"/>
          </p:cNvSpPr>
          <p:nvPr/>
        </p:nvSpPr>
        <p:spPr bwMode="auto">
          <a:xfrm>
            <a:off x="23309263" y="18622963"/>
            <a:ext cx="9475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600" b="1"/>
              <a:t>Tarboton, D. G., (1997), "A New Method for the Determination of Flow Directions and Contributing Areas in Grid Digital Elevation Models," </a:t>
            </a:r>
            <a:r>
              <a:rPr lang="en-US" altLang="en-US" sz="1600" b="1" u="sng"/>
              <a:t>Water Resources Research</a:t>
            </a:r>
            <a:r>
              <a:rPr lang="en-US" altLang="en-US" sz="1600" b="1"/>
              <a:t>, 33(2): 309-319.)</a:t>
            </a:r>
          </a:p>
        </p:txBody>
      </p:sp>
      <p:sp>
        <p:nvSpPr>
          <p:cNvPr id="7550" name="Rectangle 382">
            <a:extLst>
              <a:ext uri="{FF2B5EF4-FFF2-40B4-BE49-F238E27FC236}">
                <a16:creationId xmlns:a16="http://schemas.microsoft.com/office/drawing/2014/main" id="{31902A3A-0152-4CCF-87FF-4CC160A34157}"/>
              </a:ext>
            </a:extLst>
          </p:cNvPr>
          <p:cNvSpPr>
            <a:spLocks noChangeArrowheads="1"/>
          </p:cNvSpPr>
          <p:nvPr/>
        </p:nvSpPr>
        <p:spPr bwMode="auto">
          <a:xfrm>
            <a:off x="7591425" y="26993850"/>
            <a:ext cx="94218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2800"/>
              <a:t>Constant Strahler Stream Drop Property as an empirical geomorphology 'law'</a:t>
            </a:r>
          </a:p>
        </p:txBody>
      </p:sp>
      <p:sp>
        <p:nvSpPr>
          <p:cNvPr id="7551" name="Text Box 383">
            <a:extLst>
              <a:ext uri="{FF2B5EF4-FFF2-40B4-BE49-F238E27FC236}">
                <a16:creationId xmlns:a16="http://schemas.microsoft.com/office/drawing/2014/main" id="{D7C16D31-1475-4CE3-BA3B-CB97615019F0}"/>
              </a:ext>
            </a:extLst>
          </p:cNvPr>
          <p:cNvSpPr txBox="1">
            <a:spLocks noChangeArrowheads="1"/>
          </p:cNvSpPr>
          <p:nvPr/>
        </p:nvSpPr>
        <p:spPr bwMode="auto">
          <a:xfrm>
            <a:off x="7380288" y="32459613"/>
            <a:ext cx="6443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Note that a “Strahler stream” comprises a sequence of links (reaches or segments) of the same order</a:t>
            </a:r>
          </a:p>
        </p:txBody>
      </p:sp>
      <p:grpSp>
        <p:nvGrpSpPr>
          <p:cNvPr id="7552" name="Group 384">
            <a:extLst>
              <a:ext uri="{FF2B5EF4-FFF2-40B4-BE49-F238E27FC236}">
                <a16:creationId xmlns:a16="http://schemas.microsoft.com/office/drawing/2014/main" id="{F158C6F3-EFA4-4C12-A772-9DE668BC35FE}"/>
              </a:ext>
            </a:extLst>
          </p:cNvPr>
          <p:cNvGrpSpPr>
            <a:grpSpLocks/>
          </p:cNvGrpSpPr>
          <p:nvPr/>
        </p:nvGrpSpPr>
        <p:grpSpPr bwMode="auto">
          <a:xfrm>
            <a:off x="7562850" y="27779663"/>
            <a:ext cx="5883275" cy="4741862"/>
            <a:chOff x="130" y="697"/>
            <a:chExt cx="3706" cy="2987"/>
          </a:xfrm>
        </p:grpSpPr>
        <p:pic>
          <p:nvPicPr>
            <p:cNvPr id="7553" name="Picture 385" descr="drop">
              <a:extLst>
                <a:ext uri="{FF2B5EF4-FFF2-40B4-BE49-F238E27FC236}">
                  <a16:creationId xmlns:a16="http://schemas.microsoft.com/office/drawing/2014/main" id="{D38B1C85-D085-4BFC-8921-6678E310B09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 y="697"/>
              <a:ext cx="3706" cy="2764"/>
            </a:xfrm>
            <a:prstGeom prst="rect">
              <a:avLst/>
            </a:prstGeom>
            <a:noFill/>
            <a:extLst>
              <a:ext uri="{909E8E84-426E-40DD-AFC4-6F175D3DCCD1}">
                <a14:hiddenFill xmlns:a14="http://schemas.microsoft.com/office/drawing/2010/main">
                  <a:solidFill>
                    <a:srgbClr val="FFFFFF"/>
                  </a:solidFill>
                </a14:hiddenFill>
              </a:ext>
            </a:extLst>
          </p:spPr>
        </p:pic>
        <p:grpSp>
          <p:nvGrpSpPr>
            <p:cNvPr id="7554" name="Group 386">
              <a:extLst>
                <a:ext uri="{FF2B5EF4-FFF2-40B4-BE49-F238E27FC236}">
                  <a16:creationId xmlns:a16="http://schemas.microsoft.com/office/drawing/2014/main" id="{4E9FC50E-0DD4-4BE1-A0B0-03F6BB2EDE4B}"/>
                </a:ext>
              </a:extLst>
            </p:cNvPr>
            <p:cNvGrpSpPr>
              <a:grpSpLocks/>
            </p:cNvGrpSpPr>
            <p:nvPr/>
          </p:nvGrpSpPr>
          <p:grpSpPr bwMode="auto">
            <a:xfrm>
              <a:off x="970" y="2462"/>
              <a:ext cx="1592" cy="1222"/>
              <a:chOff x="1968" y="2520"/>
              <a:chExt cx="1592" cy="1222"/>
            </a:xfrm>
          </p:grpSpPr>
          <p:sp>
            <p:nvSpPr>
              <p:cNvPr id="7555" name="AutoShape 387">
                <a:extLst>
                  <a:ext uri="{FF2B5EF4-FFF2-40B4-BE49-F238E27FC236}">
                    <a16:creationId xmlns:a16="http://schemas.microsoft.com/office/drawing/2014/main" id="{2DE1EAF6-59C6-4554-9220-25A17D932885}"/>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6" name="AutoShape 388">
                <a:extLst>
                  <a:ext uri="{FF2B5EF4-FFF2-40B4-BE49-F238E27FC236}">
                    <a16:creationId xmlns:a16="http://schemas.microsoft.com/office/drawing/2014/main" id="{320E734F-88A9-4C93-AB6A-56E95C203E6D}"/>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 name="Text Box 389">
                <a:extLst>
                  <a:ext uri="{FF2B5EF4-FFF2-40B4-BE49-F238E27FC236}">
                    <a16:creationId xmlns:a16="http://schemas.microsoft.com/office/drawing/2014/main" id="{EEB115AC-5681-4995-B6C8-A303A375B9E4}"/>
                  </a:ext>
                </a:extLst>
              </p:cNvPr>
              <p:cNvSpPr txBox="1">
                <a:spLocks noChangeArrowheads="1"/>
              </p:cNvSpPr>
              <p:nvPr/>
            </p:nvSpPr>
            <p:spPr bwMode="auto">
              <a:xfrm>
                <a:off x="1968" y="2928"/>
                <a:ext cx="6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a:latin typeface="Arial" panose="020B0604020202020204" pitchFamily="34" charset="0"/>
                  </a:rPr>
                  <a:t>Nodes</a:t>
                </a:r>
              </a:p>
            </p:txBody>
          </p:sp>
          <p:sp>
            <p:nvSpPr>
              <p:cNvPr id="7558" name="Text Box 390">
                <a:extLst>
                  <a:ext uri="{FF2B5EF4-FFF2-40B4-BE49-F238E27FC236}">
                    <a16:creationId xmlns:a16="http://schemas.microsoft.com/office/drawing/2014/main" id="{CA91AAAE-66E8-4E6F-832D-1BFC9078F79F}"/>
                  </a:ext>
                </a:extLst>
              </p:cNvPr>
              <p:cNvSpPr txBox="1">
                <a:spLocks noChangeArrowheads="1"/>
              </p:cNvSpPr>
              <p:nvPr/>
            </p:nvSpPr>
            <p:spPr bwMode="auto">
              <a:xfrm>
                <a:off x="2728" y="3040"/>
                <a:ext cx="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a:latin typeface="Arial" panose="020B0604020202020204" pitchFamily="34" charset="0"/>
                  </a:rPr>
                  <a:t>Links</a:t>
                </a:r>
              </a:p>
            </p:txBody>
          </p:sp>
          <p:sp>
            <p:nvSpPr>
              <p:cNvPr id="7559" name="Text Box 391">
                <a:extLst>
                  <a:ext uri="{FF2B5EF4-FFF2-40B4-BE49-F238E27FC236}">
                    <a16:creationId xmlns:a16="http://schemas.microsoft.com/office/drawing/2014/main" id="{DDA3F4C7-7224-47CF-B318-D3E82BD66484}"/>
                  </a:ext>
                </a:extLst>
              </p:cNvPr>
              <p:cNvSpPr txBox="1">
                <a:spLocks noChangeArrowheads="1"/>
              </p:cNvSpPr>
              <p:nvPr/>
            </p:nvSpPr>
            <p:spPr bwMode="auto">
              <a:xfrm>
                <a:off x="2328" y="3224"/>
                <a:ext cx="12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a:latin typeface="Arial" panose="020B0604020202020204" pitchFamily="34" charset="0"/>
                  </a:rPr>
                  <a:t>Single Stream</a:t>
                </a:r>
              </a:p>
            </p:txBody>
          </p:sp>
          <p:sp>
            <p:nvSpPr>
              <p:cNvPr id="7560" name="Line 392">
                <a:extLst>
                  <a:ext uri="{FF2B5EF4-FFF2-40B4-BE49-F238E27FC236}">
                    <a16:creationId xmlns:a16="http://schemas.microsoft.com/office/drawing/2014/main" id="{D2F13D8B-0B24-495B-85F5-B18DD909A1FB}"/>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1" name="Line 393">
                <a:extLst>
                  <a:ext uri="{FF2B5EF4-FFF2-40B4-BE49-F238E27FC236}">
                    <a16:creationId xmlns:a16="http://schemas.microsoft.com/office/drawing/2014/main" id="{068759FA-A067-47C9-919A-BA0B1518FF99}"/>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2" name="Line 394">
                <a:extLst>
                  <a:ext uri="{FF2B5EF4-FFF2-40B4-BE49-F238E27FC236}">
                    <a16:creationId xmlns:a16="http://schemas.microsoft.com/office/drawing/2014/main" id="{0B15B5B7-0BED-4E5D-B313-958161B77DDB}"/>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3" name="Line 395">
                <a:extLst>
                  <a:ext uri="{FF2B5EF4-FFF2-40B4-BE49-F238E27FC236}">
                    <a16:creationId xmlns:a16="http://schemas.microsoft.com/office/drawing/2014/main" id="{5407F978-2E48-4C9F-90B1-8B436605EE79}"/>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4" name="Line 396">
                <a:extLst>
                  <a:ext uri="{FF2B5EF4-FFF2-40B4-BE49-F238E27FC236}">
                    <a16:creationId xmlns:a16="http://schemas.microsoft.com/office/drawing/2014/main" id="{0038CF11-340E-4201-9F97-93BA91CD4D7B}"/>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5" name="Line 397">
                <a:extLst>
                  <a:ext uri="{FF2B5EF4-FFF2-40B4-BE49-F238E27FC236}">
                    <a16:creationId xmlns:a16="http://schemas.microsoft.com/office/drawing/2014/main" id="{7936307B-722A-4329-99EA-EA596AE139CE}"/>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6" name="Line 398">
                <a:extLst>
                  <a:ext uri="{FF2B5EF4-FFF2-40B4-BE49-F238E27FC236}">
                    <a16:creationId xmlns:a16="http://schemas.microsoft.com/office/drawing/2014/main" id="{96730C74-9AFE-4A99-991A-6B0D6564AAA2}"/>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567" name="Text Box 399">
            <a:extLst>
              <a:ext uri="{FF2B5EF4-FFF2-40B4-BE49-F238E27FC236}">
                <a16:creationId xmlns:a16="http://schemas.microsoft.com/office/drawing/2014/main" id="{879CE206-A628-45D0-AEB9-CB25B8ED37B4}"/>
              </a:ext>
            </a:extLst>
          </p:cNvPr>
          <p:cNvSpPr txBox="1">
            <a:spLocks noChangeArrowheads="1"/>
          </p:cNvSpPr>
          <p:nvPr/>
        </p:nvSpPr>
        <p:spPr bwMode="auto">
          <a:xfrm>
            <a:off x="13698538" y="30478413"/>
            <a:ext cx="3505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2400"/>
              <a:t> most upstream is </a:t>
            </a:r>
            <a:r>
              <a:rPr lang="en-US" altLang="en-US" sz="2400">
                <a:solidFill>
                  <a:srgbClr val="FF3300"/>
                </a:solidFill>
              </a:rPr>
              <a:t>order 1</a:t>
            </a:r>
          </a:p>
          <a:p>
            <a:pPr algn="l">
              <a:buFontTx/>
              <a:buChar char="•"/>
            </a:pPr>
            <a:r>
              <a:rPr lang="en-US" altLang="en-US" sz="2400"/>
              <a:t> when </a:t>
            </a:r>
            <a:r>
              <a:rPr lang="en-US" altLang="en-US" sz="2400">
                <a:solidFill>
                  <a:srgbClr val="FF3300"/>
                </a:solidFill>
              </a:rPr>
              <a:t>two streams</a:t>
            </a:r>
            <a:r>
              <a:rPr lang="en-US" altLang="en-US" sz="2400"/>
              <a:t> of a </a:t>
            </a:r>
            <a:r>
              <a:rPr lang="en-US" altLang="en-US" sz="2400">
                <a:solidFill>
                  <a:srgbClr val="FF3300"/>
                </a:solidFill>
              </a:rPr>
              <a:t>order i</a:t>
            </a:r>
            <a:r>
              <a:rPr lang="en-US" altLang="en-US" sz="2400"/>
              <a:t> join, a stream of </a:t>
            </a:r>
            <a:r>
              <a:rPr lang="en-US" altLang="en-US" sz="2400">
                <a:solidFill>
                  <a:srgbClr val="FF3300"/>
                </a:solidFill>
              </a:rPr>
              <a:t>order i+1</a:t>
            </a:r>
            <a:r>
              <a:rPr lang="en-US" altLang="en-US" sz="2400"/>
              <a:t> is created</a:t>
            </a:r>
          </a:p>
          <a:p>
            <a:pPr algn="l">
              <a:buFontTx/>
              <a:buChar char="•"/>
            </a:pPr>
            <a:r>
              <a:rPr lang="en-US" altLang="en-US" sz="2400"/>
              <a:t>  when a stream of </a:t>
            </a:r>
            <a:r>
              <a:rPr lang="en-US" altLang="en-US" sz="2400">
                <a:solidFill>
                  <a:srgbClr val="FF3300"/>
                </a:solidFill>
              </a:rPr>
              <a:t>order i </a:t>
            </a:r>
            <a:r>
              <a:rPr lang="en-US" altLang="en-US" sz="2400">
                <a:solidFill>
                  <a:schemeClr val="tx2"/>
                </a:solidFill>
              </a:rPr>
              <a:t>joins</a:t>
            </a:r>
            <a:r>
              <a:rPr lang="en-US" altLang="en-US" sz="2400"/>
              <a:t> a stream of </a:t>
            </a:r>
            <a:r>
              <a:rPr lang="en-US" altLang="en-US" sz="2400">
                <a:solidFill>
                  <a:srgbClr val="FF3300"/>
                </a:solidFill>
              </a:rPr>
              <a:t>order i+1</a:t>
            </a:r>
            <a:r>
              <a:rPr lang="en-US" altLang="en-US" sz="2400"/>
              <a:t>, stream order is </a:t>
            </a:r>
            <a:r>
              <a:rPr lang="en-US" altLang="en-US" sz="2400">
                <a:solidFill>
                  <a:srgbClr val="FF3300"/>
                </a:solidFill>
              </a:rPr>
              <a:t>unaltered</a:t>
            </a:r>
          </a:p>
        </p:txBody>
      </p:sp>
      <p:graphicFrame>
        <p:nvGraphicFramePr>
          <p:cNvPr id="7570" name="Object 402">
            <a:extLst>
              <a:ext uri="{FF2B5EF4-FFF2-40B4-BE49-F238E27FC236}">
                <a16:creationId xmlns:a16="http://schemas.microsoft.com/office/drawing/2014/main" id="{6B217A48-2003-4D46-9100-E780A6C11AF7}"/>
              </a:ext>
            </a:extLst>
          </p:cNvPr>
          <p:cNvGraphicFramePr>
            <a:graphicFrameLocks noChangeAspect="1"/>
          </p:cNvGraphicFramePr>
          <p:nvPr/>
        </p:nvGraphicFramePr>
        <p:xfrm>
          <a:off x="13134975" y="27612975"/>
          <a:ext cx="4117975" cy="3181350"/>
        </p:xfrm>
        <a:graphic>
          <a:graphicData uri="http://schemas.openxmlformats.org/presentationml/2006/ole">
            <mc:AlternateContent xmlns:mc="http://schemas.openxmlformats.org/markup-compatibility/2006">
              <mc:Choice xmlns:v="urn:schemas-microsoft-com:vml" Requires="v">
                <p:oleObj spid="_x0000_s7658" name="Graph Sheet" r:id="rId20" imgW="3352680" imgH="2590560" progId="SPLUSGraphSheetFileType">
                  <p:embed/>
                </p:oleObj>
              </mc:Choice>
              <mc:Fallback>
                <p:oleObj name="Graph Sheet" r:id="rId20" imgW="3352680" imgH="2590560" progId="SPLUSGraphSheetFileType">
                  <p:embed/>
                  <p:pic>
                    <p:nvPicPr>
                      <p:cNvPr id="0" name="Object 4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134975" y="27612975"/>
                        <a:ext cx="41179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2" name="Rectangle 404">
            <a:extLst>
              <a:ext uri="{FF2B5EF4-FFF2-40B4-BE49-F238E27FC236}">
                <a16:creationId xmlns:a16="http://schemas.microsoft.com/office/drawing/2014/main" id="{756744F3-81ED-4579-8D26-34A6C4359B50}"/>
              </a:ext>
            </a:extLst>
          </p:cNvPr>
          <p:cNvSpPr>
            <a:spLocks noChangeArrowheads="1"/>
          </p:cNvSpPr>
          <p:nvPr/>
        </p:nvSpPr>
        <p:spPr bwMode="auto">
          <a:xfrm>
            <a:off x="9639300" y="3237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3" name="Rectangle 405">
            <a:extLst>
              <a:ext uri="{FF2B5EF4-FFF2-40B4-BE49-F238E27FC236}">
                <a16:creationId xmlns:a16="http://schemas.microsoft.com/office/drawing/2014/main" id="{92050670-764B-413D-B1D9-C19F868424D3}"/>
              </a:ext>
            </a:extLst>
          </p:cNvPr>
          <p:cNvSpPr>
            <a:spLocks noChangeArrowheads="1"/>
          </p:cNvSpPr>
          <p:nvPr/>
        </p:nvSpPr>
        <p:spPr bwMode="auto">
          <a:xfrm>
            <a:off x="9644063" y="3237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4" name="Rectangle 406">
            <a:extLst>
              <a:ext uri="{FF2B5EF4-FFF2-40B4-BE49-F238E27FC236}">
                <a16:creationId xmlns:a16="http://schemas.microsoft.com/office/drawing/2014/main" id="{DCD3FC49-4BC3-478D-9C3A-4D4A64024557}"/>
              </a:ext>
            </a:extLst>
          </p:cNvPr>
          <p:cNvSpPr>
            <a:spLocks noChangeArrowheads="1"/>
          </p:cNvSpPr>
          <p:nvPr/>
        </p:nvSpPr>
        <p:spPr bwMode="auto">
          <a:xfrm>
            <a:off x="9648825" y="3238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8" name="Rectangle 410">
            <a:extLst>
              <a:ext uri="{FF2B5EF4-FFF2-40B4-BE49-F238E27FC236}">
                <a16:creationId xmlns:a16="http://schemas.microsoft.com/office/drawing/2014/main" id="{CEF4345B-3B9D-47FE-A03E-67AE2F1192F2}"/>
              </a:ext>
            </a:extLst>
          </p:cNvPr>
          <p:cNvSpPr>
            <a:spLocks noChangeArrowheads="1"/>
          </p:cNvSpPr>
          <p:nvPr/>
        </p:nvSpPr>
        <p:spPr bwMode="auto">
          <a:xfrm>
            <a:off x="1049338" y="41263888"/>
            <a:ext cx="155749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kumimoji="1" lang="en-US" altLang="en-US" sz="2400">
                <a:cs typeface="Times New Roman" panose="02020603050405020304" pitchFamily="18" charset="0"/>
              </a:rPr>
              <a:t>Stream drop test for Mawheraiti River.  For each upward curved support area threshold the stream drop for each stream is plotted against Strahler stream order.  The large circles indicate mean stream drop for each order The weighted support area threshold, drainage density (in km</a:t>
            </a:r>
            <a:r>
              <a:rPr kumimoji="1" lang="en-US" altLang="en-US" sz="2400" baseline="30000">
                <a:cs typeface="Times New Roman" panose="02020603050405020304" pitchFamily="18" charset="0"/>
              </a:rPr>
              <a:t>-1</a:t>
            </a:r>
            <a:r>
              <a:rPr kumimoji="1" lang="en-US" altLang="en-US" sz="2400">
                <a:cs typeface="Times New Roman" panose="02020603050405020304" pitchFamily="18" charset="0"/>
              </a:rPr>
              <a:t>) and t statistic for the difference in means between lowest order and all higher order streams is given.</a:t>
            </a:r>
            <a:r>
              <a:rPr kumimoji="1" lang="en-US" altLang="en-US" sz="2400"/>
              <a:t> </a:t>
            </a:r>
          </a:p>
        </p:txBody>
      </p:sp>
      <p:sp>
        <p:nvSpPr>
          <p:cNvPr id="7571" name="Rectangle 403">
            <a:extLst>
              <a:ext uri="{FF2B5EF4-FFF2-40B4-BE49-F238E27FC236}">
                <a16:creationId xmlns:a16="http://schemas.microsoft.com/office/drawing/2014/main" id="{69E38909-C1C8-4107-B207-F12756263784}"/>
              </a:ext>
            </a:extLst>
          </p:cNvPr>
          <p:cNvSpPr>
            <a:spLocks noChangeArrowheads="1"/>
          </p:cNvSpPr>
          <p:nvPr/>
        </p:nvSpPr>
        <p:spPr bwMode="auto">
          <a:xfrm>
            <a:off x="1566863" y="34925000"/>
            <a:ext cx="143414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r>
              <a:rPr lang="en-US" altLang="en-US" sz="2400"/>
              <a:t>Statistical Analysis of Stream Drops</a:t>
            </a:r>
            <a:endParaRPr lang="en-US" altLang="en-US" sz="2400">
              <a:solidFill>
                <a:srgbClr val="FF3300"/>
              </a:solidFill>
            </a:endParaRPr>
          </a:p>
        </p:txBody>
      </p:sp>
      <p:graphicFrame>
        <p:nvGraphicFramePr>
          <p:cNvPr id="7575" name="Object 407">
            <a:extLst>
              <a:ext uri="{FF2B5EF4-FFF2-40B4-BE49-F238E27FC236}">
                <a16:creationId xmlns:a16="http://schemas.microsoft.com/office/drawing/2014/main" id="{F175C51C-D920-4DB7-953E-67B2900E4A91}"/>
              </a:ext>
            </a:extLst>
          </p:cNvPr>
          <p:cNvGraphicFramePr>
            <a:graphicFrameLocks noChangeAspect="1"/>
          </p:cNvGraphicFramePr>
          <p:nvPr/>
        </p:nvGraphicFramePr>
        <p:xfrm>
          <a:off x="539750" y="35761613"/>
          <a:ext cx="5251450" cy="5319712"/>
        </p:xfrm>
        <a:graphic>
          <a:graphicData uri="http://schemas.openxmlformats.org/presentationml/2006/ole">
            <mc:AlternateContent xmlns:mc="http://schemas.openxmlformats.org/markup-compatibility/2006">
              <mc:Choice xmlns:v="urn:schemas-microsoft-com:vml" Requires="v">
                <p:oleObj spid="_x0000_s7659" r:id="rId22" imgW="3352800" imgH="2590465" progId="SPLUSGraphSheetFileType">
                  <p:embed/>
                </p:oleObj>
              </mc:Choice>
              <mc:Fallback>
                <p:oleObj r:id="rId22" imgW="3352800" imgH="2590465" progId="SPLUSGraphSheetFileType">
                  <p:embed/>
                  <p:pic>
                    <p:nvPicPr>
                      <p:cNvPr id="0" name="Object 407"/>
                      <p:cNvPicPr>
                        <a:picLocks noChangeAspect="1" noChangeArrowheads="1"/>
                      </p:cNvPicPr>
                      <p:nvPr/>
                    </p:nvPicPr>
                    <p:blipFill>
                      <a:blip r:embed="rId23">
                        <a:extLst>
                          <a:ext uri="{28A0092B-C50C-407E-A947-70E740481C1C}">
                            <a14:useLocalDpi xmlns:a14="http://schemas.microsoft.com/office/drawing/2010/main" val="0"/>
                          </a:ext>
                        </a:extLst>
                      </a:blip>
                      <a:srcRect l="22363" t="13060" r="18546" b="9531"/>
                      <a:stretch>
                        <a:fillRect/>
                      </a:stretch>
                    </p:blipFill>
                    <p:spPr bwMode="auto">
                      <a:xfrm>
                        <a:off x="539750" y="35761613"/>
                        <a:ext cx="5251450" cy="531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6" name="Object 408">
            <a:extLst>
              <a:ext uri="{FF2B5EF4-FFF2-40B4-BE49-F238E27FC236}">
                <a16:creationId xmlns:a16="http://schemas.microsoft.com/office/drawing/2014/main" id="{8CD1D0D6-E294-4FF2-9F89-4BD5D36AAE0E}"/>
              </a:ext>
            </a:extLst>
          </p:cNvPr>
          <p:cNvGraphicFramePr>
            <a:graphicFrameLocks noChangeAspect="1"/>
          </p:cNvGraphicFramePr>
          <p:nvPr/>
        </p:nvGraphicFramePr>
        <p:xfrm>
          <a:off x="5702300" y="35837813"/>
          <a:ext cx="5219700" cy="5281612"/>
        </p:xfrm>
        <a:graphic>
          <a:graphicData uri="http://schemas.openxmlformats.org/presentationml/2006/ole">
            <mc:AlternateContent xmlns:mc="http://schemas.openxmlformats.org/markup-compatibility/2006">
              <mc:Choice xmlns:v="urn:schemas-microsoft-com:vml" Requires="v">
                <p:oleObj spid="_x0000_s7660" r:id="rId24" imgW="3352800" imgH="2590465" progId="SPLUSGraphSheetFileType">
                  <p:embed/>
                </p:oleObj>
              </mc:Choice>
              <mc:Fallback>
                <p:oleObj r:id="rId24" imgW="3352800" imgH="2590465" progId="SPLUSGraphSheetFileType">
                  <p:embed/>
                  <p:pic>
                    <p:nvPicPr>
                      <p:cNvPr id="0" name="Object 408"/>
                      <p:cNvPicPr>
                        <a:picLocks noChangeAspect="1" noChangeArrowheads="1"/>
                      </p:cNvPicPr>
                      <p:nvPr/>
                    </p:nvPicPr>
                    <p:blipFill>
                      <a:blip r:embed="rId25">
                        <a:extLst>
                          <a:ext uri="{28A0092B-C50C-407E-A947-70E740481C1C}">
                            <a14:useLocalDpi xmlns:a14="http://schemas.microsoft.com/office/drawing/2010/main" val="0"/>
                          </a:ext>
                        </a:extLst>
                      </a:blip>
                      <a:srcRect l="22636" t="13766" r="18546" b="9178"/>
                      <a:stretch>
                        <a:fillRect/>
                      </a:stretch>
                    </p:blipFill>
                    <p:spPr bwMode="auto">
                      <a:xfrm>
                        <a:off x="5702300" y="35837813"/>
                        <a:ext cx="5219700" cy="528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7" name="Object 409">
            <a:extLst>
              <a:ext uri="{FF2B5EF4-FFF2-40B4-BE49-F238E27FC236}">
                <a16:creationId xmlns:a16="http://schemas.microsoft.com/office/drawing/2014/main" id="{3E976202-E5DF-474E-94F9-2F7289494D40}"/>
              </a:ext>
            </a:extLst>
          </p:cNvPr>
          <p:cNvGraphicFramePr>
            <a:graphicFrameLocks noChangeAspect="1"/>
          </p:cNvGraphicFramePr>
          <p:nvPr/>
        </p:nvGraphicFramePr>
        <p:xfrm>
          <a:off x="10904538" y="35842575"/>
          <a:ext cx="5203825" cy="5260975"/>
        </p:xfrm>
        <a:graphic>
          <a:graphicData uri="http://schemas.openxmlformats.org/presentationml/2006/ole">
            <mc:AlternateContent xmlns:mc="http://schemas.openxmlformats.org/markup-compatibility/2006">
              <mc:Choice xmlns:v="urn:schemas-microsoft-com:vml" Requires="v">
                <p:oleObj spid="_x0000_s7661" r:id="rId26" imgW="3352800" imgH="2590465" progId="SPLUSGraphSheetFileType">
                  <p:embed/>
                </p:oleObj>
              </mc:Choice>
              <mc:Fallback>
                <p:oleObj r:id="rId26" imgW="3352800" imgH="2590465" progId="SPLUSGraphSheetFileType">
                  <p:embed/>
                  <p:pic>
                    <p:nvPicPr>
                      <p:cNvPr id="0" name="Object 409"/>
                      <p:cNvPicPr>
                        <a:picLocks noChangeAspect="1" noChangeArrowheads="1"/>
                      </p:cNvPicPr>
                      <p:nvPr/>
                    </p:nvPicPr>
                    <p:blipFill>
                      <a:blip r:embed="rId27">
                        <a:extLst>
                          <a:ext uri="{28A0092B-C50C-407E-A947-70E740481C1C}">
                            <a14:useLocalDpi xmlns:a14="http://schemas.microsoft.com/office/drawing/2010/main" val="0"/>
                          </a:ext>
                        </a:extLst>
                      </a:blip>
                      <a:srcRect l="22363" t="13766" r="19090" b="9531"/>
                      <a:stretch>
                        <a:fillRect/>
                      </a:stretch>
                    </p:blipFill>
                    <p:spPr bwMode="auto">
                      <a:xfrm>
                        <a:off x="10904538" y="35842575"/>
                        <a:ext cx="5203825" cy="526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 name="Text Box 411">
            <a:extLst>
              <a:ext uri="{FF2B5EF4-FFF2-40B4-BE49-F238E27FC236}">
                <a16:creationId xmlns:a16="http://schemas.microsoft.com/office/drawing/2014/main" id="{70E1D8C5-65DC-467A-AD04-A2F71B3C6D02}"/>
              </a:ext>
            </a:extLst>
          </p:cNvPr>
          <p:cNvSpPr txBox="1">
            <a:spLocks noChangeArrowheads="1"/>
          </p:cNvSpPr>
          <p:nvPr/>
        </p:nvSpPr>
        <p:spPr bwMode="auto">
          <a:xfrm>
            <a:off x="1384300" y="35990213"/>
            <a:ext cx="41005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en-US" altLang="en-US" sz="2400"/>
              <a:t>Threshold = 10</a:t>
            </a:r>
          </a:p>
          <a:p>
            <a:pPr algn="r" eaLnBrk="0" hangingPunct="0"/>
            <a:r>
              <a:rPr lang="en-US" altLang="en-US" sz="2400"/>
              <a:t>Dd = 2.5</a:t>
            </a:r>
          </a:p>
          <a:p>
            <a:pPr algn="r" eaLnBrk="0" hangingPunct="0"/>
            <a:r>
              <a:rPr lang="en-US" altLang="en-US" sz="2400"/>
              <a:t>t = -3.5</a:t>
            </a:r>
          </a:p>
        </p:txBody>
      </p:sp>
      <p:sp>
        <p:nvSpPr>
          <p:cNvPr id="7580" name="Text Box 412">
            <a:extLst>
              <a:ext uri="{FF2B5EF4-FFF2-40B4-BE49-F238E27FC236}">
                <a16:creationId xmlns:a16="http://schemas.microsoft.com/office/drawing/2014/main" id="{6A12F151-134E-4F72-B7F6-C0E9906BE597}"/>
              </a:ext>
            </a:extLst>
          </p:cNvPr>
          <p:cNvSpPr txBox="1">
            <a:spLocks noChangeArrowheads="1"/>
          </p:cNvSpPr>
          <p:nvPr/>
        </p:nvSpPr>
        <p:spPr bwMode="auto">
          <a:xfrm>
            <a:off x="7156450" y="35990213"/>
            <a:ext cx="35591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en-US" altLang="en-US" sz="2400"/>
              <a:t>Threshold = 15</a:t>
            </a:r>
          </a:p>
          <a:p>
            <a:pPr algn="r" eaLnBrk="0" hangingPunct="0"/>
            <a:r>
              <a:rPr lang="en-US" altLang="en-US" sz="2400"/>
              <a:t>Dd = 2.1</a:t>
            </a:r>
          </a:p>
          <a:p>
            <a:pPr algn="r" eaLnBrk="0" hangingPunct="0"/>
            <a:r>
              <a:rPr lang="en-US" altLang="en-US" sz="2400"/>
              <a:t>t = -2.08</a:t>
            </a:r>
          </a:p>
        </p:txBody>
      </p:sp>
      <p:sp>
        <p:nvSpPr>
          <p:cNvPr id="7581" name="Text Box 413">
            <a:extLst>
              <a:ext uri="{FF2B5EF4-FFF2-40B4-BE49-F238E27FC236}">
                <a16:creationId xmlns:a16="http://schemas.microsoft.com/office/drawing/2014/main" id="{55F715E3-B637-4C5F-B2CC-7D4B37B93F09}"/>
              </a:ext>
            </a:extLst>
          </p:cNvPr>
          <p:cNvSpPr txBox="1">
            <a:spLocks noChangeArrowheads="1"/>
          </p:cNvSpPr>
          <p:nvPr/>
        </p:nvSpPr>
        <p:spPr bwMode="auto">
          <a:xfrm>
            <a:off x="11026775" y="35983863"/>
            <a:ext cx="491648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en-US" altLang="en-US" sz="2400"/>
              <a:t>Threshold = 20</a:t>
            </a:r>
          </a:p>
          <a:p>
            <a:pPr algn="r" eaLnBrk="0" hangingPunct="0"/>
            <a:r>
              <a:rPr lang="en-US" altLang="en-US" sz="2400"/>
              <a:t>Dd = 1.9</a:t>
            </a:r>
          </a:p>
          <a:p>
            <a:pPr algn="r" eaLnBrk="0" hangingPunct="0"/>
            <a:r>
              <a:rPr lang="en-US" altLang="en-US" sz="2400"/>
              <a:t>t = -1.03</a:t>
            </a:r>
          </a:p>
        </p:txBody>
      </p:sp>
      <p:graphicFrame>
        <p:nvGraphicFramePr>
          <p:cNvPr id="7583" name="Object 415">
            <a:extLst>
              <a:ext uri="{FF2B5EF4-FFF2-40B4-BE49-F238E27FC236}">
                <a16:creationId xmlns:a16="http://schemas.microsoft.com/office/drawing/2014/main" id="{B98BB461-3193-4AB7-A1C2-0065ABB2B792}"/>
              </a:ext>
            </a:extLst>
          </p:cNvPr>
          <p:cNvGraphicFramePr>
            <a:graphicFrameLocks noChangeAspect="1"/>
          </p:cNvGraphicFramePr>
          <p:nvPr/>
        </p:nvGraphicFramePr>
        <p:xfrm>
          <a:off x="1416050" y="25722263"/>
          <a:ext cx="1649413" cy="1516062"/>
        </p:xfrm>
        <a:graphic>
          <a:graphicData uri="http://schemas.openxmlformats.org/presentationml/2006/ole">
            <mc:AlternateContent xmlns:mc="http://schemas.openxmlformats.org/markup-compatibility/2006">
              <mc:Choice xmlns:v="urn:schemas-microsoft-com:vml" Requires="v">
                <p:oleObj spid="_x0000_s7662" name="Picture" r:id="rId28" imgW="2000160" imgH="1838160" progId="Word.Picture.8">
                  <p:embed/>
                </p:oleObj>
              </mc:Choice>
              <mc:Fallback>
                <p:oleObj name="Picture" r:id="rId28" imgW="2000160" imgH="1838160" progId="Word.Picture.8">
                  <p:embed/>
                  <p:pic>
                    <p:nvPicPr>
                      <p:cNvPr id="0" name="Object 4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16050" y="25722263"/>
                        <a:ext cx="1649413" cy="151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586" name="Picture 418">
            <a:extLst>
              <a:ext uri="{FF2B5EF4-FFF2-40B4-BE49-F238E27FC236}">
                <a16:creationId xmlns:a16="http://schemas.microsoft.com/office/drawing/2014/main" id="{1CAD3546-6E87-479E-A98F-82866E46FE52}"/>
              </a:ext>
            </a:extLst>
          </p:cNvPr>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l="5545"/>
          <a:stretch>
            <a:fillRect/>
          </a:stretch>
        </p:blipFill>
        <p:spPr bwMode="auto">
          <a:xfrm>
            <a:off x="29941838" y="15606713"/>
            <a:ext cx="2944812"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88" name="Text Box 420">
            <a:extLst>
              <a:ext uri="{FF2B5EF4-FFF2-40B4-BE49-F238E27FC236}">
                <a16:creationId xmlns:a16="http://schemas.microsoft.com/office/drawing/2014/main" id="{DDDBFA3C-2FFB-4273-BA8A-98EF0DD6D9B5}"/>
              </a:ext>
            </a:extLst>
          </p:cNvPr>
          <p:cNvSpPr txBox="1">
            <a:spLocks noChangeArrowheads="1"/>
          </p:cNvSpPr>
          <p:nvPr/>
        </p:nvSpPr>
        <p:spPr bwMode="auto">
          <a:xfrm>
            <a:off x="30814963" y="11853863"/>
            <a:ext cx="1890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Contributing Area using D8</a:t>
            </a:r>
          </a:p>
        </p:txBody>
      </p:sp>
      <p:sp>
        <p:nvSpPr>
          <p:cNvPr id="7589" name="Text Box 421">
            <a:extLst>
              <a:ext uri="{FF2B5EF4-FFF2-40B4-BE49-F238E27FC236}">
                <a16:creationId xmlns:a16="http://schemas.microsoft.com/office/drawing/2014/main" id="{EE738C3E-BD63-496C-8879-7A6CEDF2B508}"/>
              </a:ext>
            </a:extLst>
          </p:cNvPr>
          <p:cNvSpPr txBox="1">
            <a:spLocks noChangeArrowheads="1"/>
          </p:cNvSpPr>
          <p:nvPr/>
        </p:nvSpPr>
        <p:spPr bwMode="auto">
          <a:xfrm>
            <a:off x="31029275" y="15259050"/>
            <a:ext cx="1889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Contributing Area using D</a:t>
            </a:r>
            <a:r>
              <a:rPr lang="en-US" altLang="en-US" sz="2400">
                <a:sym typeface="Symbol" panose="05050102010706020507" pitchFamily="18" charset="2"/>
              </a:rPr>
              <a:t></a:t>
            </a:r>
            <a:endParaRPr lang="en-US" altLang="en-US" sz="2400" b="1">
              <a:sym typeface="Symbol" panose="05050102010706020507" pitchFamily="18" charset="2"/>
            </a:endParaRPr>
          </a:p>
        </p:txBody>
      </p:sp>
      <p:grpSp>
        <p:nvGrpSpPr>
          <p:cNvPr id="7653" name="Group 485">
            <a:extLst>
              <a:ext uri="{FF2B5EF4-FFF2-40B4-BE49-F238E27FC236}">
                <a16:creationId xmlns:a16="http://schemas.microsoft.com/office/drawing/2014/main" id="{C54CDB91-2CCC-4B3D-9743-68716102946A}"/>
              </a:ext>
            </a:extLst>
          </p:cNvPr>
          <p:cNvGrpSpPr>
            <a:grpSpLocks/>
          </p:cNvGrpSpPr>
          <p:nvPr/>
        </p:nvGrpSpPr>
        <p:grpSpPr bwMode="auto">
          <a:xfrm>
            <a:off x="16436975" y="27905075"/>
            <a:ext cx="8869363" cy="6858000"/>
            <a:chOff x="10354" y="17578"/>
            <a:chExt cx="5587" cy="4320"/>
          </a:xfrm>
        </p:grpSpPr>
        <p:graphicFrame>
          <p:nvGraphicFramePr>
            <p:cNvPr id="7366" name="Object 198">
              <a:extLst>
                <a:ext uri="{FF2B5EF4-FFF2-40B4-BE49-F238E27FC236}">
                  <a16:creationId xmlns:a16="http://schemas.microsoft.com/office/drawing/2014/main" id="{F17ED08E-B7C9-401C-9BB6-7B2FDD6BED09}"/>
                </a:ext>
              </a:extLst>
            </p:cNvPr>
            <p:cNvGraphicFramePr>
              <a:graphicFrameLocks noChangeAspect="1"/>
            </p:cNvGraphicFramePr>
            <p:nvPr/>
          </p:nvGraphicFramePr>
          <p:xfrm>
            <a:off x="10725" y="17926"/>
            <a:ext cx="4995" cy="3972"/>
          </p:xfrm>
          <a:graphic>
            <a:graphicData uri="http://schemas.openxmlformats.org/presentationml/2006/ole">
              <mc:AlternateContent xmlns:mc="http://schemas.openxmlformats.org/markup-compatibility/2006">
                <mc:Choice xmlns:v="urn:schemas-microsoft-com:vml" Requires="v">
                  <p:oleObj spid="_x0000_s7663" name="Picture" r:id="rId31" imgW="3314880" imgH="2876400" progId="Word.Picture.8">
                    <p:embed/>
                  </p:oleObj>
                </mc:Choice>
                <mc:Fallback>
                  <p:oleObj name="Picture" r:id="rId31" imgW="3314880" imgH="2876400" progId="Word.Picture.8">
                    <p:embed/>
                    <p:pic>
                      <p:nvPicPr>
                        <p:cNvPr id="0" name="Object 198"/>
                        <p:cNvPicPr>
                          <a:picLocks noChangeAspect="1" noChangeArrowheads="1"/>
                        </p:cNvPicPr>
                        <p:nvPr/>
                      </p:nvPicPr>
                      <p:blipFill>
                        <a:blip r:embed="rId32">
                          <a:extLst>
                            <a:ext uri="{28A0092B-C50C-407E-A947-70E740481C1C}">
                              <a14:useLocalDpi xmlns:a14="http://schemas.microsoft.com/office/drawing/2010/main" val="0"/>
                            </a:ext>
                          </a:extLst>
                        </a:blip>
                        <a:srcRect l="-4178" r="266" b="4840"/>
                        <a:stretch>
                          <a:fillRect/>
                        </a:stretch>
                      </p:blipFill>
                      <p:spPr bwMode="auto">
                        <a:xfrm>
                          <a:off x="10725" y="17926"/>
                          <a:ext cx="4995" cy="3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64" name="Rectangle 196">
              <a:extLst>
                <a:ext uri="{FF2B5EF4-FFF2-40B4-BE49-F238E27FC236}">
                  <a16:creationId xmlns:a16="http://schemas.microsoft.com/office/drawing/2014/main" id="{1D65D7E6-D12F-4DCF-B949-488FD67FDC04}"/>
                </a:ext>
              </a:extLst>
            </p:cNvPr>
            <p:cNvSpPr>
              <a:spLocks noChangeArrowheads="1"/>
            </p:cNvSpPr>
            <p:nvPr/>
          </p:nvSpPr>
          <p:spPr bwMode="auto">
            <a:xfrm>
              <a:off x="10354" y="17578"/>
              <a:ext cx="5587"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r>
                <a:rPr lang="en-US" altLang="en-US" sz="2400"/>
                <a:t>Slope area threshold (Montgomery and Dietrich, 1992).</a:t>
              </a:r>
            </a:p>
          </p:txBody>
        </p:sp>
      </p:grpSp>
      <p:grpSp>
        <p:nvGrpSpPr>
          <p:cNvPr id="7597" name="Group 429">
            <a:extLst>
              <a:ext uri="{FF2B5EF4-FFF2-40B4-BE49-F238E27FC236}">
                <a16:creationId xmlns:a16="http://schemas.microsoft.com/office/drawing/2014/main" id="{8F352174-5B39-4BBA-B8E2-78EBB24D28E0}"/>
              </a:ext>
            </a:extLst>
          </p:cNvPr>
          <p:cNvGrpSpPr>
            <a:grpSpLocks/>
          </p:cNvGrpSpPr>
          <p:nvPr/>
        </p:nvGrpSpPr>
        <p:grpSpPr bwMode="auto">
          <a:xfrm>
            <a:off x="24926925" y="36982400"/>
            <a:ext cx="7762875" cy="6375400"/>
            <a:chOff x="15846" y="21456"/>
            <a:chExt cx="4890" cy="4016"/>
          </a:xfrm>
        </p:grpSpPr>
        <p:pic>
          <p:nvPicPr>
            <p:cNvPr id="7594" name="Picture 426" descr="greytoppd">
              <a:extLst>
                <a:ext uri="{FF2B5EF4-FFF2-40B4-BE49-F238E27FC236}">
                  <a16:creationId xmlns:a16="http://schemas.microsoft.com/office/drawing/2014/main" id="{36803A6A-F206-4087-8551-E43B1C599FB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b="40775"/>
            <a:stretch>
              <a:fillRect/>
            </a:stretch>
          </p:blipFill>
          <p:spPr bwMode="auto">
            <a:xfrm>
              <a:off x="15846" y="21723"/>
              <a:ext cx="4890" cy="3749"/>
            </a:xfrm>
            <a:prstGeom prst="rect">
              <a:avLst/>
            </a:prstGeom>
            <a:noFill/>
            <a:extLst>
              <a:ext uri="{909E8E84-426E-40DD-AFC4-6F175D3DCCD1}">
                <a14:hiddenFill xmlns:a14="http://schemas.microsoft.com/office/drawing/2010/main">
                  <a:solidFill>
                    <a:srgbClr val="FFFFFF"/>
                  </a:solidFill>
                </a14:hiddenFill>
              </a:ext>
            </a:extLst>
          </p:spPr>
        </p:pic>
        <p:sp>
          <p:nvSpPr>
            <p:cNvPr id="7595" name="Text Box 427">
              <a:extLst>
                <a:ext uri="{FF2B5EF4-FFF2-40B4-BE49-F238E27FC236}">
                  <a16:creationId xmlns:a16="http://schemas.microsoft.com/office/drawing/2014/main" id="{F6B797F8-BDC9-4CB7-9591-3AFC8E14FA92}"/>
                </a:ext>
              </a:extLst>
            </p:cNvPr>
            <p:cNvSpPr txBox="1">
              <a:spLocks noChangeArrowheads="1"/>
            </p:cNvSpPr>
            <p:nvPr/>
          </p:nvSpPr>
          <p:spPr bwMode="auto">
            <a:xfrm>
              <a:off x="16397" y="21456"/>
              <a:ext cx="4146" cy="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en-US" sz="2400"/>
                <a:t>Curvature based stream delineation with threshold by constant drop analysis</a:t>
              </a:r>
            </a:p>
          </p:txBody>
        </p:sp>
      </p:grpSp>
      <p:sp>
        <p:nvSpPr>
          <p:cNvPr id="7596" name="Rectangle 428">
            <a:extLst>
              <a:ext uri="{FF2B5EF4-FFF2-40B4-BE49-F238E27FC236}">
                <a16:creationId xmlns:a16="http://schemas.microsoft.com/office/drawing/2014/main" id="{48366596-173A-433F-AA2A-7A0AD598BAC7}"/>
              </a:ext>
            </a:extLst>
          </p:cNvPr>
          <p:cNvSpPr>
            <a:spLocks noChangeArrowheads="1"/>
          </p:cNvSpPr>
          <p:nvPr/>
        </p:nvSpPr>
        <p:spPr bwMode="auto">
          <a:xfrm>
            <a:off x="17446625" y="35226625"/>
            <a:ext cx="147859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en-US" b="1">
                <a:solidFill>
                  <a:schemeClr val="tx2"/>
                </a:solidFill>
              </a:rPr>
              <a:t>Accumulation of Local Curvature identified by Peuker and Douglas (1975, Comput. Graphics Image Proc. 4:375) algorithm used to account for spatially variable drainage density</a:t>
            </a:r>
          </a:p>
        </p:txBody>
      </p:sp>
      <p:sp>
        <p:nvSpPr>
          <p:cNvPr id="7598" name="Rectangle 430">
            <a:extLst>
              <a:ext uri="{FF2B5EF4-FFF2-40B4-BE49-F238E27FC236}">
                <a16:creationId xmlns:a16="http://schemas.microsoft.com/office/drawing/2014/main" id="{504D7AF7-6CBD-4EDB-B9E3-AE50E578B6D9}"/>
              </a:ext>
            </a:extLst>
          </p:cNvPr>
          <p:cNvSpPr>
            <a:spLocks noChangeArrowheads="1"/>
          </p:cNvSpPr>
          <p:nvPr/>
        </p:nvSpPr>
        <p:spPr bwMode="auto">
          <a:xfrm>
            <a:off x="0" y="123825"/>
            <a:ext cx="32918400" cy="436435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99" name="Line 431">
            <a:extLst>
              <a:ext uri="{FF2B5EF4-FFF2-40B4-BE49-F238E27FC236}">
                <a16:creationId xmlns:a16="http://schemas.microsoft.com/office/drawing/2014/main" id="{60814C54-8576-460F-ADF3-47974D92FE62}"/>
              </a:ext>
            </a:extLst>
          </p:cNvPr>
          <p:cNvSpPr>
            <a:spLocks noChangeShapeType="1"/>
          </p:cNvSpPr>
          <p:nvPr/>
        </p:nvSpPr>
        <p:spPr bwMode="auto">
          <a:xfrm>
            <a:off x="0" y="15659100"/>
            <a:ext cx="17149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600" name="Line 432">
            <a:extLst>
              <a:ext uri="{FF2B5EF4-FFF2-40B4-BE49-F238E27FC236}">
                <a16:creationId xmlns:a16="http://schemas.microsoft.com/office/drawing/2014/main" id="{C677DE58-4375-4729-B15B-2EF0376DCE41}"/>
              </a:ext>
            </a:extLst>
          </p:cNvPr>
          <p:cNvSpPr>
            <a:spLocks noChangeShapeType="1"/>
          </p:cNvSpPr>
          <p:nvPr/>
        </p:nvSpPr>
        <p:spPr bwMode="auto">
          <a:xfrm>
            <a:off x="17145000" y="15659100"/>
            <a:ext cx="0" cy="2809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601" name="Line 433">
            <a:extLst>
              <a:ext uri="{FF2B5EF4-FFF2-40B4-BE49-F238E27FC236}">
                <a16:creationId xmlns:a16="http://schemas.microsoft.com/office/drawing/2014/main" id="{D85D42E8-44AF-49B3-92B8-946BB8D8CEBD}"/>
              </a:ext>
            </a:extLst>
          </p:cNvPr>
          <p:cNvSpPr>
            <a:spLocks noChangeShapeType="1"/>
          </p:cNvSpPr>
          <p:nvPr/>
        </p:nvSpPr>
        <p:spPr bwMode="auto">
          <a:xfrm>
            <a:off x="17156113" y="19243675"/>
            <a:ext cx="15762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603" name="Line 435">
            <a:extLst>
              <a:ext uri="{FF2B5EF4-FFF2-40B4-BE49-F238E27FC236}">
                <a16:creationId xmlns:a16="http://schemas.microsoft.com/office/drawing/2014/main" id="{F54F021D-7A41-469B-9A4D-31CAF9801ACC}"/>
              </a:ext>
            </a:extLst>
          </p:cNvPr>
          <p:cNvSpPr>
            <a:spLocks noChangeShapeType="1"/>
          </p:cNvSpPr>
          <p:nvPr/>
        </p:nvSpPr>
        <p:spPr bwMode="auto">
          <a:xfrm>
            <a:off x="16444913" y="10744200"/>
            <a:ext cx="16473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606" name="Text Box 438">
            <a:extLst>
              <a:ext uri="{FF2B5EF4-FFF2-40B4-BE49-F238E27FC236}">
                <a16:creationId xmlns:a16="http://schemas.microsoft.com/office/drawing/2014/main" id="{FB64CE3F-31BC-47E1-98DB-C16950109018}"/>
              </a:ext>
            </a:extLst>
          </p:cNvPr>
          <p:cNvSpPr txBox="1">
            <a:spLocks noChangeArrowheads="1"/>
          </p:cNvSpPr>
          <p:nvPr/>
        </p:nvSpPr>
        <p:spPr bwMode="auto">
          <a:xfrm>
            <a:off x="20635913" y="19459575"/>
            <a:ext cx="713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t>Flow Network Delineation Methods</a:t>
            </a:r>
          </a:p>
        </p:txBody>
      </p:sp>
      <p:grpSp>
        <p:nvGrpSpPr>
          <p:cNvPr id="7650" name="Group 482">
            <a:extLst>
              <a:ext uri="{FF2B5EF4-FFF2-40B4-BE49-F238E27FC236}">
                <a16:creationId xmlns:a16="http://schemas.microsoft.com/office/drawing/2014/main" id="{76C9ECF7-ED13-42B7-AD6D-F76520E79A9C}"/>
              </a:ext>
            </a:extLst>
          </p:cNvPr>
          <p:cNvGrpSpPr>
            <a:grpSpLocks/>
          </p:cNvGrpSpPr>
          <p:nvPr/>
        </p:nvGrpSpPr>
        <p:grpSpPr bwMode="auto">
          <a:xfrm>
            <a:off x="23923625" y="16170275"/>
            <a:ext cx="2519363" cy="2262188"/>
            <a:chOff x="13265" y="9005"/>
            <a:chExt cx="1875" cy="1684"/>
          </a:xfrm>
        </p:grpSpPr>
        <p:grpSp>
          <p:nvGrpSpPr>
            <p:cNvPr id="7649" name="Group 481">
              <a:extLst>
                <a:ext uri="{FF2B5EF4-FFF2-40B4-BE49-F238E27FC236}">
                  <a16:creationId xmlns:a16="http://schemas.microsoft.com/office/drawing/2014/main" id="{5ABCFD6A-2AF6-421A-8E39-45C561A41C3D}"/>
                </a:ext>
              </a:extLst>
            </p:cNvPr>
            <p:cNvGrpSpPr>
              <a:grpSpLocks/>
            </p:cNvGrpSpPr>
            <p:nvPr/>
          </p:nvGrpSpPr>
          <p:grpSpPr bwMode="auto">
            <a:xfrm>
              <a:off x="13265" y="9005"/>
              <a:ext cx="1875" cy="1684"/>
              <a:chOff x="13265" y="9005"/>
              <a:chExt cx="1875" cy="1684"/>
            </a:xfrm>
          </p:grpSpPr>
          <p:pic>
            <p:nvPicPr>
              <p:cNvPr id="7609" name="Picture 441">
                <a:extLst>
                  <a:ext uri="{FF2B5EF4-FFF2-40B4-BE49-F238E27FC236}">
                    <a16:creationId xmlns:a16="http://schemas.microsoft.com/office/drawing/2014/main" id="{7C76A729-76C2-4FD6-A3A3-3218075B5946}"/>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l="33859" t="11203" r="9331" b="11842"/>
              <a:stretch>
                <a:fillRect/>
              </a:stretch>
            </p:blipFill>
            <p:spPr bwMode="auto">
              <a:xfrm>
                <a:off x="13271" y="9006"/>
                <a:ext cx="1869" cy="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47" name="Group 479">
                <a:extLst>
                  <a:ext uri="{FF2B5EF4-FFF2-40B4-BE49-F238E27FC236}">
                    <a16:creationId xmlns:a16="http://schemas.microsoft.com/office/drawing/2014/main" id="{9405FB69-B8D0-406B-AF77-B8E15E87F03F}"/>
                  </a:ext>
                </a:extLst>
              </p:cNvPr>
              <p:cNvGrpSpPr>
                <a:grpSpLocks/>
              </p:cNvGrpSpPr>
              <p:nvPr/>
            </p:nvGrpSpPr>
            <p:grpSpPr bwMode="auto">
              <a:xfrm>
                <a:off x="13275" y="9005"/>
                <a:ext cx="1857" cy="1677"/>
                <a:chOff x="13275" y="8755"/>
                <a:chExt cx="1857" cy="2210"/>
              </a:xfrm>
            </p:grpSpPr>
            <p:sp>
              <p:nvSpPr>
                <p:cNvPr id="7610" name="Line 442">
                  <a:extLst>
                    <a:ext uri="{FF2B5EF4-FFF2-40B4-BE49-F238E27FC236}">
                      <a16:creationId xmlns:a16="http://schemas.microsoft.com/office/drawing/2014/main" id="{D6EE2706-9095-466C-B98A-ED5E6C96BF50}"/>
                    </a:ext>
                  </a:extLst>
                </p:cNvPr>
                <p:cNvSpPr>
                  <a:spLocks noChangeAspect="1" noChangeShapeType="1"/>
                </p:cNvSpPr>
                <p:nvPr/>
              </p:nvSpPr>
              <p:spPr bwMode="auto">
                <a:xfrm>
                  <a:off x="13649" y="8755"/>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1" name="Line 443">
                  <a:extLst>
                    <a:ext uri="{FF2B5EF4-FFF2-40B4-BE49-F238E27FC236}">
                      <a16:creationId xmlns:a16="http://schemas.microsoft.com/office/drawing/2014/main" id="{C0E51D29-2995-4211-9849-9030C9F07595}"/>
                    </a:ext>
                  </a:extLst>
                </p:cNvPr>
                <p:cNvSpPr>
                  <a:spLocks noChangeAspect="1" noChangeShapeType="1"/>
                </p:cNvSpPr>
                <p:nvPr/>
              </p:nvSpPr>
              <p:spPr bwMode="auto">
                <a:xfrm>
                  <a:off x="13836" y="8755"/>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2" name="Line 444">
                  <a:extLst>
                    <a:ext uri="{FF2B5EF4-FFF2-40B4-BE49-F238E27FC236}">
                      <a16:creationId xmlns:a16="http://schemas.microsoft.com/office/drawing/2014/main" id="{D57B9230-CABC-41BE-9E68-8081DF13F891}"/>
                    </a:ext>
                  </a:extLst>
                </p:cNvPr>
                <p:cNvSpPr>
                  <a:spLocks noChangeAspect="1" noChangeShapeType="1"/>
                </p:cNvSpPr>
                <p:nvPr/>
              </p:nvSpPr>
              <p:spPr bwMode="auto">
                <a:xfrm>
                  <a:off x="14016" y="8762"/>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3" name="Line 445">
                  <a:extLst>
                    <a:ext uri="{FF2B5EF4-FFF2-40B4-BE49-F238E27FC236}">
                      <a16:creationId xmlns:a16="http://schemas.microsoft.com/office/drawing/2014/main" id="{B883AE6D-7115-4F2A-B727-A5E3742982B6}"/>
                    </a:ext>
                  </a:extLst>
                </p:cNvPr>
                <p:cNvSpPr>
                  <a:spLocks noChangeAspect="1" noChangeShapeType="1"/>
                </p:cNvSpPr>
                <p:nvPr/>
              </p:nvSpPr>
              <p:spPr bwMode="auto">
                <a:xfrm>
                  <a:off x="14203" y="8762"/>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4" name="Line 446">
                  <a:extLst>
                    <a:ext uri="{FF2B5EF4-FFF2-40B4-BE49-F238E27FC236}">
                      <a16:creationId xmlns:a16="http://schemas.microsoft.com/office/drawing/2014/main" id="{C0E3815A-8CA5-4F46-91F0-E5C702D0BD1B}"/>
                    </a:ext>
                  </a:extLst>
                </p:cNvPr>
                <p:cNvSpPr>
                  <a:spLocks noChangeAspect="1" noChangeShapeType="1"/>
                </p:cNvSpPr>
                <p:nvPr/>
              </p:nvSpPr>
              <p:spPr bwMode="auto">
                <a:xfrm>
                  <a:off x="14398" y="8762"/>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5" name="Line 447">
                  <a:extLst>
                    <a:ext uri="{FF2B5EF4-FFF2-40B4-BE49-F238E27FC236}">
                      <a16:creationId xmlns:a16="http://schemas.microsoft.com/office/drawing/2014/main" id="{8089F9C4-371E-4891-95A5-CDFED4417DE1}"/>
                    </a:ext>
                  </a:extLst>
                </p:cNvPr>
                <p:cNvSpPr>
                  <a:spLocks noChangeAspect="1" noChangeShapeType="1"/>
                </p:cNvSpPr>
                <p:nvPr/>
              </p:nvSpPr>
              <p:spPr bwMode="auto">
                <a:xfrm>
                  <a:off x="14585" y="8762"/>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6" name="Line 448">
                  <a:extLst>
                    <a:ext uri="{FF2B5EF4-FFF2-40B4-BE49-F238E27FC236}">
                      <a16:creationId xmlns:a16="http://schemas.microsoft.com/office/drawing/2014/main" id="{89B506CD-CA8D-4DF5-92CB-0BCB94CC1274}"/>
                    </a:ext>
                  </a:extLst>
                </p:cNvPr>
                <p:cNvSpPr>
                  <a:spLocks noChangeAspect="1" noChangeShapeType="1"/>
                </p:cNvSpPr>
                <p:nvPr/>
              </p:nvSpPr>
              <p:spPr bwMode="auto">
                <a:xfrm>
                  <a:off x="14765" y="8770"/>
                  <a:ext cx="0" cy="219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7" name="Line 449">
                  <a:extLst>
                    <a:ext uri="{FF2B5EF4-FFF2-40B4-BE49-F238E27FC236}">
                      <a16:creationId xmlns:a16="http://schemas.microsoft.com/office/drawing/2014/main" id="{64C2DB83-A096-47B1-BD0A-3A3373819F42}"/>
                    </a:ext>
                  </a:extLst>
                </p:cNvPr>
                <p:cNvSpPr>
                  <a:spLocks noChangeAspect="1" noChangeShapeType="1"/>
                </p:cNvSpPr>
                <p:nvPr/>
              </p:nvSpPr>
              <p:spPr bwMode="auto">
                <a:xfrm>
                  <a:off x="14952" y="8770"/>
                  <a:ext cx="0" cy="219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20" name="Line 452">
                  <a:extLst>
                    <a:ext uri="{FF2B5EF4-FFF2-40B4-BE49-F238E27FC236}">
                      <a16:creationId xmlns:a16="http://schemas.microsoft.com/office/drawing/2014/main" id="{8C7094A5-491A-4A78-B3C6-9D2BC992BB7E}"/>
                    </a:ext>
                  </a:extLst>
                </p:cNvPr>
                <p:cNvSpPr>
                  <a:spLocks noChangeAspect="1" noChangeShapeType="1"/>
                </p:cNvSpPr>
                <p:nvPr/>
              </p:nvSpPr>
              <p:spPr bwMode="auto">
                <a:xfrm>
                  <a:off x="13275" y="8755"/>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21" name="Line 453">
                  <a:extLst>
                    <a:ext uri="{FF2B5EF4-FFF2-40B4-BE49-F238E27FC236}">
                      <a16:creationId xmlns:a16="http://schemas.microsoft.com/office/drawing/2014/main" id="{E11D3607-F965-4633-A7D7-5BB72119C3BA}"/>
                    </a:ext>
                  </a:extLst>
                </p:cNvPr>
                <p:cNvSpPr>
                  <a:spLocks noChangeAspect="1" noChangeShapeType="1"/>
                </p:cNvSpPr>
                <p:nvPr/>
              </p:nvSpPr>
              <p:spPr bwMode="auto">
                <a:xfrm>
                  <a:off x="13462" y="8755"/>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26" name="Line 458">
                  <a:extLst>
                    <a:ext uri="{FF2B5EF4-FFF2-40B4-BE49-F238E27FC236}">
                      <a16:creationId xmlns:a16="http://schemas.microsoft.com/office/drawing/2014/main" id="{EA36A60A-2B3C-48D7-A8C1-55D47DFA8527}"/>
                    </a:ext>
                  </a:extLst>
                </p:cNvPr>
                <p:cNvSpPr>
                  <a:spLocks noChangeAspect="1" noChangeShapeType="1"/>
                </p:cNvSpPr>
                <p:nvPr/>
              </p:nvSpPr>
              <p:spPr bwMode="auto">
                <a:xfrm>
                  <a:off x="15132" y="8762"/>
                  <a:ext cx="0" cy="21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48" name="Group 480">
                <a:extLst>
                  <a:ext uri="{FF2B5EF4-FFF2-40B4-BE49-F238E27FC236}">
                    <a16:creationId xmlns:a16="http://schemas.microsoft.com/office/drawing/2014/main" id="{DC9FB78B-3E5E-4C7E-B774-7DEC36809A30}"/>
                  </a:ext>
                </a:extLst>
              </p:cNvPr>
              <p:cNvGrpSpPr>
                <a:grpSpLocks/>
              </p:cNvGrpSpPr>
              <p:nvPr/>
            </p:nvGrpSpPr>
            <p:grpSpPr bwMode="auto">
              <a:xfrm>
                <a:off x="13265" y="9007"/>
                <a:ext cx="1870" cy="1670"/>
                <a:chOff x="12166" y="9007"/>
                <a:chExt cx="3290" cy="1670"/>
              </a:xfrm>
            </p:grpSpPr>
            <p:sp>
              <p:nvSpPr>
                <p:cNvPr id="7628" name="Line 460">
                  <a:extLst>
                    <a:ext uri="{FF2B5EF4-FFF2-40B4-BE49-F238E27FC236}">
                      <a16:creationId xmlns:a16="http://schemas.microsoft.com/office/drawing/2014/main" id="{2103F135-F6B1-48F8-B433-EF1D7D370F54}"/>
                    </a:ext>
                  </a:extLst>
                </p:cNvPr>
                <p:cNvSpPr>
                  <a:spLocks noChangeAspect="1" noChangeShapeType="1"/>
                </p:cNvSpPr>
                <p:nvPr/>
              </p:nvSpPr>
              <p:spPr bwMode="auto">
                <a:xfrm>
                  <a:off x="12166" y="10677"/>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29" name="Line 461">
                  <a:extLst>
                    <a:ext uri="{FF2B5EF4-FFF2-40B4-BE49-F238E27FC236}">
                      <a16:creationId xmlns:a16="http://schemas.microsoft.com/office/drawing/2014/main" id="{B869134D-BA6B-4BDA-B447-E946ABD82B84}"/>
                    </a:ext>
                  </a:extLst>
                </p:cNvPr>
                <p:cNvSpPr>
                  <a:spLocks noChangeAspect="1" noChangeShapeType="1"/>
                </p:cNvSpPr>
                <p:nvPr/>
              </p:nvSpPr>
              <p:spPr bwMode="auto">
                <a:xfrm>
                  <a:off x="12166" y="10490"/>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0" name="Line 462">
                  <a:extLst>
                    <a:ext uri="{FF2B5EF4-FFF2-40B4-BE49-F238E27FC236}">
                      <a16:creationId xmlns:a16="http://schemas.microsoft.com/office/drawing/2014/main" id="{02ADDC90-2506-44F0-92A5-4AC8A85AE07A}"/>
                    </a:ext>
                  </a:extLst>
                </p:cNvPr>
                <p:cNvSpPr>
                  <a:spLocks noChangeAspect="1" noChangeShapeType="1"/>
                </p:cNvSpPr>
                <p:nvPr/>
              </p:nvSpPr>
              <p:spPr bwMode="auto">
                <a:xfrm>
                  <a:off x="12166" y="10303"/>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1" name="Line 463">
                  <a:extLst>
                    <a:ext uri="{FF2B5EF4-FFF2-40B4-BE49-F238E27FC236}">
                      <a16:creationId xmlns:a16="http://schemas.microsoft.com/office/drawing/2014/main" id="{CD4421DD-9B72-4AEE-A0F3-AE96822F388C}"/>
                    </a:ext>
                  </a:extLst>
                </p:cNvPr>
                <p:cNvSpPr>
                  <a:spLocks noChangeAspect="1" noChangeShapeType="1"/>
                </p:cNvSpPr>
                <p:nvPr/>
              </p:nvSpPr>
              <p:spPr bwMode="auto">
                <a:xfrm>
                  <a:off x="12173" y="10116"/>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3" name="Line 465">
                  <a:extLst>
                    <a:ext uri="{FF2B5EF4-FFF2-40B4-BE49-F238E27FC236}">
                      <a16:creationId xmlns:a16="http://schemas.microsoft.com/office/drawing/2014/main" id="{17E03B68-0B35-44F4-B91C-9C85EC1B00DD}"/>
                    </a:ext>
                  </a:extLst>
                </p:cNvPr>
                <p:cNvSpPr>
                  <a:spLocks noChangeAspect="1" noChangeShapeType="1"/>
                </p:cNvSpPr>
                <p:nvPr/>
              </p:nvSpPr>
              <p:spPr bwMode="auto">
                <a:xfrm>
                  <a:off x="12173" y="9749"/>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4" name="Line 466">
                  <a:extLst>
                    <a:ext uri="{FF2B5EF4-FFF2-40B4-BE49-F238E27FC236}">
                      <a16:creationId xmlns:a16="http://schemas.microsoft.com/office/drawing/2014/main" id="{2E99B7D0-65B8-4D78-B006-51DC581B3A7E}"/>
                    </a:ext>
                  </a:extLst>
                </p:cNvPr>
                <p:cNvSpPr>
                  <a:spLocks noChangeAspect="1" noChangeShapeType="1"/>
                </p:cNvSpPr>
                <p:nvPr/>
              </p:nvSpPr>
              <p:spPr bwMode="auto">
                <a:xfrm>
                  <a:off x="12173" y="9561"/>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5" name="Line 467">
                  <a:extLst>
                    <a:ext uri="{FF2B5EF4-FFF2-40B4-BE49-F238E27FC236}">
                      <a16:creationId xmlns:a16="http://schemas.microsoft.com/office/drawing/2014/main" id="{1F38A7B3-795D-47DE-BDB8-B364A9909641}"/>
                    </a:ext>
                  </a:extLst>
                </p:cNvPr>
                <p:cNvSpPr>
                  <a:spLocks noChangeAspect="1" noChangeShapeType="1"/>
                </p:cNvSpPr>
                <p:nvPr/>
              </p:nvSpPr>
              <p:spPr bwMode="auto">
                <a:xfrm>
                  <a:off x="12173" y="9374"/>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6" name="Line 468">
                  <a:extLst>
                    <a:ext uri="{FF2B5EF4-FFF2-40B4-BE49-F238E27FC236}">
                      <a16:creationId xmlns:a16="http://schemas.microsoft.com/office/drawing/2014/main" id="{B034A6BA-E505-4265-A039-A193E959ECDA}"/>
                    </a:ext>
                  </a:extLst>
                </p:cNvPr>
                <p:cNvSpPr>
                  <a:spLocks noChangeAspect="1" noChangeShapeType="1"/>
                </p:cNvSpPr>
                <p:nvPr/>
              </p:nvSpPr>
              <p:spPr bwMode="auto">
                <a:xfrm>
                  <a:off x="12173" y="9187"/>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7" name="Line 469">
                  <a:extLst>
                    <a:ext uri="{FF2B5EF4-FFF2-40B4-BE49-F238E27FC236}">
                      <a16:creationId xmlns:a16="http://schemas.microsoft.com/office/drawing/2014/main" id="{01C6FAC6-C2CB-4997-8C75-8C41D34B2A1A}"/>
                    </a:ext>
                  </a:extLst>
                </p:cNvPr>
                <p:cNvSpPr>
                  <a:spLocks noChangeAspect="1" noChangeShapeType="1"/>
                </p:cNvSpPr>
                <p:nvPr/>
              </p:nvSpPr>
              <p:spPr bwMode="auto">
                <a:xfrm>
                  <a:off x="12173" y="9928"/>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9" name="Line 471">
                  <a:extLst>
                    <a:ext uri="{FF2B5EF4-FFF2-40B4-BE49-F238E27FC236}">
                      <a16:creationId xmlns:a16="http://schemas.microsoft.com/office/drawing/2014/main" id="{F69C00EB-5141-4BAA-B49E-4F09D9986047}"/>
                    </a:ext>
                  </a:extLst>
                </p:cNvPr>
                <p:cNvSpPr>
                  <a:spLocks noChangeAspect="1" noChangeShapeType="1"/>
                </p:cNvSpPr>
                <p:nvPr/>
              </p:nvSpPr>
              <p:spPr bwMode="auto">
                <a:xfrm>
                  <a:off x="12166" y="9007"/>
                  <a:ext cx="328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640" name="Line 472">
              <a:extLst>
                <a:ext uri="{FF2B5EF4-FFF2-40B4-BE49-F238E27FC236}">
                  <a16:creationId xmlns:a16="http://schemas.microsoft.com/office/drawing/2014/main" id="{5D864353-DAD9-4EAE-998B-BBAF92CA2882}"/>
                </a:ext>
              </a:extLst>
            </p:cNvPr>
            <p:cNvSpPr>
              <a:spLocks noChangeAspect="1" noChangeShapeType="1"/>
            </p:cNvSpPr>
            <p:nvPr/>
          </p:nvSpPr>
          <p:spPr bwMode="auto">
            <a:xfrm flipH="1">
              <a:off x="14117" y="9648"/>
              <a:ext cx="180" cy="194"/>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41" name="Line 473">
              <a:extLst>
                <a:ext uri="{FF2B5EF4-FFF2-40B4-BE49-F238E27FC236}">
                  <a16:creationId xmlns:a16="http://schemas.microsoft.com/office/drawing/2014/main" id="{ED9A0094-8752-4F7E-9268-A2F555006A8D}"/>
                </a:ext>
              </a:extLst>
            </p:cNvPr>
            <p:cNvSpPr>
              <a:spLocks noChangeAspect="1" noChangeShapeType="1"/>
            </p:cNvSpPr>
            <p:nvPr/>
          </p:nvSpPr>
          <p:spPr bwMode="auto">
            <a:xfrm>
              <a:off x="14297" y="9648"/>
              <a:ext cx="0" cy="18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42" name="Line 474">
              <a:extLst>
                <a:ext uri="{FF2B5EF4-FFF2-40B4-BE49-F238E27FC236}">
                  <a16:creationId xmlns:a16="http://schemas.microsoft.com/office/drawing/2014/main" id="{18AE0E4B-AA67-483D-8301-A7EA1421BA81}"/>
                </a:ext>
              </a:extLst>
            </p:cNvPr>
            <p:cNvSpPr>
              <a:spLocks noChangeAspect="1" noChangeShapeType="1"/>
            </p:cNvSpPr>
            <p:nvPr/>
          </p:nvSpPr>
          <p:spPr bwMode="auto">
            <a:xfrm flipH="1">
              <a:off x="14088" y="9655"/>
              <a:ext cx="202" cy="38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43" name="Text Box 475">
              <a:extLst>
                <a:ext uri="{FF2B5EF4-FFF2-40B4-BE49-F238E27FC236}">
                  <a16:creationId xmlns:a16="http://schemas.microsoft.com/office/drawing/2014/main" id="{74FE366A-14DF-453C-B6CE-49BADC086222}"/>
                </a:ext>
              </a:extLst>
            </p:cNvPr>
            <p:cNvSpPr txBox="1">
              <a:spLocks noChangeAspect="1" noChangeArrowheads="1"/>
            </p:cNvSpPr>
            <p:nvPr/>
          </p:nvSpPr>
          <p:spPr bwMode="auto">
            <a:xfrm>
              <a:off x="14124" y="9309"/>
              <a:ext cx="425"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solidFill>
                    <a:srgbClr val="003399"/>
                  </a:solidFill>
                </a:rPr>
                <a:t>?</a:t>
              </a:r>
            </a:p>
          </p:txBody>
        </p:sp>
      </p:grpSp>
      <p:sp>
        <p:nvSpPr>
          <p:cNvPr id="7645" name="Rectangle 477">
            <a:extLst>
              <a:ext uri="{FF2B5EF4-FFF2-40B4-BE49-F238E27FC236}">
                <a16:creationId xmlns:a16="http://schemas.microsoft.com/office/drawing/2014/main" id="{4C4EBE67-7BB6-45E4-A3F1-83F616E65759}"/>
              </a:ext>
            </a:extLst>
          </p:cNvPr>
          <p:cNvSpPr>
            <a:spLocks noChangeArrowheads="1"/>
          </p:cNvSpPr>
          <p:nvPr/>
        </p:nvSpPr>
        <p:spPr bwMode="auto">
          <a:xfrm>
            <a:off x="23572788" y="15139988"/>
            <a:ext cx="330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CA" altLang="en-US" sz="2400"/>
              <a:t>Limitation imposed by 8 grid directions.</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10" name="Object 246">
            <a:extLst>
              <a:ext uri="{FF2B5EF4-FFF2-40B4-BE49-F238E27FC236}">
                <a16:creationId xmlns:a16="http://schemas.microsoft.com/office/drawing/2014/main" id="{BE08971E-1A76-45AC-B2AD-4BED6082CE7C}"/>
              </a:ext>
            </a:extLst>
          </p:cNvPr>
          <p:cNvGraphicFramePr>
            <a:graphicFrameLocks noChangeAspect="1"/>
          </p:cNvGraphicFramePr>
          <p:nvPr/>
        </p:nvGraphicFramePr>
        <p:xfrm>
          <a:off x="1120775" y="16813213"/>
          <a:ext cx="8208963" cy="6076950"/>
        </p:xfrm>
        <a:graphic>
          <a:graphicData uri="http://schemas.openxmlformats.org/presentationml/2006/ole">
            <mc:AlternateContent xmlns:mc="http://schemas.openxmlformats.org/markup-compatibility/2006">
              <mc:Choice xmlns:v="urn:schemas-microsoft-com:vml" Requires="v">
                <p:oleObj spid="_x0000_s11559" name="Document" r:id="rId3" imgW="4082669" imgH="3044198" progId="Word.Document.8">
                  <p:embed/>
                </p:oleObj>
              </mc:Choice>
              <mc:Fallback>
                <p:oleObj name="Document" r:id="rId3" imgW="4082669" imgH="3044198" progId="Word.Document.8">
                  <p:embed/>
                  <p:pic>
                    <p:nvPicPr>
                      <p:cNvPr id="0" name="Object 2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775" y="16813213"/>
                        <a:ext cx="8208963" cy="60769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531" name="Picture 267">
            <a:extLst>
              <a:ext uri="{FF2B5EF4-FFF2-40B4-BE49-F238E27FC236}">
                <a16:creationId xmlns:a16="http://schemas.microsoft.com/office/drawing/2014/main" id="{AD565E53-6B10-4DEA-8301-09B5DB2DA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6113" y="17240250"/>
            <a:ext cx="6342062" cy="661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38" name="Rectangle 274">
            <a:extLst>
              <a:ext uri="{FF2B5EF4-FFF2-40B4-BE49-F238E27FC236}">
                <a16:creationId xmlns:a16="http://schemas.microsoft.com/office/drawing/2014/main" id="{8A4F8E26-BFDD-47C6-8554-7FEE5A59AF82}"/>
              </a:ext>
            </a:extLst>
          </p:cNvPr>
          <p:cNvSpPr>
            <a:spLocks noChangeArrowheads="1"/>
          </p:cNvSpPr>
          <p:nvPr/>
        </p:nvSpPr>
        <p:spPr bwMode="auto">
          <a:xfrm>
            <a:off x="1023938" y="22794913"/>
            <a:ext cx="8008937" cy="10668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solidFill>
                  <a:srgbClr val="003399"/>
                </a:solidFill>
              </a:rPr>
              <a:t>Useful for a tracking contaminant or compound subject to decay or attenuation</a:t>
            </a:r>
          </a:p>
        </p:txBody>
      </p:sp>
      <p:sp>
        <p:nvSpPr>
          <p:cNvPr id="11548" name="Line 284">
            <a:extLst>
              <a:ext uri="{FF2B5EF4-FFF2-40B4-BE49-F238E27FC236}">
                <a16:creationId xmlns:a16="http://schemas.microsoft.com/office/drawing/2014/main" id="{1E8F1589-F1C8-4F38-8404-2860D4B57DBB}"/>
              </a:ext>
            </a:extLst>
          </p:cNvPr>
          <p:cNvSpPr>
            <a:spLocks noChangeShapeType="1"/>
          </p:cNvSpPr>
          <p:nvPr/>
        </p:nvSpPr>
        <p:spPr bwMode="auto">
          <a:xfrm>
            <a:off x="0" y="24517350"/>
            <a:ext cx="16802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449" name="Rectangle 185">
            <a:extLst>
              <a:ext uri="{FF2B5EF4-FFF2-40B4-BE49-F238E27FC236}">
                <a16:creationId xmlns:a16="http://schemas.microsoft.com/office/drawing/2014/main" id="{E5C1668B-D933-4C0A-93C8-33287468710F}"/>
              </a:ext>
            </a:extLst>
          </p:cNvPr>
          <p:cNvSpPr>
            <a:spLocks noChangeArrowheads="1"/>
          </p:cNvSpPr>
          <p:nvPr/>
        </p:nvSpPr>
        <p:spPr bwMode="auto">
          <a:xfrm>
            <a:off x="0" y="123825"/>
            <a:ext cx="32918400" cy="436435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68" name="Text Box 204">
            <a:extLst>
              <a:ext uri="{FF2B5EF4-FFF2-40B4-BE49-F238E27FC236}">
                <a16:creationId xmlns:a16="http://schemas.microsoft.com/office/drawing/2014/main" id="{C9DED758-4062-46A4-90FC-6CFF00939452}"/>
              </a:ext>
            </a:extLst>
          </p:cNvPr>
          <p:cNvSpPr txBox="1">
            <a:spLocks noChangeArrowheads="1"/>
          </p:cNvSpPr>
          <p:nvPr/>
        </p:nvSpPr>
        <p:spPr bwMode="auto">
          <a:xfrm>
            <a:off x="5886450" y="685800"/>
            <a:ext cx="209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t>New (and not so new) DEM Analysis Concepts and Uses</a:t>
            </a:r>
          </a:p>
        </p:txBody>
      </p:sp>
      <p:grpSp>
        <p:nvGrpSpPr>
          <p:cNvPr id="11554" name="Group 290">
            <a:extLst>
              <a:ext uri="{FF2B5EF4-FFF2-40B4-BE49-F238E27FC236}">
                <a16:creationId xmlns:a16="http://schemas.microsoft.com/office/drawing/2014/main" id="{2564822F-9B63-4B51-B531-E65B32AAE476}"/>
              </a:ext>
            </a:extLst>
          </p:cNvPr>
          <p:cNvGrpSpPr>
            <a:grpSpLocks/>
          </p:cNvGrpSpPr>
          <p:nvPr/>
        </p:nvGrpSpPr>
        <p:grpSpPr bwMode="auto">
          <a:xfrm>
            <a:off x="1227138" y="3065463"/>
            <a:ext cx="9456737" cy="6705600"/>
            <a:chOff x="773" y="1931"/>
            <a:chExt cx="5957" cy="4224"/>
          </a:xfrm>
        </p:grpSpPr>
        <p:pic>
          <p:nvPicPr>
            <p:cNvPr id="11472" name="Picture 208">
              <a:extLst>
                <a:ext uri="{FF2B5EF4-FFF2-40B4-BE49-F238E27FC236}">
                  <a16:creationId xmlns:a16="http://schemas.microsoft.com/office/drawing/2014/main" id="{27683ECC-2719-4B16-8024-0128107355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 y="5021"/>
              <a:ext cx="2370"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6" name="Picture 212">
              <a:extLst>
                <a:ext uri="{FF2B5EF4-FFF2-40B4-BE49-F238E27FC236}">
                  <a16:creationId xmlns:a16="http://schemas.microsoft.com/office/drawing/2014/main" id="{3515023A-0555-4E20-B982-E538E5D006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 y="5117"/>
              <a:ext cx="2364" cy="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553" name="Group 289">
              <a:extLst>
                <a:ext uri="{FF2B5EF4-FFF2-40B4-BE49-F238E27FC236}">
                  <a16:creationId xmlns:a16="http://schemas.microsoft.com/office/drawing/2014/main" id="{8676B90C-2240-4829-B8A6-8D5CA3D4B13E}"/>
                </a:ext>
              </a:extLst>
            </p:cNvPr>
            <p:cNvGrpSpPr>
              <a:grpSpLocks/>
            </p:cNvGrpSpPr>
            <p:nvPr/>
          </p:nvGrpSpPr>
          <p:grpSpPr bwMode="auto">
            <a:xfrm>
              <a:off x="773" y="1931"/>
              <a:ext cx="5957" cy="3245"/>
              <a:chOff x="773" y="1931"/>
              <a:chExt cx="5957" cy="3245"/>
            </a:xfrm>
          </p:grpSpPr>
          <p:pic>
            <p:nvPicPr>
              <p:cNvPr id="11469" name="Picture 205">
                <a:extLst>
                  <a:ext uri="{FF2B5EF4-FFF2-40B4-BE49-F238E27FC236}">
                    <a16:creationId xmlns:a16="http://schemas.microsoft.com/office/drawing/2014/main" id="{8BB39DE9-5BE3-4FBD-8625-691190E314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5" y="2215"/>
                <a:ext cx="2250" cy="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0" name="Picture 206">
                <a:extLst>
                  <a:ext uri="{FF2B5EF4-FFF2-40B4-BE49-F238E27FC236}">
                    <a16:creationId xmlns:a16="http://schemas.microsoft.com/office/drawing/2014/main" id="{2C29900F-423A-4031-9FD0-85D6CE89A99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1" y="1989"/>
                <a:ext cx="3240" cy="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71" name="Rectangle 207">
                <a:extLst>
                  <a:ext uri="{FF2B5EF4-FFF2-40B4-BE49-F238E27FC236}">
                    <a16:creationId xmlns:a16="http://schemas.microsoft.com/office/drawing/2014/main" id="{7C1C8BC5-16F0-4B50-9021-9B9D864DB67B}"/>
                  </a:ext>
                </a:extLst>
              </p:cNvPr>
              <p:cNvSpPr>
                <a:spLocks noChangeArrowheads="1"/>
              </p:cNvSpPr>
              <p:nvPr/>
            </p:nvSpPr>
            <p:spPr bwMode="auto">
              <a:xfrm>
                <a:off x="3517" y="1931"/>
                <a:ext cx="301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r>
                  <a:rPr lang="en-US" altLang="en-US" sz="1800"/>
                  <a:t>Grey River, New Zealand South Island</a:t>
                </a:r>
              </a:p>
            </p:txBody>
          </p:sp>
          <p:sp>
            <p:nvSpPr>
              <p:cNvPr id="11473" name="Line 209">
                <a:extLst>
                  <a:ext uri="{FF2B5EF4-FFF2-40B4-BE49-F238E27FC236}">
                    <a16:creationId xmlns:a16="http://schemas.microsoft.com/office/drawing/2014/main" id="{99FD0BEE-DB34-4F08-86BF-2E5D4D0528E5}"/>
                  </a:ext>
                </a:extLst>
              </p:cNvPr>
              <p:cNvSpPr>
                <a:spLocks noChangeShapeType="1"/>
              </p:cNvSpPr>
              <p:nvPr/>
            </p:nvSpPr>
            <p:spPr bwMode="auto">
              <a:xfrm flipH="1">
                <a:off x="4033" y="3147"/>
                <a:ext cx="188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 name="Line 210">
                <a:extLst>
                  <a:ext uri="{FF2B5EF4-FFF2-40B4-BE49-F238E27FC236}">
                    <a16:creationId xmlns:a16="http://schemas.microsoft.com/office/drawing/2014/main" id="{347DA3F0-B695-44C4-98E5-9335033DFED8}"/>
                  </a:ext>
                </a:extLst>
              </p:cNvPr>
              <p:cNvSpPr>
                <a:spLocks noChangeShapeType="1"/>
              </p:cNvSpPr>
              <p:nvPr/>
            </p:nvSpPr>
            <p:spPr bwMode="auto">
              <a:xfrm flipH="1" flipV="1">
                <a:off x="3185" y="2179"/>
                <a:ext cx="2656" cy="6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 name="Line 211">
                <a:extLst>
                  <a:ext uri="{FF2B5EF4-FFF2-40B4-BE49-F238E27FC236}">
                    <a16:creationId xmlns:a16="http://schemas.microsoft.com/office/drawing/2014/main" id="{3C86D070-AD2A-4A63-99E4-5F6FC15A0F49}"/>
                  </a:ext>
                </a:extLst>
              </p:cNvPr>
              <p:cNvSpPr>
                <a:spLocks noChangeShapeType="1"/>
              </p:cNvSpPr>
              <p:nvPr/>
            </p:nvSpPr>
            <p:spPr bwMode="auto">
              <a:xfrm>
                <a:off x="3905" y="4043"/>
                <a:ext cx="312" cy="9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7" name="Line 213">
                <a:extLst>
                  <a:ext uri="{FF2B5EF4-FFF2-40B4-BE49-F238E27FC236}">
                    <a16:creationId xmlns:a16="http://schemas.microsoft.com/office/drawing/2014/main" id="{81DC0484-8F89-4746-B5D8-07D10BDD9B40}"/>
                  </a:ext>
                </a:extLst>
              </p:cNvPr>
              <p:cNvSpPr>
                <a:spLocks noChangeShapeType="1"/>
              </p:cNvSpPr>
              <p:nvPr/>
            </p:nvSpPr>
            <p:spPr bwMode="auto">
              <a:xfrm>
                <a:off x="2305" y="3555"/>
                <a:ext cx="0" cy="13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 name="Text Box 214">
                <a:extLst>
                  <a:ext uri="{FF2B5EF4-FFF2-40B4-BE49-F238E27FC236}">
                    <a16:creationId xmlns:a16="http://schemas.microsoft.com/office/drawing/2014/main" id="{41694155-7474-4CA9-B715-A8BB13FC2D6E}"/>
                  </a:ext>
                </a:extLst>
              </p:cNvPr>
              <p:cNvSpPr txBox="1">
                <a:spLocks noChangeArrowheads="1"/>
              </p:cNvSpPr>
              <p:nvPr/>
            </p:nvSpPr>
            <p:spPr bwMode="auto">
              <a:xfrm>
                <a:off x="1049" y="4806"/>
                <a:ext cx="2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a:t>Subwatershed attributes</a:t>
                </a:r>
              </a:p>
            </p:txBody>
          </p:sp>
          <p:sp>
            <p:nvSpPr>
              <p:cNvPr id="11479" name="Text Box 215">
                <a:extLst>
                  <a:ext uri="{FF2B5EF4-FFF2-40B4-BE49-F238E27FC236}">
                    <a16:creationId xmlns:a16="http://schemas.microsoft.com/office/drawing/2014/main" id="{C2CFAAD9-8D3A-4024-8905-3AFDAC14E701}"/>
                  </a:ext>
                </a:extLst>
              </p:cNvPr>
              <p:cNvSpPr txBox="1">
                <a:spLocks noChangeArrowheads="1"/>
              </p:cNvSpPr>
              <p:nvPr/>
            </p:nvSpPr>
            <p:spPr bwMode="auto">
              <a:xfrm>
                <a:off x="3433" y="4926"/>
                <a:ext cx="2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a:t>Stream segment attributes</a:t>
                </a:r>
              </a:p>
            </p:txBody>
          </p:sp>
          <p:sp>
            <p:nvSpPr>
              <p:cNvPr id="11480" name="Text Box 216">
                <a:extLst>
                  <a:ext uri="{FF2B5EF4-FFF2-40B4-BE49-F238E27FC236}">
                    <a16:creationId xmlns:a16="http://schemas.microsoft.com/office/drawing/2014/main" id="{251C31BA-36D8-478A-A228-90EA5F040B1D}"/>
                  </a:ext>
                </a:extLst>
              </p:cNvPr>
              <p:cNvSpPr txBox="1">
                <a:spLocks noChangeArrowheads="1"/>
              </p:cNvSpPr>
              <p:nvPr/>
            </p:nvSpPr>
            <p:spPr bwMode="auto">
              <a:xfrm>
                <a:off x="773" y="1997"/>
                <a:ext cx="1379" cy="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Basin Area: 3817 km</a:t>
                </a:r>
                <a:r>
                  <a:rPr lang="en-US" altLang="en-US" sz="1800" baseline="30000"/>
                  <a:t>2</a:t>
                </a:r>
                <a:endParaRPr lang="en-US" altLang="en-US" sz="1800"/>
              </a:p>
              <a:p>
                <a:pPr algn="l" eaLnBrk="0" hangingPunct="0">
                  <a:spcBef>
                    <a:spcPct val="50000"/>
                  </a:spcBef>
                </a:pPr>
                <a:r>
                  <a:rPr lang="en-US" altLang="en-US" sz="1800"/>
                  <a:t>Flow: 12.1 x 10</a:t>
                </a:r>
                <a:r>
                  <a:rPr lang="en-US" altLang="en-US" sz="1800" baseline="30000"/>
                  <a:t>9</a:t>
                </a:r>
                <a:r>
                  <a:rPr lang="en-US" altLang="en-US" sz="1800"/>
                  <a:t> m</a:t>
                </a:r>
                <a:r>
                  <a:rPr lang="en-US" altLang="en-US" sz="1800" baseline="30000"/>
                  <a:t>3</a:t>
                </a:r>
              </a:p>
              <a:p>
                <a:pPr algn="l" eaLnBrk="0" hangingPunct="0">
                  <a:spcBef>
                    <a:spcPct val="50000"/>
                  </a:spcBef>
                </a:pPr>
                <a:r>
                  <a:rPr lang="en-US" altLang="en-US" sz="1800"/>
                  <a:t>Flow/Area: 3184 mm</a:t>
                </a:r>
              </a:p>
            </p:txBody>
          </p:sp>
          <p:sp>
            <p:nvSpPr>
              <p:cNvPr id="11481" name="Text Box 217">
                <a:extLst>
                  <a:ext uri="{FF2B5EF4-FFF2-40B4-BE49-F238E27FC236}">
                    <a16:creationId xmlns:a16="http://schemas.microsoft.com/office/drawing/2014/main" id="{10F9781C-57FA-45F8-BBC2-B8739428EB32}"/>
                  </a:ext>
                </a:extLst>
              </p:cNvPr>
              <p:cNvSpPr txBox="1">
                <a:spLocks noChangeArrowheads="1"/>
              </p:cNvSpPr>
              <p:nvPr/>
            </p:nvSpPr>
            <p:spPr bwMode="auto">
              <a:xfrm>
                <a:off x="5870" y="3391"/>
                <a:ext cx="8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t>Christchurch</a:t>
                </a:r>
              </a:p>
            </p:txBody>
          </p:sp>
          <p:sp>
            <p:nvSpPr>
              <p:cNvPr id="11482" name="Oval 218">
                <a:extLst>
                  <a:ext uri="{FF2B5EF4-FFF2-40B4-BE49-F238E27FC236}">
                    <a16:creationId xmlns:a16="http://schemas.microsoft.com/office/drawing/2014/main" id="{F9210DAC-E482-4892-BE69-8E848275EDBA}"/>
                  </a:ext>
                </a:extLst>
              </p:cNvPr>
              <p:cNvSpPr>
                <a:spLocks noChangeArrowheads="1"/>
              </p:cNvSpPr>
              <p:nvPr/>
            </p:nvSpPr>
            <p:spPr bwMode="auto">
              <a:xfrm>
                <a:off x="6134" y="3421"/>
                <a:ext cx="47"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3" name="Oval 219">
                <a:extLst>
                  <a:ext uri="{FF2B5EF4-FFF2-40B4-BE49-F238E27FC236}">
                    <a16:creationId xmlns:a16="http://schemas.microsoft.com/office/drawing/2014/main" id="{B12EE4DE-6E06-421B-8218-2D5100F7F326}"/>
                  </a:ext>
                </a:extLst>
              </p:cNvPr>
              <p:cNvSpPr>
                <a:spLocks noChangeArrowheads="1"/>
              </p:cNvSpPr>
              <p:nvPr/>
            </p:nvSpPr>
            <p:spPr bwMode="auto">
              <a:xfrm>
                <a:off x="5692" y="3013"/>
                <a:ext cx="47"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4" name="Text Box 220">
                <a:extLst>
                  <a:ext uri="{FF2B5EF4-FFF2-40B4-BE49-F238E27FC236}">
                    <a16:creationId xmlns:a16="http://schemas.microsoft.com/office/drawing/2014/main" id="{54C0DAC6-24FA-432A-B4EB-85633415FA87}"/>
                  </a:ext>
                </a:extLst>
              </p:cNvPr>
              <p:cNvSpPr txBox="1">
                <a:spLocks noChangeArrowheads="1"/>
              </p:cNvSpPr>
              <p:nvPr/>
            </p:nvSpPr>
            <p:spPr bwMode="auto">
              <a:xfrm>
                <a:off x="5011" y="2914"/>
                <a:ext cx="8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a:t>Greymouth</a:t>
                </a:r>
              </a:p>
            </p:txBody>
          </p:sp>
        </p:grpSp>
      </p:grpSp>
      <p:sp>
        <p:nvSpPr>
          <p:cNvPr id="11486" name="Rectangle 222">
            <a:extLst>
              <a:ext uri="{FF2B5EF4-FFF2-40B4-BE49-F238E27FC236}">
                <a16:creationId xmlns:a16="http://schemas.microsoft.com/office/drawing/2014/main" id="{03120F65-A933-445E-9B4D-7F8BAA501723}"/>
              </a:ext>
            </a:extLst>
          </p:cNvPr>
          <p:cNvSpPr>
            <a:spLocks noChangeArrowheads="1"/>
          </p:cNvSpPr>
          <p:nvPr/>
        </p:nvSpPr>
        <p:spPr bwMode="auto">
          <a:xfrm>
            <a:off x="2205038" y="1908175"/>
            <a:ext cx="890270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eaLnBrk="0" hangingPunct="0">
              <a:defRPr sz="2400">
                <a:solidFill>
                  <a:schemeClr val="tx1"/>
                </a:solidFill>
                <a:latin typeface="Times New Roman" panose="02020603050405020304" pitchFamily="18" charset="0"/>
              </a:defRPr>
            </a:lvl1pPr>
            <a:lvl2pPr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70000"/>
              </a:lnSpc>
            </a:pPr>
            <a:r>
              <a:rPr kumimoji="1" lang="en-US" altLang="en-US" sz="3600" b="1">
                <a:solidFill>
                  <a:schemeClr val="tx2"/>
                </a:solidFill>
              </a:rPr>
              <a:t>Hydrologic Model Parameterization</a:t>
            </a:r>
          </a:p>
        </p:txBody>
      </p:sp>
      <p:grpSp>
        <p:nvGrpSpPr>
          <p:cNvPr id="11498" name="Group 234">
            <a:extLst>
              <a:ext uri="{FF2B5EF4-FFF2-40B4-BE49-F238E27FC236}">
                <a16:creationId xmlns:a16="http://schemas.microsoft.com/office/drawing/2014/main" id="{79E4EC5D-505E-4EB0-9C39-E8AFBEBBD6A2}"/>
              </a:ext>
            </a:extLst>
          </p:cNvPr>
          <p:cNvGrpSpPr>
            <a:grpSpLocks/>
          </p:cNvGrpSpPr>
          <p:nvPr/>
        </p:nvGrpSpPr>
        <p:grpSpPr bwMode="auto">
          <a:xfrm>
            <a:off x="15830550" y="2303463"/>
            <a:ext cx="16213138" cy="6234112"/>
            <a:chOff x="9972" y="995"/>
            <a:chExt cx="10213" cy="3927"/>
          </a:xfrm>
        </p:grpSpPr>
        <p:pic>
          <p:nvPicPr>
            <p:cNvPr id="11487" name="Picture 223">
              <a:extLst>
                <a:ext uri="{FF2B5EF4-FFF2-40B4-BE49-F238E27FC236}">
                  <a16:creationId xmlns:a16="http://schemas.microsoft.com/office/drawing/2014/main" id="{06C18697-97D0-4B23-A2ED-B7874900F9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458" r="10843" b="4974"/>
            <a:stretch>
              <a:fillRect/>
            </a:stretch>
          </p:blipFill>
          <p:spPr bwMode="auto">
            <a:xfrm>
              <a:off x="17151" y="2210"/>
              <a:ext cx="3034" cy="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489" name="Group 225">
              <a:extLst>
                <a:ext uri="{FF2B5EF4-FFF2-40B4-BE49-F238E27FC236}">
                  <a16:creationId xmlns:a16="http://schemas.microsoft.com/office/drawing/2014/main" id="{83345FDC-4EB4-42A0-BD10-85569191AF57}"/>
                </a:ext>
              </a:extLst>
            </p:cNvPr>
            <p:cNvGrpSpPr>
              <a:grpSpLocks/>
            </p:cNvGrpSpPr>
            <p:nvPr/>
          </p:nvGrpSpPr>
          <p:grpSpPr bwMode="auto">
            <a:xfrm>
              <a:off x="14295" y="2792"/>
              <a:ext cx="2562" cy="1380"/>
              <a:chOff x="3041" y="2744"/>
              <a:chExt cx="2562" cy="1380"/>
            </a:xfrm>
          </p:grpSpPr>
          <p:graphicFrame>
            <p:nvGraphicFramePr>
              <p:cNvPr id="11490" name="Object 226">
                <a:extLst>
                  <a:ext uri="{FF2B5EF4-FFF2-40B4-BE49-F238E27FC236}">
                    <a16:creationId xmlns:a16="http://schemas.microsoft.com/office/drawing/2014/main" id="{F76B21C1-8E9A-4DFE-ADA6-02900754134E}"/>
                  </a:ext>
                </a:extLst>
              </p:cNvPr>
              <p:cNvGraphicFramePr>
                <a:graphicFrameLocks noChangeAspect="1"/>
              </p:cNvGraphicFramePr>
              <p:nvPr/>
            </p:nvGraphicFramePr>
            <p:xfrm>
              <a:off x="3041" y="2744"/>
              <a:ext cx="2562" cy="1380"/>
            </p:xfrm>
            <a:graphic>
              <a:graphicData uri="http://schemas.openxmlformats.org/presentationml/2006/ole">
                <mc:AlternateContent xmlns:mc="http://schemas.openxmlformats.org/markup-compatibility/2006">
                  <mc:Choice xmlns:v="urn:schemas-microsoft-com:vml" Requires="v">
                    <p:oleObj spid="_x0000_s11560" name="Picture" r:id="rId11" imgW="4067280" imgH="2190600" progId="Word.Picture.8">
                      <p:embed/>
                    </p:oleObj>
                  </mc:Choice>
                  <mc:Fallback>
                    <p:oleObj name="Picture" r:id="rId11" imgW="4067280" imgH="2190600" progId="Word.Picture.8">
                      <p:embed/>
                      <p:pic>
                        <p:nvPicPr>
                          <p:cNvPr id="0" name="Object 2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1" y="2744"/>
                            <a:ext cx="2562" cy="1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aphicFrame>
            <p:nvGraphicFramePr>
              <p:cNvPr id="11491" name="Object 227">
                <a:extLst>
                  <a:ext uri="{FF2B5EF4-FFF2-40B4-BE49-F238E27FC236}">
                    <a16:creationId xmlns:a16="http://schemas.microsoft.com/office/drawing/2014/main" id="{04D4360F-0342-4983-961B-D4778DC30839}"/>
                  </a:ext>
                </a:extLst>
              </p:cNvPr>
              <p:cNvGraphicFramePr>
                <a:graphicFrameLocks noChangeAspect="1"/>
              </p:cNvGraphicFramePr>
              <p:nvPr/>
            </p:nvGraphicFramePr>
            <p:xfrm>
              <a:off x="4294" y="3735"/>
              <a:ext cx="1296" cy="300"/>
            </p:xfrm>
            <a:graphic>
              <a:graphicData uri="http://schemas.openxmlformats.org/presentationml/2006/ole">
                <mc:AlternateContent xmlns:mc="http://schemas.openxmlformats.org/markup-compatibility/2006">
                  <mc:Choice xmlns:v="urn:schemas-microsoft-com:vml" Requires="v">
                    <p:oleObj spid="_x0000_s11561" name="Equation" r:id="rId13" imgW="1701720" imgH="393480" progId="Equation.3">
                      <p:embed/>
                    </p:oleObj>
                  </mc:Choice>
                  <mc:Fallback>
                    <p:oleObj name="Equation" r:id="rId13" imgW="1701720" imgH="393480" progId="Equation.3">
                      <p:embed/>
                      <p:pic>
                        <p:nvPicPr>
                          <p:cNvPr id="0" name="Object 2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4" y="3735"/>
                            <a:ext cx="1296" cy="300"/>
                          </a:xfrm>
                          <a:prstGeom prst="rect">
                            <a:avLst/>
                          </a:prstGeom>
                          <a:solidFill>
                            <a:schemeClr val="bg1"/>
                          </a:solidFill>
                          <a:ln>
                            <a:noFill/>
                          </a:ln>
                          <a:effectLst/>
                          <a:extLs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pSp>
        <p:pic>
          <p:nvPicPr>
            <p:cNvPr id="11492" name="Picture 228">
              <a:extLst>
                <a:ext uri="{FF2B5EF4-FFF2-40B4-BE49-F238E27FC236}">
                  <a16:creationId xmlns:a16="http://schemas.microsoft.com/office/drawing/2014/main" id="{940865CE-0B95-4DB5-B52D-D76EDC43F13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72" y="1887"/>
              <a:ext cx="4015" cy="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94" name="Rectangle 230">
              <a:extLst>
                <a:ext uri="{FF2B5EF4-FFF2-40B4-BE49-F238E27FC236}">
                  <a16:creationId xmlns:a16="http://schemas.microsoft.com/office/drawing/2014/main" id="{72EABC84-199F-4160-A42E-82AC96D394EB}"/>
                </a:ext>
              </a:extLst>
            </p:cNvPr>
            <p:cNvSpPr>
              <a:spLocks noChangeArrowheads="1"/>
            </p:cNvSpPr>
            <p:nvPr/>
          </p:nvSpPr>
          <p:spPr bwMode="auto">
            <a:xfrm>
              <a:off x="10378" y="995"/>
              <a:ext cx="806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lgn="l" eaLnBrk="0" hangingPunct="0">
                <a:spcBef>
                  <a:spcPct val="20000"/>
                </a:spcBef>
                <a:buChar char="•"/>
                <a:defRPr sz="15400">
                  <a:solidFill>
                    <a:schemeClr val="tx1"/>
                  </a:solidFill>
                  <a:latin typeface="Times New Roman" panose="02020603050405020304" pitchFamily="18" charset="0"/>
                </a:defRPr>
              </a:lvl1pPr>
              <a:lvl2pPr marL="742950" indent="-285750" algn="l" eaLnBrk="0" hangingPunct="0">
                <a:spcBef>
                  <a:spcPct val="20000"/>
                </a:spcBef>
                <a:buChar char="–"/>
                <a:defRPr sz="13400">
                  <a:solidFill>
                    <a:schemeClr val="tx1"/>
                  </a:solidFill>
                  <a:latin typeface="Times New Roman" panose="02020603050405020304" pitchFamily="18" charset="0"/>
                </a:defRPr>
              </a:lvl2pPr>
              <a:lvl3pPr marL="1143000" indent="-228600" algn="l" eaLnBrk="0" hangingPunct="0">
                <a:spcBef>
                  <a:spcPct val="20000"/>
                </a:spcBef>
                <a:buChar char="•"/>
                <a:defRPr sz="11500">
                  <a:solidFill>
                    <a:schemeClr val="tx1"/>
                  </a:solidFill>
                  <a:latin typeface="Times New Roman" panose="02020603050405020304" pitchFamily="18" charset="0"/>
                </a:defRPr>
              </a:lvl3pPr>
              <a:lvl4pPr marL="1600200" indent="-228600" algn="l" eaLnBrk="0" hangingPunct="0">
                <a:spcBef>
                  <a:spcPct val="20000"/>
                </a:spcBef>
                <a:buChar char="–"/>
                <a:defRPr sz="9600">
                  <a:solidFill>
                    <a:schemeClr val="tx1"/>
                  </a:solidFill>
                  <a:latin typeface="Times New Roman" panose="02020603050405020304" pitchFamily="18" charset="0"/>
                </a:defRPr>
              </a:lvl4pPr>
              <a:lvl5pPr marL="2057400" indent="-228600" algn="l" eaLnBrk="0" hangingPunct="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a:lnSpc>
                  <a:spcPct val="90000"/>
                </a:lnSpc>
                <a:buFontTx/>
                <a:buNone/>
              </a:pPr>
              <a:r>
                <a:rPr lang="en-US" altLang="en-US" sz="3600" b="1"/>
                <a:t>Terrain Stability Mapping based on slope and specific catchment area.  </a:t>
              </a:r>
            </a:p>
          </p:txBody>
        </p:sp>
      </p:grpSp>
      <p:graphicFrame>
        <p:nvGraphicFramePr>
          <p:cNvPr id="11495" name="Object 231">
            <a:extLst>
              <a:ext uri="{FF2B5EF4-FFF2-40B4-BE49-F238E27FC236}">
                <a16:creationId xmlns:a16="http://schemas.microsoft.com/office/drawing/2014/main" id="{8B7A7401-5161-4A06-B152-5291717452E6}"/>
              </a:ext>
            </a:extLst>
          </p:cNvPr>
          <p:cNvGraphicFramePr>
            <a:graphicFrameLocks noChangeAspect="1"/>
          </p:cNvGraphicFramePr>
          <p:nvPr/>
        </p:nvGraphicFramePr>
        <p:xfrm>
          <a:off x="1782763" y="12176125"/>
          <a:ext cx="14341475" cy="4252913"/>
        </p:xfrm>
        <a:graphic>
          <a:graphicData uri="http://schemas.openxmlformats.org/presentationml/2006/ole">
            <mc:AlternateContent xmlns:mc="http://schemas.openxmlformats.org/markup-compatibility/2006">
              <mc:Choice xmlns:v="urn:schemas-microsoft-com:vml" Requires="v">
                <p:oleObj spid="_x0000_s11562" name="Document" r:id="rId16" imgW="7170399" imgH="2129929" progId="Word.Document.8">
                  <p:embed/>
                </p:oleObj>
              </mc:Choice>
              <mc:Fallback>
                <p:oleObj name="Document" r:id="rId16" imgW="7170399" imgH="2129929" progId="Word.Document.8">
                  <p:embed/>
                  <p:pic>
                    <p:nvPicPr>
                      <p:cNvPr id="0" name="Object 2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2763" y="12176125"/>
                        <a:ext cx="14341475" cy="425291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99" name="Text Box 235">
            <a:extLst>
              <a:ext uri="{FF2B5EF4-FFF2-40B4-BE49-F238E27FC236}">
                <a16:creationId xmlns:a16="http://schemas.microsoft.com/office/drawing/2014/main" id="{257AC7ED-B074-4B2C-9365-0FA0C726AAF5}"/>
              </a:ext>
            </a:extLst>
          </p:cNvPr>
          <p:cNvSpPr txBox="1">
            <a:spLocks noChangeArrowheads="1"/>
          </p:cNvSpPr>
          <p:nvPr/>
        </p:nvSpPr>
        <p:spPr bwMode="auto">
          <a:xfrm>
            <a:off x="5062538" y="10987088"/>
            <a:ext cx="209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t>Specialized Functions based on Generalization of D</a:t>
            </a:r>
            <a:r>
              <a:rPr lang="en-US" altLang="en-US" sz="4400" b="1">
                <a:sym typeface="Symbol" panose="05050102010706020507" pitchFamily="18" charset="2"/>
              </a:rPr>
              <a:t> Flow path analysis</a:t>
            </a:r>
          </a:p>
        </p:txBody>
      </p:sp>
      <p:graphicFrame>
        <p:nvGraphicFramePr>
          <p:cNvPr id="11500" name="Object 236">
            <a:extLst>
              <a:ext uri="{FF2B5EF4-FFF2-40B4-BE49-F238E27FC236}">
                <a16:creationId xmlns:a16="http://schemas.microsoft.com/office/drawing/2014/main" id="{31AA8F1C-45DA-425E-9611-EF1C81832065}"/>
              </a:ext>
            </a:extLst>
          </p:cNvPr>
          <p:cNvGraphicFramePr>
            <a:graphicFrameLocks noChangeAspect="1"/>
          </p:cNvGraphicFramePr>
          <p:nvPr/>
        </p:nvGraphicFramePr>
        <p:xfrm>
          <a:off x="17237075" y="12412663"/>
          <a:ext cx="14406563" cy="1736725"/>
        </p:xfrm>
        <a:graphic>
          <a:graphicData uri="http://schemas.openxmlformats.org/presentationml/2006/ole">
            <mc:AlternateContent xmlns:mc="http://schemas.openxmlformats.org/markup-compatibility/2006">
              <mc:Choice xmlns:v="urn:schemas-microsoft-com:vml" Requires="v">
                <p:oleObj spid="_x0000_s11563" name="Document" r:id="rId18" imgW="7185872" imgH="869204" progId="Word.Document.8">
                  <p:embed/>
                </p:oleObj>
              </mc:Choice>
              <mc:Fallback>
                <p:oleObj name="Document" r:id="rId18" imgW="7185872" imgH="869204" progId="Word.Document.8">
                  <p:embed/>
                  <p:pic>
                    <p:nvPicPr>
                      <p:cNvPr id="0" name="Object 2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237075" y="12412663"/>
                        <a:ext cx="14406563" cy="17367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501" name="Picture 237">
            <a:extLst>
              <a:ext uri="{FF2B5EF4-FFF2-40B4-BE49-F238E27FC236}">
                <a16:creationId xmlns:a16="http://schemas.microsoft.com/office/drawing/2014/main" id="{0E2CB92E-A2F0-4110-AAFF-CD0FBC6E641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39824" t="28926" r="18246" b="26311"/>
          <a:stretch>
            <a:fillRect/>
          </a:stretch>
        </p:blipFill>
        <p:spPr bwMode="auto">
          <a:xfrm>
            <a:off x="24604663" y="14209713"/>
            <a:ext cx="529272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02" name="Text Box 238">
            <a:extLst>
              <a:ext uri="{FF2B5EF4-FFF2-40B4-BE49-F238E27FC236}">
                <a16:creationId xmlns:a16="http://schemas.microsoft.com/office/drawing/2014/main" id="{93110F76-5581-4EF4-9E03-6FDDBB6A9995}"/>
              </a:ext>
            </a:extLst>
          </p:cNvPr>
          <p:cNvSpPr txBox="1">
            <a:spLocks noChangeArrowheads="1"/>
          </p:cNvSpPr>
          <p:nvPr/>
        </p:nvSpPr>
        <p:spPr bwMode="auto">
          <a:xfrm>
            <a:off x="17814925" y="20502563"/>
            <a:ext cx="11757025" cy="57943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3200" b="1">
                <a:solidFill>
                  <a:srgbClr val="003399"/>
                </a:solidFill>
              </a:rPr>
              <a:t>Useful for example to track where sediment or contaminant moves</a:t>
            </a:r>
          </a:p>
        </p:txBody>
      </p:sp>
      <p:graphicFrame>
        <p:nvGraphicFramePr>
          <p:cNvPr id="11503" name="Object 239">
            <a:extLst>
              <a:ext uri="{FF2B5EF4-FFF2-40B4-BE49-F238E27FC236}">
                <a16:creationId xmlns:a16="http://schemas.microsoft.com/office/drawing/2014/main" id="{9A1E57F7-53F2-4C12-BFA2-37F27EBC9E70}"/>
              </a:ext>
            </a:extLst>
          </p:cNvPr>
          <p:cNvGraphicFramePr>
            <a:graphicFrameLocks noChangeAspect="1"/>
          </p:cNvGraphicFramePr>
          <p:nvPr/>
        </p:nvGraphicFramePr>
        <p:xfrm>
          <a:off x="17776825" y="14406563"/>
          <a:ext cx="5621338" cy="5507037"/>
        </p:xfrm>
        <a:graphic>
          <a:graphicData uri="http://schemas.openxmlformats.org/presentationml/2006/ole">
            <mc:AlternateContent xmlns:mc="http://schemas.openxmlformats.org/markup-compatibility/2006">
              <mc:Choice xmlns:v="urn:schemas-microsoft-com:vml" Requires="v">
                <p:oleObj spid="_x0000_s11564" name="Picture" r:id="rId21" imgW="2809800" imgH="2752560" progId="Word.Picture.8">
                  <p:embed/>
                </p:oleObj>
              </mc:Choice>
              <mc:Fallback>
                <p:oleObj name="Picture" r:id="rId21" imgW="2809800" imgH="2752560" progId="Word.Picture.8">
                  <p:embed/>
                  <p:pic>
                    <p:nvPicPr>
                      <p:cNvPr id="0" name="Object 2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776825" y="14406563"/>
                        <a:ext cx="5621338" cy="550703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05" name="Rectangle 241">
            <a:extLst>
              <a:ext uri="{FF2B5EF4-FFF2-40B4-BE49-F238E27FC236}">
                <a16:creationId xmlns:a16="http://schemas.microsoft.com/office/drawing/2014/main" id="{245881F9-AF09-490F-B730-E3676EE5BC44}"/>
              </a:ext>
            </a:extLst>
          </p:cNvPr>
          <p:cNvSpPr>
            <a:spLocks noChangeArrowheads="1"/>
          </p:cNvSpPr>
          <p:nvPr/>
        </p:nvSpPr>
        <p:spPr bwMode="auto">
          <a:xfrm>
            <a:off x="14401800" y="19473863"/>
            <a:ext cx="9144000" cy="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1504" name="Object 240">
            <a:extLst>
              <a:ext uri="{FF2B5EF4-FFF2-40B4-BE49-F238E27FC236}">
                <a16:creationId xmlns:a16="http://schemas.microsoft.com/office/drawing/2014/main" id="{458B4F38-6A82-4731-8A18-3E8E4F97C938}"/>
              </a:ext>
            </a:extLst>
          </p:cNvPr>
          <p:cNvGraphicFramePr>
            <a:graphicFrameLocks noChangeAspect="1"/>
          </p:cNvGraphicFramePr>
          <p:nvPr/>
        </p:nvGraphicFramePr>
        <p:xfrm>
          <a:off x="17829213" y="22828250"/>
          <a:ext cx="11307762" cy="1198563"/>
        </p:xfrm>
        <a:graphic>
          <a:graphicData uri="http://schemas.openxmlformats.org/presentationml/2006/ole">
            <mc:AlternateContent xmlns:mc="http://schemas.openxmlformats.org/markup-compatibility/2006">
              <mc:Choice xmlns:v="urn:schemas-microsoft-com:vml" Requires="v">
                <p:oleObj spid="_x0000_s11565" name="Document" r:id="rId23" imgW="5683568" imgH="600259" progId="Word.Document.8">
                  <p:embed/>
                </p:oleObj>
              </mc:Choice>
              <mc:Fallback>
                <p:oleObj name="Document" r:id="rId23" imgW="5683568" imgH="600259" progId="Word.Document.8">
                  <p:embed/>
                  <p:pic>
                    <p:nvPicPr>
                      <p:cNvPr id="0" name="Object 24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829213" y="22828250"/>
                        <a:ext cx="11307762" cy="119856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06" name="Object 242">
            <a:extLst>
              <a:ext uri="{FF2B5EF4-FFF2-40B4-BE49-F238E27FC236}">
                <a16:creationId xmlns:a16="http://schemas.microsoft.com/office/drawing/2014/main" id="{3F050FF7-3F69-48FE-AF25-AC6C622D4BD6}"/>
              </a:ext>
            </a:extLst>
          </p:cNvPr>
          <p:cNvGraphicFramePr>
            <a:graphicFrameLocks noChangeAspect="1"/>
          </p:cNvGraphicFramePr>
          <p:nvPr/>
        </p:nvGraphicFramePr>
        <p:xfrm>
          <a:off x="18221325" y="24734838"/>
          <a:ext cx="6032500" cy="5553075"/>
        </p:xfrm>
        <a:graphic>
          <a:graphicData uri="http://schemas.openxmlformats.org/presentationml/2006/ole">
            <mc:AlternateContent xmlns:mc="http://schemas.openxmlformats.org/markup-compatibility/2006">
              <mc:Choice xmlns:v="urn:schemas-microsoft-com:vml" Requires="v">
                <p:oleObj spid="_x0000_s11566" name="Picture" r:id="rId25" imgW="3019320" imgH="2781360" progId="Word.Picture.8">
                  <p:embed/>
                </p:oleObj>
              </mc:Choice>
              <mc:Fallback>
                <p:oleObj name="Picture" r:id="rId25" imgW="3019320" imgH="2781360" progId="Word.Picture.8">
                  <p:embed/>
                  <p:pic>
                    <p:nvPicPr>
                      <p:cNvPr id="0" name="Object 2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221325" y="24734838"/>
                        <a:ext cx="6032500" cy="555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07" name="Text Box 243">
            <a:extLst>
              <a:ext uri="{FF2B5EF4-FFF2-40B4-BE49-F238E27FC236}">
                <a16:creationId xmlns:a16="http://schemas.microsoft.com/office/drawing/2014/main" id="{6C4BC66A-1C36-4EA4-A9A4-D26FD9F1DF9F}"/>
              </a:ext>
            </a:extLst>
          </p:cNvPr>
          <p:cNvSpPr txBox="1">
            <a:spLocks noChangeArrowheads="1"/>
          </p:cNvSpPr>
          <p:nvPr/>
        </p:nvSpPr>
        <p:spPr bwMode="auto">
          <a:xfrm>
            <a:off x="17960975" y="31435675"/>
            <a:ext cx="12944475" cy="57943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3200" b="1">
                <a:solidFill>
                  <a:srgbClr val="003399"/>
                </a:solidFill>
              </a:rPr>
              <a:t>Useful for example to track where a contaminant may come from</a:t>
            </a:r>
          </a:p>
        </p:txBody>
      </p:sp>
      <p:pic>
        <p:nvPicPr>
          <p:cNvPr id="11508" name="Picture 244">
            <a:extLst>
              <a:ext uri="{FF2B5EF4-FFF2-40B4-BE49-F238E27FC236}">
                <a16:creationId xmlns:a16="http://schemas.microsoft.com/office/drawing/2014/main" id="{5BB5B6B1-1315-4A8D-8B2A-8229445699D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558625" y="23793450"/>
            <a:ext cx="5507038" cy="728503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12" name="Picture 248">
            <a:extLst>
              <a:ext uri="{FF2B5EF4-FFF2-40B4-BE49-F238E27FC236}">
                <a16:creationId xmlns:a16="http://schemas.microsoft.com/office/drawing/2014/main" id="{2014D67A-4779-4D58-BB42-6C7316D474E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l="25505" t="17523" r="29248" b="4533"/>
          <a:stretch>
            <a:fillRect/>
          </a:stretch>
        </p:blipFill>
        <p:spPr bwMode="auto">
          <a:xfrm>
            <a:off x="25395238" y="34458275"/>
            <a:ext cx="4413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11" name="Rectangle 247">
            <a:extLst>
              <a:ext uri="{FF2B5EF4-FFF2-40B4-BE49-F238E27FC236}">
                <a16:creationId xmlns:a16="http://schemas.microsoft.com/office/drawing/2014/main" id="{9CB6B454-CAF9-42EE-9558-6E5380090BCC}"/>
              </a:ext>
            </a:extLst>
          </p:cNvPr>
          <p:cNvSpPr>
            <a:spLocks noChangeArrowheads="1"/>
          </p:cNvSpPr>
          <p:nvPr/>
        </p:nvSpPr>
        <p:spPr bwMode="auto">
          <a:xfrm>
            <a:off x="19785013" y="33467675"/>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15400">
                <a:solidFill>
                  <a:schemeClr val="tx1"/>
                </a:solidFill>
                <a:latin typeface="Times New Roman" panose="02020603050405020304" pitchFamily="18" charset="0"/>
              </a:defRPr>
            </a:lvl1pPr>
            <a:lvl2pPr marL="742950" indent="-285750" algn="l" eaLnBrk="0" hangingPunct="0">
              <a:spcBef>
                <a:spcPct val="20000"/>
              </a:spcBef>
              <a:buChar char="–"/>
              <a:defRPr sz="13400">
                <a:solidFill>
                  <a:schemeClr val="tx1"/>
                </a:solidFill>
                <a:latin typeface="Times New Roman" panose="02020603050405020304" pitchFamily="18" charset="0"/>
              </a:defRPr>
            </a:lvl2pPr>
            <a:lvl3pPr marL="1143000" indent="-228600" algn="l" eaLnBrk="0" hangingPunct="0">
              <a:spcBef>
                <a:spcPct val="20000"/>
              </a:spcBef>
              <a:buChar char="•"/>
              <a:defRPr sz="11500">
                <a:solidFill>
                  <a:schemeClr val="tx1"/>
                </a:solidFill>
                <a:latin typeface="Times New Roman" panose="02020603050405020304" pitchFamily="18" charset="0"/>
              </a:defRPr>
            </a:lvl3pPr>
            <a:lvl4pPr marL="1600200" indent="-228600" algn="l" eaLnBrk="0" hangingPunct="0">
              <a:spcBef>
                <a:spcPct val="20000"/>
              </a:spcBef>
              <a:buChar char="–"/>
              <a:defRPr sz="9600">
                <a:solidFill>
                  <a:schemeClr val="tx1"/>
                </a:solidFill>
                <a:latin typeface="Times New Roman" panose="02020603050405020304" pitchFamily="18" charset="0"/>
              </a:defRPr>
            </a:lvl4pPr>
            <a:lvl5pPr marL="2057400" indent="-228600" algn="l" eaLnBrk="0" hangingPunct="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a:buFontTx/>
              <a:buNone/>
            </a:pPr>
            <a:r>
              <a:rPr lang="en-US" altLang="en-US" sz="3600"/>
              <a:t>Reverse Accumulation</a:t>
            </a:r>
          </a:p>
        </p:txBody>
      </p:sp>
      <p:graphicFrame>
        <p:nvGraphicFramePr>
          <p:cNvPr id="11513" name="Object 249">
            <a:extLst>
              <a:ext uri="{FF2B5EF4-FFF2-40B4-BE49-F238E27FC236}">
                <a16:creationId xmlns:a16="http://schemas.microsoft.com/office/drawing/2014/main" id="{CF07A8DC-7623-454D-BB5F-5993ECFC7CE2}"/>
              </a:ext>
            </a:extLst>
          </p:cNvPr>
          <p:cNvGraphicFramePr>
            <a:graphicFrameLocks noChangeAspect="1"/>
          </p:cNvGraphicFramePr>
          <p:nvPr/>
        </p:nvGraphicFramePr>
        <p:xfrm>
          <a:off x="19992975" y="34674175"/>
          <a:ext cx="5502275" cy="5614988"/>
        </p:xfrm>
        <a:graphic>
          <a:graphicData uri="http://schemas.openxmlformats.org/presentationml/2006/ole">
            <mc:AlternateContent xmlns:mc="http://schemas.openxmlformats.org/markup-compatibility/2006">
              <mc:Choice xmlns:v="urn:schemas-microsoft-com:vml" Requires="v">
                <p:oleObj spid="_x0000_s11567" name="Picture" r:id="rId29" imgW="2752560" imgH="2809800" progId="Word.Picture.8">
                  <p:embed/>
                </p:oleObj>
              </mc:Choice>
              <mc:Fallback>
                <p:oleObj name="Picture" r:id="rId29" imgW="2752560" imgH="2809800" progId="Word.Picture.8">
                  <p:embed/>
                  <p:pic>
                    <p:nvPicPr>
                      <p:cNvPr id="0" name="Object 24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992975" y="34674175"/>
                        <a:ext cx="5502275" cy="561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14" name="Rectangle 250">
            <a:extLst>
              <a:ext uri="{FF2B5EF4-FFF2-40B4-BE49-F238E27FC236}">
                <a16:creationId xmlns:a16="http://schemas.microsoft.com/office/drawing/2014/main" id="{61AC964D-430E-4F36-BAFC-B8B7CE56F96A}"/>
              </a:ext>
            </a:extLst>
          </p:cNvPr>
          <p:cNvSpPr>
            <a:spLocks noChangeArrowheads="1"/>
          </p:cNvSpPr>
          <p:nvPr/>
        </p:nvSpPr>
        <p:spPr bwMode="auto">
          <a:xfrm>
            <a:off x="18084800" y="40781288"/>
            <a:ext cx="12190413" cy="57943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solidFill>
                  <a:srgbClr val="003399"/>
                </a:solidFill>
              </a:rPr>
              <a:t>Useful for destabilization sensitivity in landslide hazard assessment</a:t>
            </a:r>
          </a:p>
        </p:txBody>
      </p:sp>
      <p:sp>
        <p:nvSpPr>
          <p:cNvPr id="11515" name="Rectangle 251">
            <a:extLst>
              <a:ext uri="{FF2B5EF4-FFF2-40B4-BE49-F238E27FC236}">
                <a16:creationId xmlns:a16="http://schemas.microsoft.com/office/drawing/2014/main" id="{A8F60709-5888-4314-A18B-1C92798038F7}"/>
              </a:ext>
            </a:extLst>
          </p:cNvPr>
          <p:cNvSpPr>
            <a:spLocks noChangeArrowheads="1"/>
          </p:cNvSpPr>
          <p:nvPr/>
        </p:nvSpPr>
        <p:spPr bwMode="auto">
          <a:xfrm>
            <a:off x="3602038" y="33032700"/>
            <a:ext cx="79121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1100">
                <a:solidFill>
                  <a:schemeClr val="tx2"/>
                </a:solidFill>
                <a:latin typeface="Times New Roman" panose="02020603050405020304" pitchFamily="18" charset="0"/>
              </a:defRPr>
            </a:lvl1pPr>
            <a:lvl2pPr eaLnBrk="0" hangingPunct="0">
              <a:defRPr sz="21100">
                <a:solidFill>
                  <a:schemeClr val="tx2"/>
                </a:solidFill>
                <a:latin typeface="Times New Roman" panose="02020603050405020304" pitchFamily="18" charset="0"/>
              </a:defRPr>
            </a:lvl2pPr>
            <a:lvl3pPr eaLnBrk="0" hangingPunct="0">
              <a:defRPr sz="21100">
                <a:solidFill>
                  <a:schemeClr val="tx2"/>
                </a:solidFill>
                <a:latin typeface="Times New Roman" panose="02020603050405020304" pitchFamily="18" charset="0"/>
              </a:defRPr>
            </a:lvl3pPr>
            <a:lvl4pPr eaLnBrk="0" hangingPunct="0">
              <a:defRPr sz="21100">
                <a:solidFill>
                  <a:schemeClr val="tx2"/>
                </a:solidFill>
                <a:latin typeface="Times New Roman" panose="02020603050405020304" pitchFamily="18" charset="0"/>
              </a:defRPr>
            </a:lvl4pPr>
            <a:lvl5pPr eaLnBrk="0" hangingPunct="0">
              <a:defRPr sz="21100">
                <a:solidFill>
                  <a:schemeClr val="tx2"/>
                </a:solidFill>
                <a:latin typeface="Times New Roman" panose="02020603050405020304" pitchFamily="18" charset="0"/>
              </a:defRPr>
            </a:lvl5pPr>
            <a:lvl6pPr marL="457200" algn="ctr" eaLnBrk="0" fontAlgn="base" hangingPunct="0">
              <a:spcBef>
                <a:spcPct val="0"/>
              </a:spcBef>
              <a:spcAft>
                <a:spcPct val="0"/>
              </a:spcAft>
              <a:defRPr sz="21100">
                <a:solidFill>
                  <a:schemeClr val="tx2"/>
                </a:solidFill>
                <a:latin typeface="Times New Roman" panose="02020603050405020304" pitchFamily="18" charset="0"/>
              </a:defRPr>
            </a:lvl6pPr>
            <a:lvl7pPr marL="914400" algn="ctr" eaLnBrk="0" fontAlgn="base" hangingPunct="0">
              <a:spcBef>
                <a:spcPct val="0"/>
              </a:spcBef>
              <a:spcAft>
                <a:spcPct val="0"/>
              </a:spcAft>
              <a:defRPr sz="21100">
                <a:solidFill>
                  <a:schemeClr val="tx2"/>
                </a:solidFill>
                <a:latin typeface="Times New Roman" panose="02020603050405020304" pitchFamily="18" charset="0"/>
              </a:defRPr>
            </a:lvl7pPr>
            <a:lvl8pPr marL="1371600" algn="ctr" eaLnBrk="0" fontAlgn="base" hangingPunct="0">
              <a:spcBef>
                <a:spcPct val="0"/>
              </a:spcBef>
              <a:spcAft>
                <a:spcPct val="0"/>
              </a:spcAft>
              <a:defRPr sz="21100">
                <a:solidFill>
                  <a:schemeClr val="tx2"/>
                </a:solidFill>
                <a:latin typeface="Times New Roman" panose="02020603050405020304" pitchFamily="18" charset="0"/>
              </a:defRPr>
            </a:lvl8pPr>
            <a:lvl9pPr marL="1828800" algn="ctr" eaLnBrk="0" fontAlgn="base" hangingPunct="0">
              <a:spcBef>
                <a:spcPct val="0"/>
              </a:spcBef>
              <a:spcAft>
                <a:spcPct val="0"/>
              </a:spcAft>
              <a:defRPr sz="21100">
                <a:solidFill>
                  <a:schemeClr val="tx2"/>
                </a:solidFill>
                <a:latin typeface="Times New Roman" panose="02020603050405020304" pitchFamily="18" charset="0"/>
              </a:defRPr>
            </a:lvl9pPr>
          </a:lstStyle>
          <a:p>
            <a:r>
              <a:rPr lang="en-US" altLang="en-US" sz="3600"/>
              <a:t>Transport limited accumulation</a:t>
            </a:r>
          </a:p>
        </p:txBody>
      </p:sp>
      <p:sp>
        <p:nvSpPr>
          <p:cNvPr id="11542" name="Line 278">
            <a:extLst>
              <a:ext uri="{FF2B5EF4-FFF2-40B4-BE49-F238E27FC236}">
                <a16:creationId xmlns:a16="http://schemas.microsoft.com/office/drawing/2014/main" id="{3655CD94-422D-4B9A-9637-521D3EB05002}"/>
              </a:ext>
            </a:extLst>
          </p:cNvPr>
          <p:cNvSpPr>
            <a:spLocks noChangeShapeType="1"/>
          </p:cNvSpPr>
          <p:nvPr/>
        </p:nvSpPr>
        <p:spPr bwMode="auto">
          <a:xfrm>
            <a:off x="0" y="10344150"/>
            <a:ext cx="329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543" name="Line 279">
            <a:extLst>
              <a:ext uri="{FF2B5EF4-FFF2-40B4-BE49-F238E27FC236}">
                <a16:creationId xmlns:a16="http://schemas.microsoft.com/office/drawing/2014/main" id="{11A8E15D-8EB6-4864-866C-DA77B87D3BF7}"/>
              </a:ext>
            </a:extLst>
          </p:cNvPr>
          <p:cNvSpPr>
            <a:spLocks noChangeShapeType="1"/>
          </p:cNvSpPr>
          <p:nvPr/>
        </p:nvSpPr>
        <p:spPr bwMode="auto">
          <a:xfrm flipV="1">
            <a:off x="13658850" y="2000250"/>
            <a:ext cx="0" cy="8348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44" name="Text Box 280">
            <a:extLst>
              <a:ext uri="{FF2B5EF4-FFF2-40B4-BE49-F238E27FC236}">
                <a16:creationId xmlns:a16="http://schemas.microsoft.com/office/drawing/2014/main" id="{89CAEDA1-8311-4724-B7B1-3BE71A70CB99}"/>
              </a:ext>
            </a:extLst>
          </p:cNvPr>
          <p:cNvSpPr txBox="1">
            <a:spLocks noChangeArrowheads="1"/>
          </p:cNvSpPr>
          <p:nvPr/>
        </p:nvSpPr>
        <p:spPr bwMode="auto">
          <a:xfrm>
            <a:off x="14635163" y="9324975"/>
            <a:ext cx="1315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SINMAP software available from </a:t>
            </a:r>
            <a:r>
              <a:rPr lang="en-US" altLang="en-US" u="sng">
                <a:solidFill>
                  <a:schemeClr val="accent2"/>
                </a:solidFill>
              </a:rPr>
              <a:t>http://www.engineering.usu.edu/dtarb</a:t>
            </a:r>
          </a:p>
        </p:txBody>
      </p:sp>
      <p:sp>
        <p:nvSpPr>
          <p:cNvPr id="11545" name="Line 281">
            <a:extLst>
              <a:ext uri="{FF2B5EF4-FFF2-40B4-BE49-F238E27FC236}">
                <a16:creationId xmlns:a16="http://schemas.microsoft.com/office/drawing/2014/main" id="{57C274CB-938D-4004-BF91-9231252B5138}"/>
              </a:ext>
            </a:extLst>
          </p:cNvPr>
          <p:cNvSpPr>
            <a:spLocks noChangeShapeType="1"/>
          </p:cNvSpPr>
          <p:nvPr/>
        </p:nvSpPr>
        <p:spPr bwMode="auto">
          <a:xfrm>
            <a:off x="16802100" y="12149138"/>
            <a:ext cx="0" cy="31627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46" name="Line 282">
            <a:extLst>
              <a:ext uri="{FF2B5EF4-FFF2-40B4-BE49-F238E27FC236}">
                <a16:creationId xmlns:a16="http://schemas.microsoft.com/office/drawing/2014/main" id="{3F27F272-F8BC-42EF-B44E-0D2FBC04A5D2}"/>
              </a:ext>
            </a:extLst>
          </p:cNvPr>
          <p:cNvSpPr>
            <a:spLocks noChangeShapeType="1"/>
          </p:cNvSpPr>
          <p:nvPr/>
        </p:nvSpPr>
        <p:spPr bwMode="auto">
          <a:xfrm>
            <a:off x="16798925" y="32746950"/>
            <a:ext cx="16119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47" name="Line 283">
            <a:extLst>
              <a:ext uri="{FF2B5EF4-FFF2-40B4-BE49-F238E27FC236}">
                <a16:creationId xmlns:a16="http://schemas.microsoft.com/office/drawing/2014/main" id="{A04DA9E2-2C3D-4E96-81C7-9AB26B6FFDD9}"/>
              </a:ext>
            </a:extLst>
          </p:cNvPr>
          <p:cNvSpPr>
            <a:spLocks noChangeShapeType="1"/>
          </p:cNvSpPr>
          <p:nvPr/>
        </p:nvSpPr>
        <p:spPr bwMode="auto">
          <a:xfrm>
            <a:off x="16802100" y="21945600"/>
            <a:ext cx="1611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11530" name="Object 266">
            <a:extLst>
              <a:ext uri="{FF2B5EF4-FFF2-40B4-BE49-F238E27FC236}">
                <a16:creationId xmlns:a16="http://schemas.microsoft.com/office/drawing/2014/main" id="{C4B6EBBB-43E7-42C9-94B7-CD06E99BDE2A}"/>
              </a:ext>
            </a:extLst>
          </p:cNvPr>
          <p:cNvGraphicFramePr>
            <a:graphicFrameLocks noChangeAspect="1"/>
          </p:cNvGraphicFramePr>
          <p:nvPr/>
        </p:nvGraphicFramePr>
        <p:xfrm>
          <a:off x="1050925" y="24857075"/>
          <a:ext cx="8321675" cy="6232525"/>
        </p:xfrm>
        <a:graphic>
          <a:graphicData uri="http://schemas.openxmlformats.org/presentationml/2006/ole">
            <mc:AlternateContent xmlns:mc="http://schemas.openxmlformats.org/markup-compatibility/2006">
              <mc:Choice xmlns:v="urn:schemas-microsoft-com:vml" Requires="v">
                <p:oleObj spid="_x0000_s11568" name="Document" r:id="rId31" imgW="4162192" imgH="3123512" progId="Word.Document.8">
                  <p:embed/>
                </p:oleObj>
              </mc:Choice>
              <mc:Fallback>
                <p:oleObj name="Document" r:id="rId31" imgW="4162192" imgH="3123512" progId="Word.Document.8">
                  <p:embed/>
                  <p:pic>
                    <p:nvPicPr>
                      <p:cNvPr id="0" name="Object 26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50925" y="24857075"/>
                        <a:ext cx="8321675" cy="62325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534" name="Picture 270">
            <a:extLst>
              <a:ext uri="{FF2B5EF4-FFF2-40B4-BE49-F238E27FC236}">
                <a16:creationId xmlns:a16="http://schemas.microsoft.com/office/drawing/2014/main" id="{DD1930BC-321B-46F2-8951-19919BE095D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394825" y="24860250"/>
            <a:ext cx="6865938" cy="715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39" name="Rectangle 275">
            <a:extLst>
              <a:ext uri="{FF2B5EF4-FFF2-40B4-BE49-F238E27FC236}">
                <a16:creationId xmlns:a16="http://schemas.microsoft.com/office/drawing/2014/main" id="{BFDC7D8F-CEDA-4D38-A8E7-D05A78DEF62D}"/>
              </a:ext>
            </a:extLst>
          </p:cNvPr>
          <p:cNvSpPr>
            <a:spLocks noChangeArrowheads="1"/>
          </p:cNvSpPr>
          <p:nvPr/>
        </p:nvSpPr>
        <p:spPr bwMode="auto">
          <a:xfrm>
            <a:off x="800100" y="30649863"/>
            <a:ext cx="8339138" cy="155416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solidFill>
                  <a:srgbClr val="003399"/>
                </a:solidFill>
              </a:rPr>
              <a:t>Useful for a tracking a contaminant released or partitioned to flow at a fixed threshold concentration</a:t>
            </a:r>
          </a:p>
        </p:txBody>
      </p:sp>
      <p:sp>
        <p:nvSpPr>
          <p:cNvPr id="11549" name="Line 285">
            <a:extLst>
              <a:ext uri="{FF2B5EF4-FFF2-40B4-BE49-F238E27FC236}">
                <a16:creationId xmlns:a16="http://schemas.microsoft.com/office/drawing/2014/main" id="{9CC40CCE-8A3B-49C4-9220-E073372055D0}"/>
              </a:ext>
            </a:extLst>
          </p:cNvPr>
          <p:cNvSpPr>
            <a:spLocks noChangeShapeType="1"/>
          </p:cNvSpPr>
          <p:nvPr/>
        </p:nvSpPr>
        <p:spPr bwMode="auto">
          <a:xfrm>
            <a:off x="0" y="16687800"/>
            <a:ext cx="16802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11558" name="Group 294">
            <a:extLst>
              <a:ext uri="{FF2B5EF4-FFF2-40B4-BE49-F238E27FC236}">
                <a16:creationId xmlns:a16="http://schemas.microsoft.com/office/drawing/2014/main" id="{CD907E9C-26B1-437B-880F-8100B3642E29}"/>
              </a:ext>
            </a:extLst>
          </p:cNvPr>
          <p:cNvGrpSpPr>
            <a:grpSpLocks/>
          </p:cNvGrpSpPr>
          <p:nvPr/>
        </p:nvGrpSpPr>
        <p:grpSpPr bwMode="auto">
          <a:xfrm>
            <a:off x="0" y="32746950"/>
            <a:ext cx="16805275" cy="9625013"/>
            <a:chOff x="0" y="10512"/>
            <a:chExt cx="10586" cy="6063"/>
          </a:xfrm>
        </p:grpSpPr>
        <p:sp>
          <p:nvSpPr>
            <p:cNvPr id="11528" name="Text Box 264">
              <a:extLst>
                <a:ext uri="{FF2B5EF4-FFF2-40B4-BE49-F238E27FC236}">
                  <a16:creationId xmlns:a16="http://schemas.microsoft.com/office/drawing/2014/main" id="{F85AC419-B4C5-4E2F-8C23-06800B0DA545}"/>
                </a:ext>
              </a:extLst>
            </p:cNvPr>
            <p:cNvSpPr txBox="1">
              <a:spLocks noChangeArrowheads="1"/>
            </p:cNvSpPr>
            <p:nvPr/>
          </p:nvSpPr>
          <p:spPr bwMode="auto">
            <a:xfrm>
              <a:off x="986" y="15596"/>
              <a:ext cx="7603" cy="979"/>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3200" b="1">
                  <a:solidFill>
                    <a:srgbClr val="003399"/>
                  </a:solidFill>
                </a:rPr>
                <a:t>Useful for modeling erosion and sediment delivery, the spatial dependence of sediment delivery ratio and contaminant that adheres to sediment</a:t>
              </a:r>
            </a:p>
          </p:txBody>
        </p:sp>
        <p:grpSp>
          <p:nvGrpSpPr>
            <p:cNvPr id="11555" name="Group 291">
              <a:extLst>
                <a:ext uri="{FF2B5EF4-FFF2-40B4-BE49-F238E27FC236}">
                  <a16:creationId xmlns:a16="http://schemas.microsoft.com/office/drawing/2014/main" id="{FCB101E7-ED88-4F33-B156-408A851F792F}"/>
                </a:ext>
              </a:extLst>
            </p:cNvPr>
            <p:cNvGrpSpPr>
              <a:grpSpLocks/>
            </p:cNvGrpSpPr>
            <p:nvPr/>
          </p:nvGrpSpPr>
          <p:grpSpPr bwMode="auto">
            <a:xfrm>
              <a:off x="0" y="10512"/>
              <a:ext cx="10586" cy="4875"/>
              <a:chOff x="0" y="10512"/>
              <a:chExt cx="10586" cy="4875"/>
            </a:xfrm>
          </p:grpSpPr>
          <p:grpSp>
            <p:nvGrpSpPr>
              <p:cNvPr id="11537" name="Group 273">
                <a:extLst>
                  <a:ext uri="{FF2B5EF4-FFF2-40B4-BE49-F238E27FC236}">
                    <a16:creationId xmlns:a16="http://schemas.microsoft.com/office/drawing/2014/main" id="{3CCFB9DF-9F2E-4EFE-8649-2E4BC135E724}"/>
                  </a:ext>
                </a:extLst>
              </p:cNvPr>
              <p:cNvGrpSpPr>
                <a:grpSpLocks noChangeAspect="1"/>
              </p:cNvGrpSpPr>
              <p:nvPr/>
            </p:nvGrpSpPr>
            <p:grpSpPr bwMode="auto">
              <a:xfrm>
                <a:off x="1044" y="11143"/>
                <a:ext cx="7516" cy="4244"/>
                <a:chOff x="1044" y="11143"/>
                <a:chExt cx="5784" cy="3266"/>
              </a:xfrm>
            </p:grpSpPr>
            <p:pic>
              <p:nvPicPr>
                <p:cNvPr id="11516" name="Picture 252">
                  <a:extLst>
                    <a:ext uri="{FF2B5EF4-FFF2-40B4-BE49-F238E27FC236}">
                      <a16:creationId xmlns:a16="http://schemas.microsoft.com/office/drawing/2014/main" id="{3156353E-A423-4815-843C-C0C6E7F1909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44" y="11732"/>
                  <a:ext cx="1428" cy="2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17" name="Picture 253">
                  <a:extLst>
                    <a:ext uri="{FF2B5EF4-FFF2-40B4-BE49-F238E27FC236}">
                      <a16:creationId xmlns:a16="http://schemas.microsoft.com/office/drawing/2014/main" id="{C8B6D43B-CC6A-4178-9607-F1C80AB9E53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519" y="11717"/>
                  <a:ext cx="1388" cy="2231"/>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18" name="Picture 254">
                  <a:extLst>
                    <a:ext uri="{FF2B5EF4-FFF2-40B4-BE49-F238E27FC236}">
                      <a16:creationId xmlns:a16="http://schemas.microsoft.com/office/drawing/2014/main" id="{1BCE75C8-F98B-442F-94CB-7269A33A8B4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957" y="11722"/>
                  <a:ext cx="1359" cy="2231"/>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19" name="Picture 255">
                  <a:extLst>
                    <a:ext uri="{FF2B5EF4-FFF2-40B4-BE49-F238E27FC236}">
                      <a16:creationId xmlns:a16="http://schemas.microsoft.com/office/drawing/2014/main" id="{C5E8317C-E9E4-42CF-9282-A5B33EB09A52}"/>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405" y="11733"/>
                  <a:ext cx="1399" cy="218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520" name="Object 256">
                  <a:extLst>
                    <a:ext uri="{FF2B5EF4-FFF2-40B4-BE49-F238E27FC236}">
                      <a16:creationId xmlns:a16="http://schemas.microsoft.com/office/drawing/2014/main" id="{15FA3781-DC7F-427F-B487-3F8B2FD37681}"/>
                    </a:ext>
                  </a:extLst>
                </p:cNvPr>
                <p:cNvGraphicFramePr>
                  <a:graphicFrameLocks noChangeAspect="1"/>
                </p:cNvGraphicFramePr>
                <p:nvPr/>
              </p:nvGraphicFramePr>
              <p:xfrm>
                <a:off x="1044" y="11145"/>
                <a:ext cx="1397" cy="419"/>
              </p:xfrm>
              <a:graphic>
                <a:graphicData uri="http://schemas.openxmlformats.org/presentationml/2006/ole">
                  <mc:AlternateContent xmlns:mc="http://schemas.openxmlformats.org/markup-compatibility/2006">
                    <mc:Choice xmlns:v="urn:schemas-microsoft-com:vml" Requires="v">
                      <p:oleObj spid="_x0000_s11569" name="Document" r:id="rId38" imgW="1212120" imgH="361800" progId="Word.Document.8">
                        <p:embed/>
                      </p:oleObj>
                    </mc:Choice>
                    <mc:Fallback>
                      <p:oleObj name="Document" r:id="rId38" imgW="1212120" imgH="361800" progId="Word.Document.8">
                        <p:embed/>
                        <p:pic>
                          <p:nvPicPr>
                            <p:cNvPr id="0" name="Object 25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44" y="11145"/>
                              <a:ext cx="1397" cy="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21" name="Object 257">
                  <a:extLst>
                    <a:ext uri="{FF2B5EF4-FFF2-40B4-BE49-F238E27FC236}">
                      <a16:creationId xmlns:a16="http://schemas.microsoft.com/office/drawing/2014/main" id="{15ED53EB-9B78-4471-A89D-704CBEF8BDA3}"/>
                    </a:ext>
                  </a:extLst>
                </p:cNvPr>
                <p:cNvGraphicFramePr>
                  <a:graphicFrameLocks noChangeAspect="1"/>
                </p:cNvGraphicFramePr>
                <p:nvPr/>
              </p:nvGraphicFramePr>
              <p:xfrm>
                <a:off x="2481" y="11143"/>
                <a:ext cx="1539" cy="568"/>
              </p:xfrm>
              <a:graphic>
                <a:graphicData uri="http://schemas.openxmlformats.org/presentationml/2006/ole">
                  <mc:AlternateContent xmlns:mc="http://schemas.openxmlformats.org/markup-compatibility/2006">
                    <mc:Choice xmlns:v="urn:schemas-microsoft-com:vml" Requires="v">
                      <p:oleObj spid="_x0000_s11570" name="Document" r:id="rId40" imgW="1360800" imgH="501480" progId="Word.Document.8">
                        <p:embed/>
                      </p:oleObj>
                    </mc:Choice>
                    <mc:Fallback>
                      <p:oleObj name="Document" r:id="rId40" imgW="1360800" imgH="501480" progId="Word.Document.8">
                        <p:embed/>
                        <p:pic>
                          <p:nvPicPr>
                            <p:cNvPr id="0" name="Object 25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481" y="11143"/>
                              <a:ext cx="1539" cy="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22" name="Object 258">
                  <a:extLst>
                    <a:ext uri="{FF2B5EF4-FFF2-40B4-BE49-F238E27FC236}">
                      <a16:creationId xmlns:a16="http://schemas.microsoft.com/office/drawing/2014/main" id="{CDE2EBE6-35AA-47E8-9FB6-1CBDDE0918AC}"/>
                    </a:ext>
                  </a:extLst>
                </p:cNvPr>
                <p:cNvGraphicFramePr>
                  <a:graphicFrameLocks noChangeAspect="1"/>
                </p:cNvGraphicFramePr>
                <p:nvPr/>
              </p:nvGraphicFramePr>
              <p:xfrm>
                <a:off x="3872" y="11167"/>
                <a:ext cx="1543" cy="569"/>
              </p:xfrm>
              <a:graphic>
                <a:graphicData uri="http://schemas.openxmlformats.org/presentationml/2006/ole">
                  <mc:AlternateContent xmlns:mc="http://schemas.openxmlformats.org/markup-compatibility/2006">
                    <mc:Choice xmlns:v="urn:schemas-microsoft-com:vml" Requires="v">
                      <p:oleObj spid="_x0000_s11571" name="Document" r:id="rId42" imgW="1360800" imgH="501480" progId="Word.Document.8">
                        <p:embed/>
                      </p:oleObj>
                    </mc:Choice>
                    <mc:Fallback>
                      <p:oleObj name="Document" r:id="rId42" imgW="1360800" imgH="501480" progId="Word.Document.8">
                        <p:embed/>
                        <p:pic>
                          <p:nvPicPr>
                            <p:cNvPr id="0" name="Object 25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872" y="11167"/>
                              <a:ext cx="1543" cy="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23" name="Object 259">
                  <a:extLst>
                    <a:ext uri="{FF2B5EF4-FFF2-40B4-BE49-F238E27FC236}">
                      <a16:creationId xmlns:a16="http://schemas.microsoft.com/office/drawing/2014/main" id="{F589FC2E-94C6-417C-9B88-8A51240A3671}"/>
                    </a:ext>
                  </a:extLst>
                </p:cNvPr>
                <p:cNvGraphicFramePr>
                  <a:graphicFrameLocks noChangeAspect="1"/>
                </p:cNvGraphicFramePr>
                <p:nvPr/>
              </p:nvGraphicFramePr>
              <p:xfrm>
                <a:off x="5285" y="11162"/>
                <a:ext cx="1543" cy="569"/>
              </p:xfrm>
              <a:graphic>
                <a:graphicData uri="http://schemas.openxmlformats.org/presentationml/2006/ole">
                  <mc:AlternateContent xmlns:mc="http://schemas.openxmlformats.org/markup-compatibility/2006">
                    <mc:Choice xmlns:v="urn:schemas-microsoft-com:vml" Requires="v">
                      <p:oleObj spid="_x0000_s11572" name="Document" r:id="rId44" imgW="1360800" imgH="501480" progId="Word.Document.8">
                        <p:embed/>
                      </p:oleObj>
                    </mc:Choice>
                    <mc:Fallback>
                      <p:oleObj name="Document" r:id="rId44" imgW="1360800" imgH="501480" progId="Word.Document.8">
                        <p:embed/>
                        <p:pic>
                          <p:nvPicPr>
                            <p:cNvPr id="0" name="Object 25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285" y="11162"/>
                              <a:ext cx="1543" cy="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24" name="Object 260">
                  <a:extLst>
                    <a:ext uri="{FF2B5EF4-FFF2-40B4-BE49-F238E27FC236}">
                      <a16:creationId xmlns:a16="http://schemas.microsoft.com/office/drawing/2014/main" id="{EFF37A24-AC2E-4DDD-98AF-C4DF33C26A5C}"/>
                    </a:ext>
                  </a:extLst>
                </p:cNvPr>
                <p:cNvGraphicFramePr>
                  <a:graphicFrameLocks noChangeAspect="1"/>
                </p:cNvGraphicFramePr>
                <p:nvPr/>
              </p:nvGraphicFramePr>
              <p:xfrm>
                <a:off x="3217" y="14123"/>
                <a:ext cx="1900" cy="286"/>
              </p:xfrm>
              <a:graphic>
                <a:graphicData uri="http://schemas.openxmlformats.org/presentationml/2006/ole">
                  <mc:AlternateContent xmlns:mc="http://schemas.openxmlformats.org/markup-compatibility/2006">
                    <mc:Choice xmlns:v="urn:schemas-microsoft-com:vml" Requires="v">
                      <p:oleObj spid="_x0000_s11573" name="Equation" r:id="rId46" imgW="1688760" imgH="253800" progId="Equation.3">
                        <p:embed/>
                      </p:oleObj>
                    </mc:Choice>
                    <mc:Fallback>
                      <p:oleObj name="Equation" r:id="rId46" imgW="1688760" imgH="253800" progId="Equation.3">
                        <p:embed/>
                        <p:pic>
                          <p:nvPicPr>
                            <p:cNvPr id="0" name="Object 26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217" y="14123"/>
                              <a:ext cx="1900"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25" name="Object 261">
                  <a:extLst>
                    <a:ext uri="{FF2B5EF4-FFF2-40B4-BE49-F238E27FC236}">
                      <a16:creationId xmlns:a16="http://schemas.microsoft.com/office/drawing/2014/main" id="{E36907C6-0658-45A3-BB7F-E209F53EA0B6}"/>
                    </a:ext>
                  </a:extLst>
                </p:cNvPr>
                <p:cNvGraphicFramePr>
                  <a:graphicFrameLocks noChangeAspect="1"/>
                </p:cNvGraphicFramePr>
                <p:nvPr/>
              </p:nvGraphicFramePr>
              <p:xfrm>
                <a:off x="5249" y="14117"/>
                <a:ext cx="1429" cy="258"/>
              </p:xfrm>
              <a:graphic>
                <a:graphicData uri="http://schemas.openxmlformats.org/presentationml/2006/ole">
                  <mc:AlternateContent xmlns:mc="http://schemas.openxmlformats.org/markup-compatibility/2006">
                    <mc:Choice xmlns:v="urn:schemas-microsoft-com:vml" Requires="v">
                      <p:oleObj spid="_x0000_s11574" name="Equation" r:id="rId48" imgW="1269720" imgH="228600" progId="Equation.3">
                        <p:embed/>
                      </p:oleObj>
                    </mc:Choice>
                    <mc:Fallback>
                      <p:oleObj name="Equation" r:id="rId48" imgW="1269720" imgH="228600" progId="Equation.3">
                        <p:embed/>
                        <p:pic>
                          <p:nvPicPr>
                            <p:cNvPr id="0" name="Object 26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249" y="14117"/>
                              <a:ext cx="1429"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26" name="Line 262">
                  <a:extLst>
                    <a:ext uri="{FF2B5EF4-FFF2-40B4-BE49-F238E27FC236}">
                      <a16:creationId xmlns:a16="http://schemas.microsoft.com/office/drawing/2014/main" id="{6CD21A53-5BAD-4F0F-B1FA-6B45170EF50C}"/>
                    </a:ext>
                  </a:extLst>
                </p:cNvPr>
                <p:cNvSpPr>
                  <a:spLocks noChangeAspect="1" noChangeShapeType="1"/>
                </p:cNvSpPr>
                <p:nvPr/>
              </p:nvSpPr>
              <p:spPr bwMode="auto">
                <a:xfrm flipH="1">
                  <a:off x="4007" y="13980"/>
                  <a:ext cx="418" cy="183"/>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7" name="Line 263">
                  <a:extLst>
                    <a:ext uri="{FF2B5EF4-FFF2-40B4-BE49-F238E27FC236}">
                      <a16:creationId xmlns:a16="http://schemas.microsoft.com/office/drawing/2014/main" id="{9FC48CDB-1F3B-4419-AFF3-06F3F8293B9E}"/>
                    </a:ext>
                  </a:extLst>
                </p:cNvPr>
                <p:cNvSpPr>
                  <a:spLocks noChangeAspect="1" noChangeShapeType="1"/>
                </p:cNvSpPr>
                <p:nvPr/>
              </p:nvSpPr>
              <p:spPr bwMode="auto">
                <a:xfrm flipV="1">
                  <a:off x="5827" y="13955"/>
                  <a:ext cx="176" cy="21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50" name="Line 286">
                <a:extLst>
                  <a:ext uri="{FF2B5EF4-FFF2-40B4-BE49-F238E27FC236}">
                    <a16:creationId xmlns:a16="http://schemas.microsoft.com/office/drawing/2014/main" id="{12F76010-97F0-455B-A60D-4526EABBD1BD}"/>
                  </a:ext>
                </a:extLst>
              </p:cNvPr>
              <p:cNvSpPr>
                <a:spLocks noChangeShapeType="1"/>
              </p:cNvSpPr>
              <p:nvPr/>
            </p:nvSpPr>
            <p:spPr bwMode="auto">
              <a:xfrm>
                <a:off x="0" y="10512"/>
                <a:ext cx="105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11552" name="Text Box 288">
            <a:extLst>
              <a:ext uri="{FF2B5EF4-FFF2-40B4-BE49-F238E27FC236}">
                <a16:creationId xmlns:a16="http://schemas.microsoft.com/office/drawing/2014/main" id="{A3883B0E-3613-48D5-BA28-481911BE80BF}"/>
              </a:ext>
            </a:extLst>
          </p:cNvPr>
          <p:cNvSpPr txBox="1">
            <a:spLocks noChangeArrowheads="1"/>
          </p:cNvSpPr>
          <p:nvPr/>
        </p:nvSpPr>
        <p:spPr bwMode="auto">
          <a:xfrm>
            <a:off x="17597438" y="42281475"/>
            <a:ext cx="1315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TauDEM software available from </a:t>
            </a:r>
            <a:r>
              <a:rPr lang="en-US" altLang="en-US" u="sng">
                <a:solidFill>
                  <a:schemeClr val="accent2"/>
                </a:solidFill>
              </a:rPr>
              <a:t>http://www.engineering.usu.edu/dtarb</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3828</TotalTime>
  <Words>1064</Words>
  <Application>Microsoft Office PowerPoint</Application>
  <PresentationFormat>Custom</PresentationFormat>
  <Paragraphs>120</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2</vt:i4>
      </vt:variant>
    </vt:vector>
  </HeadingPairs>
  <TitlesOfParts>
    <vt:vector size="11" baseType="lpstr">
      <vt:lpstr>Times New Roman</vt:lpstr>
      <vt:lpstr>Korinna BT</vt:lpstr>
      <vt:lpstr>Symbol</vt:lpstr>
      <vt:lpstr>Arial</vt:lpstr>
      <vt:lpstr>Default Design</vt:lpstr>
      <vt:lpstr>Microsoft Word Picture</vt:lpstr>
      <vt:lpstr>SPLUS GraphSheet</vt:lpstr>
      <vt:lpstr>Microsoft Word 97 - 2003 Document</vt:lpstr>
      <vt:lpstr>Microsoft Equation 3.0</vt:lpstr>
      <vt:lpstr>PowerPoint Presentation</vt:lpstr>
      <vt:lpstr>PowerPoint Presentation</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 Tarboton</dc:creator>
  <cp:lastModifiedBy>Levi Sanchez</cp:lastModifiedBy>
  <cp:revision>119</cp:revision>
  <dcterms:created xsi:type="dcterms:W3CDTF">2001-05-17T03:56:39Z</dcterms:created>
  <dcterms:modified xsi:type="dcterms:W3CDTF">2023-03-11T00:37:36Z</dcterms:modified>
</cp:coreProperties>
</file>