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40233600"/>
  <p:notesSz cx="9144000" cy="6858000"/>
  <p:defaultText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9" autoAdjust="0"/>
    <p:restoredTop sz="99857" autoAdjust="0"/>
  </p:normalViewPr>
  <p:slideViewPr>
    <p:cSldViewPr>
      <p:cViewPr>
        <p:scale>
          <a:sx n="20" d="100"/>
          <a:sy n="20" d="100"/>
        </p:scale>
        <p:origin x="-1608" y="-78"/>
      </p:cViewPr>
      <p:guideLst>
        <p:guide orient="horz" pos="12672"/>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64E45F4-7841-4468-8328-78BC18294039}" type="datetimeFigureOut">
              <a:rPr lang="en-US" smtClean="0"/>
              <a:pPr/>
              <a:t>12/11/2009</a:t>
            </a:fld>
            <a:endParaRPr lang="en-US"/>
          </a:p>
        </p:txBody>
      </p:sp>
      <p:sp>
        <p:nvSpPr>
          <p:cNvPr id="4" name="Slide Image Placeholder 3"/>
          <p:cNvSpPr>
            <a:spLocks noGrp="1" noRot="1" noChangeAspect="1"/>
          </p:cNvSpPr>
          <p:nvPr>
            <p:ph type="sldImg" idx="2"/>
          </p:nvPr>
        </p:nvSpPr>
        <p:spPr>
          <a:xfrm>
            <a:off x="2935288" y="514350"/>
            <a:ext cx="327342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490D36A9-8694-4FD4-ADD4-C10390551E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0D36A9-8694-4FD4-ADD4-C10390551EC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2498496"/>
            <a:ext cx="43525440" cy="8624147"/>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2799040"/>
            <a:ext cx="35844480" cy="1028192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643906-5198-4E6D-A359-299757353D14}"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643906-5198-4E6D-A359-299757353D14}"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9024627"/>
            <a:ext cx="64514733" cy="192236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76" y="9024627"/>
            <a:ext cx="192708527" cy="192236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643906-5198-4E6D-A359-299757353D14}"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643906-5198-4E6D-A359-299757353D14}"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5853816"/>
            <a:ext cx="43525440" cy="7990840"/>
          </a:xfrm>
        </p:spPr>
        <p:txBody>
          <a:bodyPr anchor="t"/>
          <a:lstStyle>
            <a:lvl1pPr algn="l">
              <a:defRPr sz="224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7052720"/>
            <a:ext cx="43525440" cy="880109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643906-5198-4E6D-A359-299757353D14}"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4" y="52573773"/>
            <a:ext cx="128611627" cy="148687364"/>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44" y="52573773"/>
            <a:ext cx="128611633" cy="148687364"/>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643906-5198-4E6D-A359-299757353D14}" type="datetimeFigureOut">
              <a:rPr lang="en-US" smtClean="0"/>
              <a:pPr/>
              <a:t>12/11/2009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611210"/>
            <a:ext cx="46085760" cy="670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1" y="9005997"/>
            <a:ext cx="22625053" cy="3753270"/>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4" name="Content Placeholder 3"/>
          <p:cNvSpPr>
            <a:spLocks noGrp="1"/>
          </p:cNvSpPr>
          <p:nvPr>
            <p:ph sz="half" idx="2"/>
          </p:nvPr>
        </p:nvSpPr>
        <p:spPr>
          <a:xfrm>
            <a:off x="2560321" y="12759267"/>
            <a:ext cx="22625053" cy="23180890"/>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9005997"/>
            <a:ext cx="22633940" cy="3753270"/>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6" name="Content Placeholder 5"/>
          <p:cNvSpPr>
            <a:spLocks noGrp="1"/>
          </p:cNvSpPr>
          <p:nvPr>
            <p:ph sz="quarter" idx="4"/>
          </p:nvPr>
        </p:nvSpPr>
        <p:spPr>
          <a:xfrm>
            <a:off x="26012143" y="12759267"/>
            <a:ext cx="22633940" cy="23180890"/>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643906-5198-4E6D-A359-299757353D14}" type="datetimeFigureOut">
              <a:rPr lang="en-US" smtClean="0"/>
              <a:pPr/>
              <a:t>12/11/2009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643906-5198-4E6D-A359-299757353D14}" type="datetimeFigureOut">
              <a:rPr lang="en-US" smtClean="0"/>
              <a:pPr/>
              <a:t>12/11/2009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43906-5198-4E6D-A359-299757353D14}" type="datetimeFigureOut">
              <a:rPr lang="en-US" smtClean="0"/>
              <a:pPr/>
              <a:t>12/11/2009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601893"/>
            <a:ext cx="16846553" cy="6817360"/>
          </a:xfrm>
        </p:spPr>
        <p:txBody>
          <a:bodyPr anchor="b"/>
          <a:lstStyle>
            <a:lvl1pPr algn="l">
              <a:defRPr sz="11200" b="1"/>
            </a:lvl1pPr>
          </a:lstStyle>
          <a:p>
            <a:r>
              <a:rPr lang="en-US" smtClean="0"/>
              <a:t>Click to edit Master title style</a:t>
            </a:r>
            <a:endParaRPr lang="en-US"/>
          </a:p>
        </p:txBody>
      </p:sp>
      <p:sp>
        <p:nvSpPr>
          <p:cNvPr id="3" name="Content Placeholder 2"/>
          <p:cNvSpPr>
            <a:spLocks noGrp="1"/>
          </p:cNvSpPr>
          <p:nvPr>
            <p:ph idx="1"/>
          </p:nvPr>
        </p:nvSpPr>
        <p:spPr>
          <a:xfrm>
            <a:off x="20020280" y="1601897"/>
            <a:ext cx="28625800" cy="3433826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4" y="8419257"/>
            <a:ext cx="16846553" cy="2752090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643906-5198-4E6D-A359-299757353D14}" type="datetimeFigureOut">
              <a:rPr lang="en-US" smtClean="0"/>
              <a:pPr/>
              <a:t>12/11/2009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8163521"/>
            <a:ext cx="30723840" cy="3324863"/>
          </a:xfrm>
        </p:spPr>
        <p:txBody>
          <a:bodyPr anchor="b"/>
          <a:lstStyle>
            <a:lvl1pPr algn="l">
              <a:defRPr sz="112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594947"/>
            <a:ext cx="30723840" cy="2414016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1488384"/>
            <a:ext cx="30723840" cy="472185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643906-5198-4E6D-A359-299757353D14}" type="datetimeFigureOut">
              <a:rPr lang="en-US" smtClean="0"/>
              <a:pPr/>
              <a:t>12/11/2009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611210"/>
            <a:ext cx="46085760" cy="6705600"/>
          </a:xfrm>
          <a:prstGeom prst="rect">
            <a:avLst/>
          </a:prstGeom>
        </p:spPr>
        <p:txBody>
          <a:bodyPr vert="horz" lIns="512064" tIns="256032" rIns="512064" bIns="2560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9387844"/>
            <a:ext cx="46085760" cy="26552316"/>
          </a:xfrm>
          <a:prstGeom prst="rect">
            <a:avLst/>
          </a:prstGeom>
        </p:spPr>
        <p:txBody>
          <a:bodyPr vert="horz" lIns="512064" tIns="256032" rIns="512064" bIns="256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7290590"/>
            <a:ext cx="11948160" cy="2142067"/>
          </a:xfrm>
          <a:prstGeom prst="rect">
            <a:avLst/>
          </a:prstGeom>
        </p:spPr>
        <p:txBody>
          <a:bodyPr vert="horz" lIns="512064" tIns="256032" rIns="512064" bIns="256032" rtlCol="0" anchor="ctr"/>
          <a:lstStyle>
            <a:lvl1pPr algn="l">
              <a:defRPr sz="6700">
                <a:solidFill>
                  <a:schemeClr val="tx1">
                    <a:tint val="75000"/>
                  </a:schemeClr>
                </a:solidFill>
              </a:defRPr>
            </a:lvl1pPr>
          </a:lstStyle>
          <a:p>
            <a:fld id="{EF643906-5198-4E6D-A359-299757353D14}" type="datetimeFigureOut">
              <a:rPr lang="en-US" smtClean="0"/>
              <a:pPr/>
              <a:t>12/11/2009</a:t>
            </a:fld>
            <a:endParaRPr lang="en-US"/>
          </a:p>
        </p:txBody>
      </p:sp>
      <p:sp>
        <p:nvSpPr>
          <p:cNvPr id="5" name="Footer Placeholder 4"/>
          <p:cNvSpPr>
            <a:spLocks noGrp="1"/>
          </p:cNvSpPr>
          <p:nvPr>
            <p:ph type="ftr" sz="quarter" idx="3"/>
          </p:nvPr>
        </p:nvSpPr>
        <p:spPr>
          <a:xfrm>
            <a:off x="17495520" y="37290590"/>
            <a:ext cx="16215360" cy="2142067"/>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7290590"/>
            <a:ext cx="11948160" cy="2142067"/>
          </a:xfrm>
          <a:prstGeom prst="rect">
            <a:avLst/>
          </a:prstGeom>
        </p:spPr>
        <p:txBody>
          <a:bodyPr vert="horz" lIns="512064" tIns="256032" rIns="512064" bIns="256032" rtlCol="0" anchor="ctr"/>
          <a:lstStyle>
            <a:lvl1pPr algn="r">
              <a:defRPr sz="6700">
                <a:solidFill>
                  <a:schemeClr val="tx1">
                    <a:tint val="75000"/>
                  </a:schemeClr>
                </a:solidFill>
              </a:defRPr>
            </a:lvl1pPr>
          </a:lstStyle>
          <a:p>
            <a:fld id="{5E11CDC5-529A-4D3A-ABDA-8440C82532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064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5120640" rtl="0" eaLnBrk="1" latinLnBrk="0" hangingPunct="1">
        <a:spcBef>
          <a:spcPct val="20000"/>
        </a:spcBef>
        <a:buFont typeface="Arial" pitchFamily="34" charset="0"/>
        <a:buChar char="•"/>
        <a:defRPr sz="17900" kern="1200">
          <a:solidFill>
            <a:schemeClr val="tx1"/>
          </a:solidFill>
          <a:latin typeface="+mn-lt"/>
          <a:ea typeface="+mn-ea"/>
          <a:cs typeface="+mn-cs"/>
        </a:defRPr>
      </a:lvl1pPr>
      <a:lvl2pPr marL="4160520" indent="-1600200" algn="l" defTabSz="5120640"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400800" indent="-1280160" algn="l" defTabSz="5120640"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96112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44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76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208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240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72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wmf"/><Relationship Id="rId18" Type="http://schemas.openxmlformats.org/officeDocument/2006/relationships/image" Target="../media/image13.jpeg"/><Relationship Id="rId26" Type="http://schemas.openxmlformats.org/officeDocument/2006/relationships/image" Target="../media/image21.png"/><Relationship Id="rId39" Type="http://schemas.openxmlformats.org/officeDocument/2006/relationships/image" Target="../media/image32.png"/><Relationship Id="rId3" Type="http://schemas.openxmlformats.org/officeDocument/2006/relationships/hyperlink" Target="http://his.cuahsi.org/" TargetMode="External"/><Relationship Id="rId21" Type="http://schemas.openxmlformats.org/officeDocument/2006/relationships/image" Target="../media/image16.png"/><Relationship Id="rId34" Type="http://schemas.openxmlformats.org/officeDocument/2006/relationships/image" Target="../media/image28.wmf"/><Relationship Id="rId42" Type="http://schemas.openxmlformats.org/officeDocument/2006/relationships/image" Target="../media/image35.png"/><Relationship Id="rId7" Type="http://schemas.openxmlformats.org/officeDocument/2006/relationships/image" Target="../media/image3.png"/><Relationship Id="rId12" Type="http://schemas.openxmlformats.org/officeDocument/2006/relationships/image" Target="../media/image8.wmf"/><Relationship Id="rId17" Type="http://schemas.openxmlformats.org/officeDocument/2006/relationships/image" Target="../media/image12.wmf"/><Relationship Id="rId25" Type="http://schemas.openxmlformats.org/officeDocument/2006/relationships/image" Target="../media/image20.png"/><Relationship Id="rId33" Type="http://schemas.openxmlformats.org/officeDocument/2006/relationships/image" Target="../media/image27.png"/><Relationship Id="rId38" Type="http://schemas.openxmlformats.org/officeDocument/2006/relationships/hyperlink" Target="http://www.cuahsi.org/" TargetMode="External"/><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png"/><Relationship Id="rId29" Type="http://schemas.openxmlformats.org/officeDocument/2006/relationships/image" Target="../media/image24.png"/><Relationship Id="rId41"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hyperlink" Target="http://www.hydrodesktop.org/" TargetMode="External"/><Relationship Id="rId11" Type="http://schemas.openxmlformats.org/officeDocument/2006/relationships/image" Target="../media/image7.png"/><Relationship Id="rId24" Type="http://schemas.openxmlformats.org/officeDocument/2006/relationships/image" Target="../media/image19.png"/><Relationship Id="rId32" Type="http://schemas.openxmlformats.org/officeDocument/2006/relationships/image" Target="../media/image26.jpeg"/><Relationship Id="rId37" Type="http://schemas.openxmlformats.org/officeDocument/2006/relationships/image" Target="../media/image31.wmf"/><Relationship Id="rId40" Type="http://schemas.openxmlformats.org/officeDocument/2006/relationships/image" Target="../media/image33.png"/><Relationship Id="rId5" Type="http://schemas.openxmlformats.org/officeDocument/2006/relationships/image" Target="../media/image2.png"/><Relationship Id="rId15" Type="http://schemas.openxmlformats.org/officeDocument/2006/relationships/image" Target="../media/image10.png"/><Relationship Id="rId23" Type="http://schemas.openxmlformats.org/officeDocument/2006/relationships/image" Target="../media/image18.png"/><Relationship Id="rId28" Type="http://schemas.openxmlformats.org/officeDocument/2006/relationships/image" Target="../media/image23.png"/><Relationship Id="rId36" Type="http://schemas.openxmlformats.org/officeDocument/2006/relationships/image" Target="../media/image30.png"/><Relationship Id="rId10" Type="http://schemas.openxmlformats.org/officeDocument/2006/relationships/image" Target="../media/image6.png"/><Relationship Id="rId19" Type="http://schemas.openxmlformats.org/officeDocument/2006/relationships/image" Target="../media/image14.png"/><Relationship Id="rId31" Type="http://schemas.openxmlformats.org/officeDocument/2006/relationships/image" Target="../media/image25.png"/><Relationship Id="rId44" Type="http://schemas.openxmlformats.org/officeDocument/2006/relationships/hyperlink" Target="http://his.cuahsi.org/mastercvreg.html" TargetMode="External"/><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hyperlink" Target="http://www.campbellsci.com/03001-wind-sentry" TargetMode="External"/><Relationship Id="rId22" Type="http://schemas.openxmlformats.org/officeDocument/2006/relationships/image" Target="../media/image17.jpeg"/><Relationship Id="rId27" Type="http://schemas.openxmlformats.org/officeDocument/2006/relationships/image" Target="../media/image22.png"/><Relationship Id="rId30" Type="http://schemas.openxmlformats.org/officeDocument/2006/relationships/hyperlink" Target="http://hydrodesktop.codeplex.com/" TargetMode="External"/><Relationship Id="rId35" Type="http://schemas.openxmlformats.org/officeDocument/2006/relationships/image" Target="../media/image29.png"/><Relationship Id="rId43"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Rectangle 538"/>
          <p:cNvSpPr/>
          <p:nvPr/>
        </p:nvSpPr>
        <p:spPr>
          <a:xfrm>
            <a:off x="11811000" y="14097000"/>
            <a:ext cx="5223958" cy="4191000"/>
          </a:xfrm>
          <a:prstGeom prst="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Arial"/>
              <a:ea typeface="+mn-ea"/>
              <a:cs typeface="+mn-cs"/>
            </a:endParaRPr>
          </a:p>
        </p:txBody>
      </p:sp>
      <p:sp>
        <p:nvSpPr>
          <p:cNvPr id="2" name="Rectangle 2169"/>
          <p:cNvSpPr>
            <a:spLocks noChangeArrowheads="1"/>
          </p:cNvSpPr>
          <p:nvPr/>
        </p:nvSpPr>
        <p:spPr bwMode="auto">
          <a:xfrm>
            <a:off x="914400" y="914400"/>
            <a:ext cx="49377600" cy="38404800"/>
          </a:xfrm>
          <a:prstGeom prst="rect">
            <a:avLst/>
          </a:prstGeom>
          <a:noFill/>
          <a:ln w="152400">
            <a:solidFill>
              <a:srgbClr val="326598"/>
            </a:solidFill>
            <a:miter lim="800000"/>
            <a:headEnd/>
            <a:tailEnd/>
          </a:ln>
        </p:spPr>
        <p:txBody>
          <a:bodyPr wrap="none" anchor="ctr"/>
          <a:lstStyle/>
          <a:p>
            <a:pPr eaLnBrk="0" hangingPunct="0"/>
            <a:endParaRPr lang="en-US"/>
          </a:p>
        </p:txBody>
      </p:sp>
      <p:sp>
        <p:nvSpPr>
          <p:cNvPr id="4" name="Text Box 13"/>
          <p:cNvSpPr txBox="1">
            <a:spLocks noChangeArrowheads="1"/>
          </p:cNvSpPr>
          <p:nvPr/>
        </p:nvSpPr>
        <p:spPr bwMode="auto">
          <a:xfrm>
            <a:off x="43891200" y="5257800"/>
            <a:ext cx="6248400" cy="1077218"/>
          </a:xfrm>
          <a:prstGeom prst="rect">
            <a:avLst/>
          </a:prstGeom>
          <a:noFill/>
          <a:ln w="9525" algn="ctr">
            <a:noFill/>
            <a:miter lim="800000"/>
            <a:headEnd/>
            <a:tailEnd/>
          </a:ln>
        </p:spPr>
        <p:txBody>
          <a:bodyPr wrap="square">
            <a:spAutoFit/>
          </a:bodyPr>
          <a:lstStyle/>
          <a:p>
            <a:pPr algn="ctr" defTabSz="4389438"/>
            <a:r>
              <a:rPr lang="en-US" sz="1600" dirty="0" smtClean="0"/>
              <a:t>This work was funded by the U.S. National Science Foundation under grant EAR 0622374. Any opinions, findings and conclusions or recommendations expressed in this material are those of the authors and do not necessarily reflect the views of the National Science Foundation.</a:t>
            </a:r>
            <a:endParaRPr lang="en-US" sz="1600" dirty="0"/>
          </a:p>
        </p:txBody>
      </p:sp>
      <p:sp>
        <p:nvSpPr>
          <p:cNvPr id="19" name="Rectangle 2169"/>
          <p:cNvSpPr>
            <a:spLocks noChangeArrowheads="1"/>
          </p:cNvSpPr>
          <p:nvPr/>
        </p:nvSpPr>
        <p:spPr bwMode="auto">
          <a:xfrm>
            <a:off x="914400" y="957943"/>
            <a:ext cx="49377600" cy="5519057"/>
          </a:xfrm>
          <a:prstGeom prst="rect">
            <a:avLst/>
          </a:prstGeom>
          <a:noFill/>
          <a:ln w="152400">
            <a:solidFill>
              <a:srgbClr val="326598"/>
            </a:solidFill>
            <a:miter lim="800000"/>
            <a:headEnd/>
            <a:tailEnd/>
          </a:ln>
        </p:spPr>
        <p:txBody>
          <a:bodyPr wrap="none" anchor="ctr"/>
          <a:lstStyle/>
          <a:p>
            <a:pPr eaLnBrk="0" hangingPunct="0"/>
            <a:endParaRPr lang="en-US"/>
          </a:p>
        </p:txBody>
      </p:sp>
      <p:sp>
        <p:nvSpPr>
          <p:cNvPr id="22" name="Oval 21"/>
          <p:cNvSpPr/>
          <p:nvPr/>
        </p:nvSpPr>
        <p:spPr>
          <a:xfrm>
            <a:off x="14478000" y="12877800"/>
            <a:ext cx="1066800" cy="106680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200" dirty="0" smtClean="0"/>
              <a:t>1</a:t>
            </a:r>
            <a:endParaRPr lang="en-US" sz="7200" dirty="0"/>
          </a:p>
        </p:txBody>
      </p:sp>
      <p:sp>
        <p:nvSpPr>
          <p:cNvPr id="75" name="Rectangle 2169"/>
          <p:cNvSpPr>
            <a:spLocks noChangeArrowheads="1"/>
          </p:cNvSpPr>
          <p:nvPr/>
        </p:nvSpPr>
        <p:spPr bwMode="auto">
          <a:xfrm>
            <a:off x="17373600" y="6477000"/>
            <a:ext cx="16459200" cy="18745200"/>
          </a:xfrm>
          <a:prstGeom prst="rect">
            <a:avLst/>
          </a:prstGeom>
          <a:noFill/>
          <a:ln w="76200">
            <a:solidFill>
              <a:srgbClr val="326598"/>
            </a:solidFill>
            <a:miter lim="800000"/>
            <a:headEnd/>
            <a:tailEnd/>
          </a:ln>
        </p:spPr>
        <p:txBody>
          <a:bodyPr wrap="none" anchor="ctr"/>
          <a:lstStyle/>
          <a:p>
            <a:pPr eaLnBrk="0" hangingPunct="0"/>
            <a:endParaRPr lang="en-US"/>
          </a:p>
        </p:txBody>
      </p:sp>
      <p:sp>
        <p:nvSpPr>
          <p:cNvPr id="117" name="TextBox 116"/>
          <p:cNvSpPr txBox="1"/>
          <p:nvPr/>
        </p:nvSpPr>
        <p:spPr>
          <a:xfrm>
            <a:off x="6934200" y="3276600"/>
            <a:ext cx="37033200" cy="2554545"/>
          </a:xfrm>
          <a:prstGeom prst="rect">
            <a:avLst/>
          </a:prstGeom>
          <a:noFill/>
        </p:spPr>
        <p:txBody>
          <a:bodyPr wrap="square" rtlCol="0">
            <a:spAutoFit/>
          </a:bodyPr>
          <a:lstStyle/>
          <a:p>
            <a:pPr algn="ctr"/>
            <a:r>
              <a:rPr lang="en-US" sz="4000" b="1" dirty="0" smtClean="0"/>
              <a:t>David G. Tarboton</a:t>
            </a:r>
            <a:r>
              <a:rPr lang="en-US" sz="4000" b="1" baseline="30000" dirty="0" smtClean="0"/>
              <a:t>1</a:t>
            </a:r>
            <a:r>
              <a:rPr lang="en-US" sz="4000" b="1" dirty="0" smtClean="0"/>
              <a:t>, David R. Maidment</a:t>
            </a:r>
            <a:r>
              <a:rPr lang="en-US" sz="4000" b="1" baseline="30000" dirty="0" smtClean="0"/>
              <a:t>2</a:t>
            </a:r>
            <a:r>
              <a:rPr lang="en-US" sz="4000" b="1" dirty="0" smtClean="0"/>
              <a:t>, </a:t>
            </a:r>
            <a:r>
              <a:rPr lang="en-US" sz="4000" b="1" dirty="0" err="1" smtClean="0"/>
              <a:t>Ilya</a:t>
            </a:r>
            <a:r>
              <a:rPr lang="en-US" sz="4000" b="1" dirty="0" smtClean="0"/>
              <a:t> Zaslavsky</a:t>
            </a:r>
            <a:r>
              <a:rPr lang="en-US" sz="4000" b="1" baseline="30000" dirty="0" smtClean="0"/>
              <a:t>3</a:t>
            </a:r>
            <a:r>
              <a:rPr lang="en-US" sz="4000" b="1" dirty="0" smtClean="0"/>
              <a:t>, Jeffery S. Horsburgh</a:t>
            </a:r>
            <a:r>
              <a:rPr lang="en-US" sz="4000" b="1" baseline="30000" dirty="0" smtClean="0"/>
              <a:t>1</a:t>
            </a:r>
            <a:r>
              <a:rPr lang="en-US" sz="4000" b="1" dirty="0" smtClean="0"/>
              <a:t>, Tim Whiteaker</a:t>
            </a:r>
            <a:r>
              <a:rPr lang="en-US" sz="4000" b="1" baseline="30000" dirty="0" smtClean="0"/>
              <a:t>2</a:t>
            </a:r>
            <a:r>
              <a:rPr lang="en-US" sz="4000" b="1" dirty="0" smtClean="0"/>
              <a:t>, Michael Piasecki</a:t>
            </a:r>
            <a:r>
              <a:rPr lang="en-US" sz="4000" b="1" baseline="30000" dirty="0" smtClean="0"/>
              <a:t>4</a:t>
            </a:r>
            <a:r>
              <a:rPr lang="en-US" sz="4000" b="1" dirty="0" smtClean="0"/>
              <a:t>, Jonathan L Goodall</a:t>
            </a:r>
            <a:r>
              <a:rPr lang="en-US" sz="4000" b="1" baseline="30000" dirty="0" smtClean="0"/>
              <a:t>5</a:t>
            </a:r>
            <a:r>
              <a:rPr lang="en-US" sz="4000" b="1" dirty="0" smtClean="0"/>
              <a:t>, David Valentine</a:t>
            </a:r>
            <a:r>
              <a:rPr lang="en-US" sz="4000" b="1" baseline="30000" dirty="0" smtClean="0"/>
              <a:t>3</a:t>
            </a:r>
            <a:r>
              <a:rPr lang="en-US" sz="4000" b="1" dirty="0" smtClean="0"/>
              <a:t>, Thomas Whitenack</a:t>
            </a:r>
            <a:r>
              <a:rPr lang="en-US" sz="4000" b="1" baseline="30000" dirty="0" smtClean="0"/>
              <a:t>3</a:t>
            </a:r>
            <a:endParaRPr lang="en-US" sz="4000" b="1" dirty="0" smtClean="0"/>
          </a:p>
          <a:p>
            <a:pPr algn="ctr">
              <a:buAutoNum type="arabicPeriod"/>
            </a:pPr>
            <a:r>
              <a:rPr lang="en-US" sz="4000" dirty="0" smtClean="0"/>
              <a:t> Utah Water Research Laboratory, Utah State University, Logan, Utah, USA;  2. Center for Research in Water Resources, University of Texas at Austin, Austin, Texas, USA; 3. San Diego Supercomputer Center, University of California at San Diego, San Diego, California, USA; 4. Department of Civil, Architectural, and Environmental Engineering, Drexel University, Philadelphia, Pennsylvania, USA; 5. Department of Civil and Environmental Engineering, University of South Carolina, Columbia, South Carolina, USA.</a:t>
            </a:r>
          </a:p>
        </p:txBody>
      </p:sp>
      <p:sp>
        <p:nvSpPr>
          <p:cNvPr id="120" name="TextBox 119"/>
          <p:cNvSpPr txBox="1"/>
          <p:nvPr/>
        </p:nvSpPr>
        <p:spPr>
          <a:xfrm>
            <a:off x="990600" y="5486400"/>
            <a:ext cx="6245556" cy="923330"/>
          </a:xfrm>
          <a:prstGeom prst="rect">
            <a:avLst/>
          </a:prstGeom>
          <a:noFill/>
        </p:spPr>
        <p:txBody>
          <a:bodyPr wrap="none" rtlCol="0">
            <a:spAutoFit/>
          </a:bodyPr>
          <a:lstStyle/>
          <a:p>
            <a:r>
              <a:rPr lang="en-US" sz="5400" dirty="0" smtClean="0">
                <a:hlinkClick r:id="rId3"/>
              </a:rPr>
              <a:t>http://his.cuahsi.org</a:t>
            </a:r>
            <a:r>
              <a:rPr lang="en-US" sz="5400" dirty="0" smtClean="0"/>
              <a:t>  </a:t>
            </a:r>
            <a:endParaRPr lang="en-US" sz="5400" dirty="0"/>
          </a:p>
        </p:txBody>
      </p:sp>
      <p:sp>
        <p:nvSpPr>
          <p:cNvPr id="6" name="Rectangle 2033"/>
          <p:cNvSpPr>
            <a:spLocks noChangeArrowheads="1"/>
          </p:cNvSpPr>
          <p:nvPr/>
        </p:nvSpPr>
        <p:spPr bwMode="auto">
          <a:xfrm>
            <a:off x="2286000" y="838200"/>
            <a:ext cx="45872400" cy="2438400"/>
          </a:xfrm>
          <a:prstGeom prst="rect">
            <a:avLst/>
          </a:prstGeom>
          <a:noFill/>
          <a:ln w="9525">
            <a:noFill/>
            <a:miter lim="800000"/>
            <a:headEnd/>
            <a:tailEnd/>
          </a:ln>
          <a:effectLst/>
        </p:spPr>
        <p:txBody>
          <a:bodyPr lIns="154077" tIns="77040" rIns="154077" bIns="77040" anchor="ctr"/>
          <a:lstStyle/>
          <a:p>
            <a:pPr algn="ctr" defTabSz="1085850" eaLnBrk="0" hangingPunct="0"/>
            <a:r>
              <a:rPr lang="en-US" sz="9600" b="1" dirty="0" smtClean="0"/>
              <a:t>Sharing Hydrologic Data with the CUAHSI</a:t>
            </a:r>
            <a:r>
              <a:rPr lang="en-US" sz="9600" b="1" baseline="30000" dirty="0" smtClean="0"/>
              <a:t>*</a:t>
            </a:r>
            <a:r>
              <a:rPr lang="en-US" sz="9600" b="1" dirty="0" smtClean="0"/>
              <a:t> Hydrologic Information System</a:t>
            </a:r>
            <a:endParaRPr lang="en-US" sz="9600" dirty="0" smtClean="0"/>
          </a:p>
        </p:txBody>
      </p:sp>
      <p:sp>
        <p:nvSpPr>
          <p:cNvPr id="296" name="TextBox 295"/>
          <p:cNvSpPr txBox="1"/>
          <p:nvPr/>
        </p:nvSpPr>
        <p:spPr>
          <a:xfrm>
            <a:off x="17983200" y="6400800"/>
            <a:ext cx="15011400" cy="1862048"/>
          </a:xfrm>
          <a:prstGeom prst="rect">
            <a:avLst/>
          </a:prstGeom>
          <a:noFill/>
        </p:spPr>
        <p:txBody>
          <a:bodyPr wrap="square" rtlCol="0">
            <a:spAutoFit/>
          </a:bodyPr>
          <a:lstStyle/>
          <a:p>
            <a:pPr algn="ctr"/>
            <a:r>
              <a:rPr lang="en-US" sz="11500" b="1" dirty="0" smtClean="0"/>
              <a:t>Overview</a:t>
            </a:r>
            <a:endParaRPr lang="en-US" sz="11500" b="1" dirty="0"/>
          </a:p>
        </p:txBody>
      </p:sp>
      <p:sp>
        <p:nvSpPr>
          <p:cNvPr id="438" name="Rectangle 2169"/>
          <p:cNvSpPr>
            <a:spLocks noChangeArrowheads="1"/>
          </p:cNvSpPr>
          <p:nvPr/>
        </p:nvSpPr>
        <p:spPr bwMode="auto">
          <a:xfrm>
            <a:off x="33832800" y="32537400"/>
            <a:ext cx="16459200" cy="6781800"/>
          </a:xfrm>
          <a:prstGeom prst="rect">
            <a:avLst/>
          </a:prstGeom>
          <a:noFill/>
          <a:ln w="76200">
            <a:solidFill>
              <a:srgbClr val="326598"/>
            </a:solidFill>
            <a:miter lim="800000"/>
            <a:headEnd/>
            <a:tailEnd/>
          </a:ln>
        </p:spPr>
        <p:txBody>
          <a:bodyPr wrap="none" anchor="ctr"/>
          <a:lstStyle/>
          <a:p>
            <a:pPr eaLnBrk="0" hangingPunct="0"/>
            <a:endParaRPr lang="en-US"/>
          </a:p>
        </p:txBody>
      </p:sp>
      <p:pic>
        <p:nvPicPr>
          <p:cNvPr id="251" name="Picture 21" descr="cuahsi_logo_4"/>
          <p:cNvPicPr>
            <a:picLocks noChangeAspect="1" noChangeArrowheads="1"/>
          </p:cNvPicPr>
          <p:nvPr/>
        </p:nvPicPr>
        <p:blipFill>
          <a:blip r:embed="rId4" cstate="print"/>
          <a:srcRect r="69341"/>
          <a:stretch>
            <a:fillRect/>
          </a:stretch>
        </p:blipFill>
        <p:spPr bwMode="auto">
          <a:xfrm>
            <a:off x="1524000" y="1676400"/>
            <a:ext cx="3892550" cy="3746807"/>
          </a:xfrm>
          <a:prstGeom prst="rect">
            <a:avLst/>
          </a:prstGeom>
          <a:noFill/>
          <a:ln w="9525">
            <a:noFill/>
            <a:miter lim="800000"/>
            <a:headEnd/>
            <a:tailEnd/>
          </a:ln>
        </p:spPr>
      </p:pic>
      <p:pic>
        <p:nvPicPr>
          <p:cNvPr id="199" name="Picture 11" descr="nsf4c"/>
          <p:cNvPicPr>
            <a:picLocks noChangeAspect="1" noChangeArrowheads="1"/>
          </p:cNvPicPr>
          <p:nvPr/>
        </p:nvPicPr>
        <p:blipFill>
          <a:blip r:embed="rId5" cstate="print"/>
          <a:srcRect/>
          <a:stretch>
            <a:fillRect/>
          </a:stretch>
        </p:blipFill>
        <p:spPr bwMode="auto">
          <a:xfrm>
            <a:off x="45567600" y="2134484"/>
            <a:ext cx="3048000" cy="2960498"/>
          </a:xfrm>
          <a:prstGeom prst="rect">
            <a:avLst/>
          </a:prstGeom>
          <a:noFill/>
          <a:ln w="9525">
            <a:noFill/>
            <a:miter lim="800000"/>
            <a:headEnd/>
            <a:tailEnd/>
          </a:ln>
        </p:spPr>
      </p:pic>
      <p:sp>
        <p:nvSpPr>
          <p:cNvPr id="201" name="TextBox 200"/>
          <p:cNvSpPr txBox="1"/>
          <p:nvPr/>
        </p:nvSpPr>
        <p:spPr>
          <a:xfrm>
            <a:off x="17754600" y="8001000"/>
            <a:ext cx="15316200" cy="1569660"/>
          </a:xfrm>
          <a:prstGeom prst="rect">
            <a:avLst/>
          </a:prstGeom>
          <a:noFill/>
        </p:spPr>
        <p:txBody>
          <a:bodyPr wrap="square" rtlCol="0">
            <a:spAutoFit/>
          </a:bodyPr>
          <a:lstStyle/>
          <a:p>
            <a:r>
              <a:rPr lang="en-US" sz="3200" dirty="0" smtClean="0"/>
              <a:t>The CUAHSI Hydrologic Information System (HIS) is an internet based system to support the sharing of hydrologic data. It is comprised of hydrologic databases and servers connected through web services as well as software for data publication, discovery and access. </a:t>
            </a:r>
            <a:endParaRPr lang="en-US" sz="3200" dirty="0"/>
          </a:p>
        </p:txBody>
      </p:sp>
      <p:sp>
        <p:nvSpPr>
          <p:cNvPr id="160" name="Rectangle 159"/>
          <p:cNvSpPr/>
          <p:nvPr/>
        </p:nvSpPr>
        <p:spPr>
          <a:xfrm>
            <a:off x="23186359" y="10515600"/>
            <a:ext cx="3898255" cy="1618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US" sz="3200" dirty="0"/>
              <a:t>Data Discovery and Integration platform</a:t>
            </a:r>
          </a:p>
        </p:txBody>
      </p:sp>
      <p:sp>
        <p:nvSpPr>
          <p:cNvPr id="161" name="Rectangle 160"/>
          <p:cNvSpPr/>
          <p:nvPr/>
        </p:nvSpPr>
        <p:spPr>
          <a:xfrm>
            <a:off x="18211800" y="15526905"/>
            <a:ext cx="3898255" cy="1618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US" sz="3200" dirty="0"/>
              <a:t>Data Publication platform</a:t>
            </a:r>
          </a:p>
        </p:txBody>
      </p:sp>
      <p:sp>
        <p:nvSpPr>
          <p:cNvPr id="162" name="Rectangle 161"/>
          <p:cNvSpPr/>
          <p:nvPr/>
        </p:nvSpPr>
        <p:spPr>
          <a:xfrm>
            <a:off x="28870423" y="15514797"/>
            <a:ext cx="3895577" cy="1618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US" sz="3200" dirty="0"/>
              <a:t>Data Synthesis and Research platform</a:t>
            </a:r>
          </a:p>
        </p:txBody>
      </p:sp>
      <p:cxnSp>
        <p:nvCxnSpPr>
          <p:cNvPr id="163" name="Straight Arrow Connector 162"/>
          <p:cNvCxnSpPr>
            <a:stCxn id="161" idx="0"/>
            <a:endCxn id="160" idx="2"/>
          </p:cNvCxnSpPr>
          <p:nvPr/>
        </p:nvCxnSpPr>
        <p:spPr>
          <a:xfrm rot="5400000" flipH="1" flipV="1">
            <a:off x="20951799" y="11343218"/>
            <a:ext cx="3392817" cy="497455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rot="16200000" flipH="1">
            <a:off x="26254255" y="10952179"/>
            <a:ext cx="3443849" cy="568138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61" idx="3"/>
            <a:endCxn id="162" idx="1"/>
          </p:cNvCxnSpPr>
          <p:nvPr/>
        </p:nvCxnSpPr>
        <p:spPr>
          <a:xfrm flipV="1">
            <a:off x="22110055" y="16324041"/>
            <a:ext cx="6760368" cy="119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7" name="TextBox 15"/>
          <p:cNvSpPr txBox="1">
            <a:spLocks noChangeArrowheads="1"/>
          </p:cNvSpPr>
          <p:nvPr/>
        </p:nvSpPr>
        <p:spPr bwMode="auto">
          <a:xfrm>
            <a:off x="23793651" y="15392401"/>
            <a:ext cx="2747932" cy="646331"/>
          </a:xfrm>
          <a:prstGeom prst="rect">
            <a:avLst/>
          </a:prstGeom>
          <a:noFill/>
          <a:ln w="9525">
            <a:noFill/>
            <a:miter lim="800000"/>
            <a:headEnd/>
            <a:tailEnd/>
          </a:ln>
        </p:spPr>
        <p:txBody>
          <a:bodyPr wrap="none">
            <a:spAutoFit/>
          </a:bodyPr>
          <a:lstStyle/>
          <a:p>
            <a:pPr algn="ctr"/>
            <a:r>
              <a:rPr lang="en-US" sz="3600" b="1" dirty="0">
                <a:latin typeface="Calibri" pitchFamily="34" charset="0"/>
              </a:rPr>
              <a:t>Data Services</a:t>
            </a:r>
          </a:p>
        </p:txBody>
      </p:sp>
      <p:sp>
        <p:nvSpPr>
          <p:cNvPr id="168" name="TextBox 16"/>
          <p:cNvSpPr txBox="1">
            <a:spLocks noChangeArrowheads="1"/>
          </p:cNvSpPr>
          <p:nvPr/>
        </p:nvSpPr>
        <p:spPr bwMode="auto">
          <a:xfrm rot="19500000">
            <a:off x="19965662" y="13203877"/>
            <a:ext cx="3721340" cy="646331"/>
          </a:xfrm>
          <a:prstGeom prst="rect">
            <a:avLst/>
          </a:prstGeom>
          <a:noFill/>
          <a:ln w="9525">
            <a:noFill/>
            <a:miter lim="800000"/>
            <a:headEnd/>
            <a:tailEnd/>
          </a:ln>
        </p:spPr>
        <p:txBody>
          <a:bodyPr wrap="none">
            <a:spAutoFit/>
          </a:bodyPr>
          <a:lstStyle/>
          <a:p>
            <a:pPr algn="ctr"/>
            <a:r>
              <a:rPr lang="en-US" sz="3600" b="1" dirty="0">
                <a:latin typeface="Calibri" pitchFamily="34" charset="0"/>
              </a:rPr>
              <a:t>Metadata Services</a:t>
            </a:r>
          </a:p>
        </p:txBody>
      </p:sp>
      <p:sp>
        <p:nvSpPr>
          <p:cNvPr id="169" name="TextBox 17"/>
          <p:cNvSpPr txBox="1">
            <a:spLocks noChangeArrowheads="1"/>
          </p:cNvSpPr>
          <p:nvPr/>
        </p:nvSpPr>
        <p:spPr bwMode="auto">
          <a:xfrm rot="1860000">
            <a:off x="26851433" y="13099166"/>
            <a:ext cx="3438249" cy="646331"/>
          </a:xfrm>
          <a:prstGeom prst="rect">
            <a:avLst/>
          </a:prstGeom>
          <a:noFill/>
          <a:ln w="9525">
            <a:noFill/>
            <a:miter lim="800000"/>
            <a:headEnd/>
            <a:tailEnd/>
          </a:ln>
        </p:spPr>
        <p:txBody>
          <a:bodyPr wrap="none">
            <a:spAutoFit/>
          </a:bodyPr>
          <a:lstStyle/>
          <a:p>
            <a:r>
              <a:rPr lang="en-US" sz="3600" b="1" dirty="0">
                <a:latin typeface="Calibri" pitchFamily="34" charset="0"/>
              </a:rPr>
              <a:t>Metadata Search</a:t>
            </a:r>
          </a:p>
        </p:txBody>
      </p:sp>
      <p:sp>
        <p:nvSpPr>
          <p:cNvPr id="170" name="TextBox 13"/>
          <p:cNvSpPr txBox="1">
            <a:spLocks noChangeArrowheads="1"/>
          </p:cNvSpPr>
          <p:nvPr/>
        </p:nvSpPr>
        <p:spPr bwMode="auto">
          <a:xfrm>
            <a:off x="23698200" y="10515601"/>
            <a:ext cx="2787146" cy="584775"/>
          </a:xfrm>
          <a:prstGeom prst="rect">
            <a:avLst/>
          </a:prstGeom>
          <a:noFill/>
          <a:ln w="9525">
            <a:noFill/>
            <a:miter lim="800000"/>
            <a:headEnd/>
            <a:tailEnd/>
          </a:ln>
        </p:spPr>
        <p:txBody>
          <a:bodyPr wrap="square">
            <a:spAutoFit/>
          </a:bodyPr>
          <a:lstStyle/>
          <a:p>
            <a:pPr algn="ctr"/>
            <a:r>
              <a:rPr lang="en-US" sz="3200" b="1" dirty="0">
                <a:solidFill>
                  <a:srgbClr val="FFFF00"/>
                </a:solidFill>
              </a:rPr>
              <a:t>HIS Central</a:t>
            </a:r>
          </a:p>
        </p:txBody>
      </p:sp>
      <p:sp>
        <p:nvSpPr>
          <p:cNvPr id="171" name="TextBox 14"/>
          <p:cNvSpPr txBox="1">
            <a:spLocks noChangeArrowheads="1"/>
          </p:cNvSpPr>
          <p:nvPr/>
        </p:nvSpPr>
        <p:spPr bwMode="auto">
          <a:xfrm>
            <a:off x="29489400" y="15544801"/>
            <a:ext cx="2789823" cy="584775"/>
          </a:xfrm>
          <a:prstGeom prst="rect">
            <a:avLst/>
          </a:prstGeom>
          <a:noFill/>
          <a:ln w="9525">
            <a:noFill/>
            <a:miter lim="800000"/>
            <a:headEnd/>
            <a:tailEnd/>
          </a:ln>
        </p:spPr>
        <p:txBody>
          <a:bodyPr wrap="square">
            <a:spAutoFit/>
          </a:bodyPr>
          <a:lstStyle/>
          <a:p>
            <a:pPr algn="ctr"/>
            <a:r>
              <a:rPr lang="en-US" sz="3200" b="1" dirty="0" err="1">
                <a:solidFill>
                  <a:srgbClr val="FFFF00"/>
                </a:solidFill>
              </a:rPr>
              <a:t>HydroDesktop</a:t>
            </a:r>
            <a:endParaRPr lang="en-US" sz="3200" b="1" dirty="0">
              <a:solidFill>
                <a:srgbClr val="FFFF00"/>
              </a:solidFill>
            </a:endParaRPr>
          </a:p>
        </p:txBody>
      </p:sp>
      <p:sp>
        <p:nvSpPr>
          <p:cNvPr id="172" name="TextBox 15"/>
          <p:cNvSpPr txBox="1">
            <a:spLocks noChangeArrowheads="1"/>
          </p:cNvSpPr>
          <p:nvPr/>
        </p:nvSpPr>
        <p:spPr bwMode="auto">
          <a:xfrm>
            <a:off x="18821400" y="15544801"/>
            <a:ext cx="2789823" cy="584775"/>
          </a:xfrm>
          <a:prstGeom prst="rect">
            <a:avLst/>
          </a:prstGeom>
          <a:noFill/>
          <a:ln w="9525">
            <a:noFill/>
            <a:miter lim="800000"/>
            <a:headEnd/>
            <a:tailEnd/>
          </a:ln>
        </p:spPr>
        <p:txBody>
          <a:bodyPr wrap="square">
            <a:spAutoFit/>
          </a:bodyPr>
          <a:lstStyle/>
          <a:p>
            <a:pPr algn="ctr"/>
            <a:r>
              <a:rPr lang="en-US" sz="3200" b="1" dirty="0">
                <a:solidFill>
                  <a:srgbClr val="FFFF00"/>
                </a:solidFill>
              </a:rPr>
              <a:t>HIS Server</a:t>
            </a:r>
          </a:p>
        </p:txBody>
      </p:sp>
      <p:sp>
        <p:nvSpPr>
          <p:cNvPr id="175" name="TextBox 16"/>
          <p:cNvSpPr txBox="1">
            <a:spLocks noChangeArrowheads="1"/>
          </p:cNvSpPr>
          <p:nvPr/>
        </p:nvSpPr>
        <p:spPr bwMode="auto">
          <a:xfrm rot="19518647">
            <a:off x="20679647" y="13588084"/>
            <a:ext cx="3058722" cy="523220"/>
          </a:xfrm>
          <a:prstGeom prst="rect">
            <a:avLst/>
          </a:prstGeom>
          <a:noFill/>
          <a:ln w="9525">
            <a:noFill/>
            <a:miter lim="800000"/>
            <a:headEnd/>
            <a:tailEnd/>
          </a:ln>
        </p:spPr>
        <p:txBody>
          <a:bodyPr wrap="none">
            <a:spAutoFit/>
          </a:bodyPr>
          <a:lstStyle/>
          <a:p>
            <a:pPr algn="ctr"/>
            <a:r>
              <a:rPr lang="en-US" sz="2800" b="1" dirty="0">
                <a:solidFill>
                  <a:srgbClr val="000000"/>
                </a:solidFill>
                <a:latin typeface="Calibri" pitchFamily="34" charset="0"/>
              </a:rPr>
              <a:t>Service registration</a:t>
            </a:r>
          </a:p>
        </p:txBody>
      </p:sp>
      <p:sp>
        <p:nvSpPr>
          <p:cNvPr id="176" name="TextBox 24"/>
          <p:cNvSpPr txBox="1">
            <a:spLocks noChangeArrowheads="1"/>
          </p:cNvSpPr>
          <p:nvPr/>
        </p:nvSpPr>
        <p:spPr bwMode="auto">
          <a:xfrm rot="19512967">
            <a:off x="21171727" y="13847245"/>
            <a:ext cx="2945165" cy="523220"/>
          </a:xfrm>
          <a:prstGeom prst="rect">
            <a:avLst/>
          </a:prstGeom>
          <a:noFill/>
          <a:ln w="9525">
            <a:noFill/>
            <a:miter lim="800000"/>
            <a:headEnd/>
            <a:tailEnd/>
          </a:ln>
        </p:spPr>
        <p:txBody>
          <a:bodyPr wrap="none">
            <a:spAutoFit/>
          </a:bodyPr>
          <a:lstStyle/>
          <a:p>
            <a:pPr algn="ctr"/>
            <a:r>
              <a:rPr lang="en-US" sz="2800" b="1" dirty="0">
                <a:solidFill>
                  <a:srgbClr val="000000"/>
                </a:solidFill>
                <a:latin typeface="Calibri" pitchFamily="34" charset="0"/>
              </a:rPr>
              <a:t>Catalog harvesting</a:t>
            </a:r>
          </a:p>
        </p:txBody>
      </p:sp>
      <p:sp>
        <p:nvSpPr>
          <p:cNvPr id="177" name="TextBox 17"/>
          <p:cNvSpPr txBox="1">
            <a:spLocks noChangeArrowheads="1"/>
          </p:cNvSpPr>
          <p:nvPr/>
        </p:nvSpPr>
        <p:spPr bwMode="auto">
          <a:xfrm rot="1860000">
            <a:off x="25566590" y="13379898"/>
            <a:ext cx="5220788" cy="523220"/>
          </a:xfrm>
          <a:prstGeom prst="rect">
            <a:avLst/>
          </a:prstGeom>
          <a:noFill/>
          <a:ln w="9525">
            <a:noFill/>
            <a:miter lim="800000"/>
            <a:headEnd/>
            <a:tailEnd/>
          </a:ln>
        </p:spPr>
        <p:txBody>
          <a:bodyPr wrap="none">
            <a:spAutoFit/>
          </a:bodyPr>
          <a:lstStyle/>
          <a:p>
            <a:r>
              <a:rPr lang="en-US" sz="2800" b="1" dirty="0">
                <a:solidFill>
                  <a:srgbClr val="000000"/>
                </a:solidFill>
                <a:latin typeface="Calibri" pitchFamily="34" charset="0"/>
              </a:rPr>
              <a:t>Service and data theme metadata</a:t>
            </a:r>
          </a:p>
        </p:txBody>
      </p:sp>
      <p:sp>
        <p:nvSpPr>
          <p:cNvPr id="178" name="TextBox 23"/>
          <p:cNvSpPr txBox="1">
            <a:spLocks noChangeArrowheads="1"/>
          </p:cNvSpPr>
          <p:nvPr/>
        </p:nvSpPr>
        <p:spPr bwMode="auto">
          <a:xfrm rot="1860000">
            <a:off x="26985802" y="13682628"/>
            <a:ext cx="1688924" cy="523220"/>
          </a:xfrm>
          <a:prstGeom prst="rect">
            <a:avLst/>
          </a:prstGeom>
          <a:noFill/>
          <a:ln w="9525">
            <a:noFill/>
            <a:miter lim="800000"/>
            <a:headEnd/>
            <a:tailEnd/>
          </a:ln>
        </p:spPr>
        <p:txBody>
          <a:bodyPr wrap="none">
            <a:spAutoFit/>
          </a:bodyPr>
          <a:lstStyle/>
          <a:p>
            <a:r>
              <a:rPr lang="en-US" sz="2800" b="1" dirty="0">
                <a:solidFill>
                  <a:srgbClr val="000000"/>
                </a:solidFill>
                <a:latin typeface="Calibri" pitchFamily="34" charset="0"/>
              </a:rPr>
              <a:t>Data carts</a:t>
            </a:r>
          </a:p>
        </p:txBody>
      </p:sp>
      <p:sp>
        <p:nvSpPr>
          <p:cNvPr id="179" name="TextBox 15"/>
          <p:cNvSpPr txBox="1">
            <a:spLocks noChangeArrowheads="1"/>
          </p:cNvSpPr>
          <p:nvPr/>
        </p:nvSpPr>
        <p:spPr bwMode="auto">
          <a:xfrm>
            <a:off x="23577438" y="15850127"/>
            <a:ext cx="3180358" cy="523220"/>
          </a:xfrm>
          <a:prstGeom prst="rect">
            <a:avLst/>
          </a:prstGeom>
          <a:noFill/>
          <a:ln w="9525">
            <a:noFill/>
            <a:miter lim="800000"/>
            <a:headEnd/>
            <a:tailEnd/>
          </a:ln>
        </p:spPr>
        <p:txBody>
          <a:bodyPr wrap="none">
            <a:spAutoFit/>
          </a:bodyPr>
          <a:lstStyle/>
          <a:p>
            <a:pPr algn="ctr"/>
            <a:r>
              <a:rPr lang="en-US" sz="2800" b="1">
                <a:solidFill>
                  <a:srgbClr val="000000"/>
                </a:solidFill>
                <a:latin typeface="Calibri" pitchFamily="34" charset="0"/>
              </a:rPr>
              <a:t>Water Data Services</a:t>
            </a:r>
          </a:p>
        </p:txBody>
      </p:sp>
      <p:sp>
        <p:nvSpPr>
          <p:cNvPr id="180" name="TextBox 13"/>
          <p:cNvSpPr txBox="1">
            <a:spLocks noChangeArrowheads="1"/>
          </p:cNvSpPr>
          <p:nvPr/>
        </p:nvSpPr>
        <p:spPr bwMode="auto">
          <a:xfrm>
            <a:off x="23527904" y="16293324"/>
            <a:ext cx="3279424" cy="523220"/>
          </a:xfrm>
          <a:prstGeom prst="rect">
            <a:avLst/>
          </a:prstGeom>
          <a:noFill/>
          <a:ln w="9525">
            <a:noFill/>
            <a:miter lim="800000"/>
            <a:headEnd/>
            <a:tailEnd/>
          </a:ln>
        </p:spPr>
        <p:txBody>
          <a:bodyPr wrap="none">
            <a:spAutoFit/>
          </a:bodyPr>
          <a:lstStyle/>
          <a:p>
            <a:pPr algn="ctr"/>
            <a:r>
              <a:rPr lang="en-US" sz="2800" b="1">
                <a:solidFill>
                  <a:srgbClr val="000000"/>
                </a:solidFill>
                <a:latin typeface="Calibri" pitchFamily="34" charset="0"/>
              </a:rPr>
              <a:t>Spatial Data Services</a:t>
            </a:r>
          </a:p>
        </p:txBody>
      </p:sp>
      <p:sp>
        <p:nvSpPr>
          <p:cNvPr id="181" name="TextBox 180"/>
          <p:cNvSpPr txBox="1"/>
          <p:nvPr/>
        </p:nvSpPr>
        <p:spPr>
          <a:xfrm>
            <a:off x="21936030" y="9677400"/>
            <a:ext cx="6334170" cy="707886"/>
          </a:xfrm>
          <a:prstGeom prst="rect">
            <a:avLst/>
          </a:prstGeom>
          <a:noFill/>
        </p:spPr>
        <p:txBody>
          <a:bodyPr wrap="none" rtlCol="0">
            <a:spAutoFit/>
          </a:bodyPr>
          <a:lstStyle/>
          <a:p>
            <a:r>
              <a:rPr lang="en-US" sz="4000" dirty="0" smtClean="0"/>
              <a:t>Service Oriented Architecture</a:t>
            </a:r>
            <a:endParaRPr lang="en-US" sz="4000" dirty="0"/>
          </a:p>
        </p:txBody>
      </p:sp>
      <p:sp>
        <p:nvSpPr>
          <p:cNvPr id="2049" name="Rectangle 1"/>
          <p:cNvSpPr>
            <a:spLocks noChangeArrowheads="1"/>
          </p:cNvSpPr>
          <p:nvPr/>
        </p:nvSpPr>
        <p:spPr bwMode="auto">
          <a:xfrm>
            <a:off x="18135600" y="17830800"/>
            <a:ext cx="14935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6075" marR="0" lvl="0" indent="-346075" algn="l" defTabSz="914400" rtl="0" eaLnBrk="1" fontAlgn="base" latinLnBrk="0" hangingPunct="1">
              <a:lnSpc>
                <a:spcPct val="100000"/>
              </a:lnSpc>
              <a:spcBef>
                <a:spcPct val="0"/>
              </a:spcBef>
              <a:spcAft>
                <a:spcPct val="0"/>
              </a:spcAft>
              <a:buClrTx/>
              <a:buSzTx/>
              <a:buFontTx/>
              <a:buChar char="•"/>
              <a:tabLst/>
            </a:pPr>
            <a:r>
              <a:rPr lang="en-US" sz="3200" dirty="0" smtClean="0"/>
              <a:t>HIS Server is a repository of hydrologic time series data published as </a:t>
            </a:r>
            <a:r>
              <a:rPr lang="en-US" sz="3200" dirty="0" err="1" smtClean="0"/>
              <a:t>WaterOneFlow</a:t>
            </a:r>
            <a:r>
              <a:rPr lang="en-US" sz="3200" dirty="0" smtClean="0"/>
              <a:t> </a:t>
            </a:r>
            <a:r>
              <a:rPr lang="en-US" sz="3200" smtClean="0"/>
              <a:t>web services</a:t>
            </a:r>
            <a:endParaRPr lang="en-US" sz="3200" dirty="0" smtClean="0"/>
          </a:p>
          <a:p>
            <a:pPr marL="346075" marR="0" lvl="0" indent="-346075" algn="l" defTabSz="914400" rtl="0" eaLnBrk="1" fontAlgn="base" latinLnBrk="0" hangingPunct="1">
              <a:lnSpc>
                <a:spcPct val="100000"/>
              </a:lnSpc>
              <a:spcBef>
                <a:spcPct val="0"/>
              </a:spcBef>
              <a:spcAft>
                <a:spcPct val="0"/>
              </a:spcAft>
              <a:buClrTx/>
              <a:buSzTx/>
              <a:buFontTx/>
              <a:buChar char="•"/>
              <a:tabLst/>
            </a:pPr>
            <a:r>
              <a:rPr lang="en-US" sz="3200" dirty="0" smtClean="0"/>
              <a:t>HIS Central is a metadata catalog of data accessible through </a:t>
            </a:r>
            <a:r>
              <a:rPr lang="en-US" sz="3200" dirty="0" err="1" smtClean="0"/>
              <a:t>WaterOneFlow</a:t>
            </a:r>
            <a:r>
              <a:rPr lang="en-US" sz="3200" dirty="0" smtClean="0"/>
              <a:t> web services</a:t>
            </a:r>
          </a:p>
          <a:p>
            <a:pPr marL="346075" marR="0" lvl="0" indent="-346075" algn="l" defTabSz="914400" rtl="0" eaLnBrk="1" fontAlgn="base" latinLnBrk="0" hangingPunct="1">
              <a:lnSpc>
                <a:spcPct val="100000"/>
              </a:lnSpc>
              <a:spcBef>
                <a:spcPct val="0"/>
              </a:spcBef>
              <a:spcAft>
                <a:spcPct val="0"/>
              </a:spcAft>
              <a:buClrTx/>
              <a:buSzTx/>
              <a:buFontTx/>
              <a:buChar char="•"/>
              <a:tabLst/>
            </a:pPr>
            <a:r>
              <a:rPr lang="en-US" sz="3200" dirty="0" smtClean="0"/>
              <a:t>Hydro Desktop accesses hydrologic data discovered on HIS Central and acquired from HIS Servers</a:t>
            </a:r>
          </a:p>
        </p:txBody>
      </p:sp>
      <p:sp>
        <p:nvSpPr>
          <p:cNvPr id="503" name="TextBox 502"/>
          <p:cNvSpPr txBox="1"/>
          <p:nvPr/>
        </p:nvSpPr>
        <p:spPr>
          <a:xfrm>
            <a:off x="27355800" y="10515601"/>
            <a:ext cx="2971800" cy="1569660"/>
          </a:xfrm>
          <a:prstGeom prst="rect">
            <a:avLst/>
          </a:prstGeom>
          <a:noFill/>
        </p:spPr>
        <p:txBody>
          <a:bodyPr wrap="square" rtlCol="0">
            <a:spAutoFit/>
          </a:bodyPr>
          <a:lstStyle/>
          <a:p>
            <a:r>
              <a:rPr lang="en-US" sz="3200" dirty="0" smtClean="0">
                <a:solidFill>
                  <a:schemeClr val="tx1">
                    <a:lumMod val="50000"/>
                    <a:lumOff val="50000"/>
                  </a:schemeClr>
                </a:solidFill>
              </a:rPr>
              <a:t>Like search portals Google, Yahoo, Bing</a:t>
            </a:r>
            <a:endParaRPr lang="en-US" sz="3200" dirty="0">
              <a:solidFill>
                <a:schemeClr val="tx1">
                  <a:lumMod val="50000"/>
                  <a:lumOff val="50000"/>
                </a:schemeClr>
              </a:solidFill>
            </a:endParaRPr>
          </a:p>
        </p:txBody>
      </p:sp>
      <p:sp>
        <p:nvSpPr>
          <p:cNvPr id="504" name="TextBox 503"/>
          <p:cNvSpPr txBox="1"/>
          <p:nvPr/>
        </p:nvSpPr>
        <p:spPr>
          <a:xfrm>
            <a:off x="29032200" y="17145001"/>
            <a:ext cx="3733800" cy="584775"/>
          </a:xfrm>
          <a:prstGeom prst="rect">
            <a:avLst/>
          </a:prstGeom>
          <a:noFill/>
        </p:spPr>
        <p:txBody>
          <a:bodyPr wrap="square" rtlCol="0">
            <a:spAutoFit/>
          </a:bodyPr>
          <a:lstStyle/>
          <a:p>
            <a:r>
              <a:rPr lang="en-US" sz="3200" dirty="0" smtClean="0">
                <a:solidFill>
                  <a:schemeClr val="tx1">
                    <a:lumMod val="50000"/>
                    <a:lumOff val="50000"/>
                  </a:schemeClr>
                </a:solidFill>
              </a:rPr>
              <a:t>Like browsers</a:t>
            </a:r>
            <a:endParaRPr lang="en-US" sz="3200" dirty="0">
              <a:solidFill>
                <a:schemeClr val="tx1">
                  <a:lumMod val="50000"/>
                  <a:lumOff val="50000"/>
                </a:schemeClr>
              </a:solidFill>
            </a:endParaRPr>
          </a:p>
        </p:txBody>
      </p:sp>
      <p:sp>
        <p:nvSpPr>
          <p:cNvPr id="505" name="TextBox 504"/>
          <p:cNvSpPr txBox="1"/>
          <p:nvPr/>
        </p:nvSpPr>
        <p:spPr>
          <a:xfrm>
            <a:off x="18592800" y="17145001"/>
            <a:ext cx="2971800" cy="584775"/>
          </a:xfrm>
          <a:prstGeom prst="rect">
            <a:avLst/>
          </a:prstGeom>
          <a:noFill/>
        </p:spPr>
        <p:txBody>
          <a:bodyPr wrap="square" rtlCol="0">
            <a:spAutoFit/>
          </a:bodyPr>
          <a:lstStyle/>
          <a:p>
            <a:r>
              <a:rPr lang="en-US" sz="3200" dirty="0" smtClean="0">
                <a:solidFill>
                  <a:schemeClr val="tx1">
                    <a:lumMod val="50000"/>
                    <a:lumOff val="50000"/>
                  </a:schemeClr>
                </a:solidFill>
              </a:rPr>
              <a:t>Like web servers</a:t>
            </a:r>
            <a:endParaRPr lang="en-US" sz="3200" dirty="0">
              <a:solidFill>
                <a:schemeClr val="tx1">
                  <a:lumMod val="50000"/>
                  <a:lumOff val="50000"/>
                </a:schemeClr>
              </a:solidFill>
            </a:endParaRPr>
          </a:p>
        </p:txBody>
      </p:sp>
      <p:sp>
        <p:nvSpPr>
          <p:cNvPr id="506" name="TextBox 505"/>
          <p:cNvSpPr txBox="1"/>
          <p:nvPr/>
        </p:nvSpPr>
        <p:spPr>
          <a:xfrm>
            <a:off x="24155400" y="17068801"/>
            <a:ext cx="2971800" cy="584775"/>
          </a:xfrm>
          <a:prstGeom prst="rect">
            <a:avLst/>
          </a:prstGeom>
          <a:noFill/>
        </p:spPr>
        <p:txBody>
          <a:bodyPr wrap="square" rtlCol="0">
            <a:spAutoFit/>
          </a:bodyPr>
          <a:lstStyle/>
          <a:p>
            <a:r>
              <a:rPr lang="en-US" sz="3200" dirty="0" smtClean="0">
                <a:solidFill>
                  <a:schemeClr val="tx1">
                    <a:lumMod val="50000"/>
                    <a:lumOff val="50000"/>
                  </a:schemeClr>
                </a:solidFill>
              </a:rPr>
              <a:t>Like HTML</a:t>
            </a:r>
            <a:endParaRPr lang="en-US" sz="3200" dirty="0">
              <a:solidFill>
                <a:schemeClr val="tx1">
                  <a:lumMod val="50000"/>
                  <a:lumOff val="50000"/>
                </a:schemeClr>
              </a:solidFill>
            </a:endParaRPr>
          </a:p>
        </p:txBody>
      </p:sp>
      <p:sp>
        <p:nvSpPr>
          <p:cNvPr id="507" name="Rectangle 506"/>
          <p:cNvSpPr/>
          <p:nvPr/>
        </p:nvSpPr>
        <p:spPr>
          <a:xfrm>
            <a:off x="17907000" y="20909340"/>
            <a:ext cx="15468600" cy="1569660"/>
          </a:xfrm>
          <a:prstGeom prst="rect">
            <a:avLst/>
          </a:prstGeom>
        </p:spPr>
        <p:txBody>
          <a:bodyPr wrap="square">
            <a:spAutoFit/>
          </a:bodyPr>
          <a:lstStyle/>
          <a:p>
            <a:pPr lvl="0" algn="ctr" defTabSz="914400" fontAlgn="base">
              <a:spcBef>
                <a:spcPct val="0"/>
              </a:spcBef>
              <a:spcAft>
                <a:spcPct val="0"/>
              </a:spcAft>
            </a:pPr>
            <a:r>
              <a:rPr lang="en-US" sz="3200" b="1" dirty="0" smtClean="0"/>
              <a:t>The three components function for hydrologic information analogously to the internet as a whole comprised of web servers, browsers, and search portals interacting using HTML for text and images</a:t>
            </a:r>
          </a:p>
        </p:txBody>
      </p:sp>
      <p:sp>
        <p:nvSpPr>
          <p:cNvPr id="774" name="Rectangle 773"/>
          <p:cNvSpPr/>
          <p:nvPr/>
        </p:nvSpPr>
        <p:spPr>
          <a:xfrm>
            <a:off x="17754600" y="22402800"/>
            <a:ext cx="15773400" cy="2554545"/>
          </a:xfrm>
          <a:prstGeom prst="rect">
            <a:avLst/>
          </a:prstGeom>
        </p:spPr>
        <p:txBody>
          <a:bodyPr wrap="square">
            <a:spAutoFit/>
          </a:bodyPr>
          <a:lstStyle/>
          <a:p>
            <a:r>
              <a:rPr lang="en-US" sz="4000" dirty="0" smtClean="0">
                <a:solidFill>
                  <a:srgbClr val="FF0000"/>
                </a:solidFill>
              </a:rPr>
              <a:t>You can participate through establishing a HIS Server to organize and share your data, discovering and accessing data through </a:t>
            </a:r>
            <a:r>
              <a:rPr lang="en-US" sz="4000" dirty="0" err="1" smtClean="0">
                <a:solidFill>
                  <a:srgbClr val="FF0000"/>
                </a:solidFill>
              </a:rPr>
              <a:t>HydroDesktop</a:t>
            </a:r>
            <a:r>
              <a:rPr lang="en-US" sz="4000" dirty="0" smtClean="0">
                <a:solidFill>
                  <a:srgbClr val="FF0000"/>
                </a:solidFill>
              </a:rPr>
              <a:t> and contributing to the open source system development.  See </a:t>
            </a:r>
            <a:r>
              <a:rPr lang="en-US" sz="4000" dirty="0" smtClean="0">
                <a:solidFill>
                  <a:srgbClr val="FF0000"/>
                </a:solidFill>
                <a:hlinkClick r:id="rId3"/>
              </a:rPr>
              <a:t>http://his.cuahsi.org</a:t>
            </a:r>
            <a:r>
              <a:rPr lang="en-US" sz="4000" dirty="0" smtClean="0">
                <a:solidFill>
                  <a:srgbClr val="FF0000"/>
                </a:solidFill>
              </a:rPr>
              <a:t> and </a:t>
            </a:r>
            <a:r>
              <a:rPr lang="en-US" sz="4000" dirty="0" smtClean="0">
                <a:solidFill>
                  <a:srgbClr val="FF0000"/>
                </a:solidFill>
                <a:hlinkClick r:id="rId6"/>
              </a:rPr>
              <a:t>http://www.hydrodesktop.org</a:t>
            </a:r>
            <a:r>
              <a:rPr lang="en-US" sz="4000" dirty="0" smtClean="0">
                <a:solidFill>
                  <a:srgbClr val="FF0000"/>
                </a:solidFill>
              </a:rPr>
              <a:t>. </a:t>
            </a:r>
            <a:endParaRPr lang="en-US" sz="4000" dirty="0">
              <a:solidFill>
                <a:srgbClr val="FF0000"/>
              </a:solidFill>
            </a:endParaRPr>
          </a:p>
        </p:txBody>
      </p:sp>
      <p:sp>
        <p:nvSpPr>
          <p:cNvPr id="18" name="Rectangle 2034"/>
          <p:cNvSpPr>
            <a:spLocks noChangeArrowheads="1"/>
          </p:cNvSpPr>
          <p:nvPr/>
        </p:nvSpPr>
        <p:spPr bwMode="auto">
          <a:xfrm>
            <a:off x="41300400" y="1066800"/>
            <a:ext cx="9067800" cy="1066800"/>
          </a:xfrm>
          <a:prstGeom prst="rect">
            <a:avLst/>
          </a:prstGeom>
          <a:noFill/>
          <a:ln w="9525">
            <a:noFill/>
            <a:miter lim="800000"/>
            <a:headEnd/>
            <a:tailEnd/>
          </a:ln>
          <a:effectLst/>
        </p:spPr>
        <p:txBody>
          <a:bodyPr lIns="154077" tIns="77040" rIns="154077" bIns="77040" anchor="ctr"/>
          <a:lstStyle/>
          <a:p>
            <a:pPr algn="r" defTabSz="1085850" eaLnBrk="0" hangingPunct="0"/>
            <a:r>
              <a:rPr lang="en-US" sz="7200" dirty="0" smtClean="0"/>
              <a:t>H51H-0854</a:t>
            </a:r>
            <a:endParaRPr lang="en-US" sz="6600" b="1" i="1" baseline="30000" dirty="0">
              <a:effectLst>
                <a:outerShdw blurRad="38100" dist="38100" dir="2700000" algn="tl">
                  <a:srgbClr val="C0C0C0"/>
                </a:outerShdw>
              </a:effectLst>
            </a:endParaRPr>
          </a:p>
        </p:txBody>
      </p:sp>
      <p:sp>
        <p:nvSpPr>
          <p:cNvPr id="252" name="TextBox 251"/>
          <p:cNvSpPr txBox="1"/>
          <p:nvPr/>
        </p:nvSpPr>
        <p:spPr>
          <a:xfrm>
            <a:off x="6818307" y="21640800"/>
            <a:ext cx="4117987" cy="1200329"/>
          </a:xfrm>
          <a:prstGeom prst="rect">
            <a:avLst/>
          </a:prstGeom>
          <a:noFill/>
        </p:spPr>
        <p:txBody>
          <a:bodyPr wrap="none" rtlCol="0">
            <a:spAutoFit/>
          </a:bodyPr>
          <a:lstStyle/>
          <a:p>
            <a:r>
              <a:rPr lang="en-US" sz="7200" b="1" dirty="0" smtClean="0"/>
              <a:t>HIS Server</a:t>
            </a:r>
            <a:endParaRPr lang="en-US" sz="7200" b="1" dirty="0"/>
          </a:p>
        </p:txBody>
      </p:sp>
      <p:grpSp>
        <p:nvGrpSpPr>
          <p:cNvPr id="253" name="Group 252"/>
          <p:cNvGrpSpPr/>
          <p:nvPr/>
        </p:nvGrpSpPr>
        <p:grpSpPr>
          <a:xfrm>
            <a:off x="1905000" y="22818876"/>
            <a:ext cx="14504554" cy="11852124"/>
            <a:chOff x="495300" y="0"/>
            <a:chExt cx="8267700" cy="6755796"/>
          </a:xfrm>
        </p:grpSpPr>
        <p:sp>
          <p:nvSpPr>
            <p:cNvPr id="270" name="Can 269"/>
            <p:cNvSpPr/>
            <p:nvPr/>
          </p:nvSpPr>
          <p:spPr>
            <a:xfrm>
              <a:off x="915988" y="5440363"/>
              <a:ext cx="703262" cy="631825"/>
            </a:xfrm>
            <a:prstGeom prst="ca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black"/>
                  </a:solidFill>
                </a:rPr>
                <a:t>ODM</a:t>
              </a:r>
            </a:p>
          </p:txBody>
        </p:sp>
        <p:sp>
          <p:nvSpPr>
            <p:cNvPr id="271" name="Can 270"/>
            <p:cNvSpPr/>
            <p:nvPr/>
          </p:nvSpPr>
          <p:spPr>
            <a:xfrm>
              <a:off x="1900238" y="5440363"/>
              <a:ext cx="703262" cy="631825"/>
            </a:xfrm>
            <a:prstGeom prst="ca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black"/>
                  </a:solidFill>
                </a:rPr>
                <a:t>ODM</a:t>
              </a:r>
            </a:p>
          </p:txBody>
        </p:sp>
        <p:sp>
          <p:nvSpPr>
            <p:cNvPr id="282" name="Can 281"/>
            <p:cNvSpPr/>
            <p:nvPr/>
          </p:nvSpPr>
          <p:spPr>
            <a:xfrm>
              <a:off x="2884488" y="5440363"/>
              <a:ext cx="703262" cy="631825"/>
            </a:xfrm>
            <a:prstGeom prst="ca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black"/>
                  </a:solidFill>
                </a:rPr>
                <a:t>ODM</a:t>
              </a:r>
            </a:p>
          </p:txBody>
        </p:sp>
        <p:sp>
          <p:nvSpPr>
            <p:cNvPr id="293" name="Rectangle 292"/>
            <p:cNvSpPr/>
            <p:nvPr/>
          </p:nvSpPr>
          <p:spPr>
            <a:xfrm>
              <a:off x="838200" y="4953000"/>
              <a:ext cx="852488" cy="352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white"/>
                  </a:solidFill>
                </a:rPr>
                <a:t>WaterOneFlow</a:t>
              </a:r>
            </a:p>
          </p:txBody>
        </p:sp>
        <p:sp>
          <p:nvSpPr>
            <p:cNvPr id="325" name="Rectangle 324"/>
            <p:cNvSpPr/>
            <p:nvPr/>
          </p:nvSpPr>
          <p:spPr>
            <a:xfrm>
              <a:off x="1839913" y="4951413"/>
              <a:ext cx="841375" cy="350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white"/>
                  </a:solidFill>
                </a:rPr>
                <a:t>WaterOneFlow</a:t>
              </a:r>
            </a:p>
          </p:txBody>
        </p:sp>
        <p:sp>
          <p:nvSpPr>
            <p:cNvPr id="326" name="Rectangle 325"/>
            <p:cNvSpPr/>
            <p:nvPr/>
          </p:nvSpPr>
          <p:spPr>
            <a:xfrm>
              <a:off x="2824163" y="4951413"/>
              <a:ext cx="847725" cy="350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white"/>
                  </a:solidFill>
                </a:rPr>
                <a:t>WaterOneFlow</a:t>
              </a:r>
            </a:p>
          </p:txBody>
        </p:sp>
        <p:sp>
          <p:nvSpPr>
            <p:cNvPr id="327" name="Flowchart: Magnetic Disk 326"/>
            <p:cNvSpPr/>
            <p:nvPr/>
          </p:nvSpPr>
          <p:spPr>
            <a:xfrm>
              <a:off x="4432300" y="3544888"/>
              <a:ext cx="1546225" cy="1195387"/>
            </a:xfrm>
            <a:prstGeom prst="flowChartMagneticDisk">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HIS Server</a:t>
              </a:r>
            </a:p>
            <a:p>
              <a:pPr algn="ctr">
                <a:defRPr/>
              </a:pPr>
              <a:r>
                <a:rPr lang="en-US" sz="2800" dirty="0">
                  <a:solidFill>
                    <a:prstClr val="white"/>
                  </a:solidFill>
                </a:rPr>
                <a:t>Database</a:t>
              </a:r>
            </a:p>
          </p:txBody>
        </p:sp>
        <p:pic>
          <p:nvPicPr>
            <p:cNvPr id="328" name="Picture 2"/>
            <p:cNvPicPr>
              <a:picLocks noChangeAspect="1" noChangeArrowheads="1"/>
            </p:cNvPicPr>
            <p:nvPr/>
          </p:nvPicPr>
          <p:blipFill>
            <a:blip r:embed="rId7" cstate="print"/>
            <a:srcRect/>
            <a:stretch>
              <a:fillRect/>
            </a:stretch>
          </p:blipFill>
          <p:spPr bwMode="auto">
            <a:xfrm>
              <a:off x="4852988" y="5091113"/>
              <a:ext cx="1238250" cy="1085850"/>
            </a:xfrm>
            <a:prstGeom prst="rect">
              <a:avLst/>
            </a:prstGeom>
            <a:noFill/>
            <a:ln w="9525">
              <a:noFill/>
              <a:miter lim="800000"/>
              <a:headEnd/>
              <a:tailEnd/>
            </a:ln>
          </p:spPr>
        </p:pic>
        <p:pic>
          <p:nvPicPr>
            <p:cNvPr id="329" name="Picture 2"/>
            <p:cNvPicPr>
              <a:picLocks noChangeAspect="1" noChangeArrowheads="1"/>
            </p:cNvPicPr>
            <p:nvPr/>
          </p:nvPicPr>
          <p:blipFill>
            <a:blip r:embed="rId7" cstate="print"/>
            <a:srcRect/>
            <a:stretch>
              <a:fillRect/>
            </a:stretch>
          </p:blipFill>
          <p:spPr bwMode="auto">
            <a:xfrm>
              <a:off x="7524750" y="5091113"/>
              <a:ext cx="1238250" cy="1085850"/>
            </a:xfrm>
            <a:prstGeom prst="rect">
              <a:avLst/>
            </a:prstGeom>
            <a:noFill/>
            <a:ln w="9525">
              <a:noFill/>
              <a:miter lim="800000"/>
              <a:headEnd/>
              <a:tailEnd/>
            </a:ln>
          </p:spPr>
        </p:pic>
        <p:pic>
          <p:nvPicPr>
            <p:cNvPr id="330" name="Picture 2"/>
            <p:cNvPicPr>
              <a:picLocks noChangeAspect="1" noChangeArrowheads="1"/>
            </p:cNvPicPr>
            <p:nvPr/>
          </p:nvPicPr>
          <p:blipFill>
            <a:blip r:embed="rId7" cstate="print"/>
            <a:srcRect/>
            <a:stretch>
              <a:fillRect/>
            </a:stretch>
          </p:blipFill>
          <p:spPr bwMode="auto">
            <a:xfrm>
              <a:off x="6189663" y="5091113"/>
              <a:ext cx="1238250" cy="1085850"/>
            </a:xfrm>
            <a:prstGeom prst="rect">
              <a:avLst/>
            </a:prstGeom>
            <a:noFill/>
            <a:ln w="9525">
              <a:noFill/>
              <a:miter lim="800000"/>
              <a:headEnd/>
              <a:tailEnd/>
            </a:ln>
          </p:spPr>
        </p:pic>
        <p:pic>
          <p:nvPicPr>
            <p:cNvPr id="331" name="Picture 2"/>
            <p:cNvPicPr>
              <a:picLocks noChangeAspect="1" noChangeArrowheads="1"/>
            </p:cNvPicPr>
            <p:nvPr/>
          </p:nvPicPr>
          <p:blipFill>
            <a:blip r:embed="rId8" cstate="print"/>
            <a:srcRect/>
            <a:stretch>
              <a:fillRect/>
            </a:stretch>
          </p:blipFill>
          <p:spPr bwMode="auto">
            <a:xfrm>
              <a:off x="4783138" y="514350"/>
              <a:ext cx="2319337" cy="1693863"/>
            </a:xfrm>
            <a:prstGeom prst="rect">
              <a:avLst/>
            </a:prstGeom>
            <a:noFill/>
            <a:ln w="9525">
              <a:noFill/>
              <a:miter lim="800000"/>
              <a:headEnd/>
              <a:tailEnd/>
            </a:ln>
          </p:spPr>
        </p:pic>
        <p:sp>
          <p:nvSpPr>
            <p:cNvPr id="332" name="TextBox 16"/>
            <p:cNvSpPr txBox="1">
              <a:spLocks noChangeArrowheads="1"/>
            </p:cNvSpPr>
            <p:nvPr/>
          </p:nvSpPr>
          <p:spPr bwMode="auto">
            <a:xfrm>
              <a:off x="541338" y="6145213"/>
              <a:ext cx="3398837" cy="610583"/>
            </a:xfrm>
            <a:prstGeom prst="rect">
              <a:avLst/>
            </a:prstGeom>
            <a:noFill/>
            <a:ln w="9525">
              <a:noFill/>
              <a:miter lim="800000"/>
              <a:headEnd/>
              <a:tailEnd/>
            </a:ln>
          </p:spPr>
          <p:txBody>
            <a:bodyPr>
              <a:spAutoFit/>
            </a:bodyPr>
            <a:lstStyle/>
            <a:p>
              <a:pPr algn="ctr"/>
              <a:r>
                <a:rPr lang="en-US" sz="2800">
                  <a:solidFill>
                    <a:srgbClr val="000000"/>
                  </a:solidFill>
                </a:rPr>
                <a:t>ODM Databases and WaterOneFlow Web Services</a:t>
              </a:r>
            </a:p>
          </p:txBody>
        </p:sp>
        <p:sp>
          <p:nvSpPr>
            <p:cNvPr id="333" name="TextBox 17"/>
            <p:cNvSpPr txBox="1">
              <a:spLocks noChangeArrowheads="1"/>
            </p:cNvSpPr>
            <p:nvPr/>
          </p:nvSpPr>
          <p:spPr bwMode="auto">
            <a:xfrm>
              <a:off x="5029200" y="6216650"/>
              <a:ext cx="3581400" cy="334836"/>
            </a:xfrm>
            <a:prstGeom prst="rect">
              <a:avLst/>
            </a:prstGeom>
            <a:noFill/>
            <a:ln w="9525">
              <a:noFill/>
              <a:miter lim="800000"/>
              <a:headEnd/>
              <a:tailEnd/>
            </a:ln>
          </p:spPr>
          <p:txBody>
            <a:bodyPr>
              <a:spAutoFit/>
            </a:bodyPr>
            <a:lstStyle/>
            <a:p>
              <a:r>
                <a:rPr lang="en-US" sz="2800">
                  <a:solidFill>
                    <a:srgbClr val="000000"/>
                  </a:solidFill>
                </a:rPr>
                <a:t>ArcGIS Server Spatial Data Services</a:t>
              </a:r>
            </a:p>
          </p:txBody>
        </p:sp>
        <p:sp>
          <p:nvSpPr>
            <p:cNvPr id="341" name="Down Arrow 340"/>
            <p:cNvSpPr/>
            <p:nvPr/>
          </p:nvSpPr>
          <p:spPr>
            <a:xfrm rot="10800000">
              <a:off x="1163638" y="5302250"/>
              <a:ext cx="211137" cy="2111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prstClr val="white"/>
                </a:solidFill>
              </a:endParaRPr>
            </a:p>
          </p:txBody>
        </p:sp>
        <p:sp>
          <p:nvSpPr>
            <p:cNvPr id="342" name="Down Arrow 341"/>
            <p:cNvSpPr/>
            <p:nvPr/>
          </p:nvSpPr>
          <p:spPr>
            <a:xfrm rot="10800000">
              <a:off x="2147888" y="5302250"/>
              <a:ext cx="211137" cy="2111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prstClr val="white"/>
                </a:solidFill>
              </a:endParaRPr>
            </a:p>
          </p:txBody>
        </p:sp>
        <p:sp>
          <p:nvSpPr>
            <p:cNvPr id="343" name="Down Arrow 342"/>
            <p:cNvSpPr/>
            <p:nvPr/>
          </p:nvSpPr>
          <p:spPr>
            <a:xfrm rot="10800000">
              <a:off x="3165475" y="5302250"/>
              <a:ext cx="211138" cy="2111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prstClr val="white"/>
                </a:solidFill>
              </a:endParaRPr>
            </a:p>
          </p:txBody>
        </p:sp>
        <p:pic>
          <p:nvPicPr>
            <p:cNvPr id="344" name="Picture 3"/>
            <p:cNvPicPr>
              <a:picLocks noChangeAspect="1" noChangeArrowheads="1"/>
            </p:cNvPicPr>
            <p:nvPr/>
          </p:nvPicPr>
          <p:blipFill>
            <a:blip r:embed="rId9" cstate="print"/>
            <a:srcRect/>
            <a:stretch>
              <a:fillRect/>
            </a:stretch>
          </p:blipFill>
          <p:spPr bwMode="auto">
            <a:xfrm>
              <a:off x="6357938" y="1238250"/>
              <a:ext cx="2362200" cy="2025650"/>
            </a:xfrm>
            <a:prstGeom prst="rect">
              <a:avLst/>
            </a:prstGeom>
            <a:noFill/>
            <a:ln w="9525">
              <a:noFill/>
              <a:miter lim="800000"/>
              <a:headEnd/>
              <a:tailEnd/>
            </a:ln>
          </p:spPr>
        </p:pic>
        <p:cxnSp>
          <p:nvCxnSpPr>
            <p:cNvPr id="345" name="Curved Connector 344"/>
            <p:cNvCxnSpPr>
              <a:stCxn id="327" idx="1"/>
            </p:cNvCxnSpPr>
            <p:nvPr/>
          </p:nvCxnSpPr>
          <p:spPr>
            <a:xfrm rot="16200000" flipV="1">
              <a:off x="3990976" y="2330450"/>
              <a:ext cx="914400" cy="1514475"/>
            </a:xfrm>
            <a:prstGeom prst="curvedConnector3">
              <a:avLst>
                <a:gd name="adj1" fmla="val 50000"/>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346" name="Curved Connector 345"/>
            <p:cNvCxnSpPr>
              <a:stCxn id="327" idx="1"/>
            </p:cNvCxnSpPr>
            <p:nvPr/>
          </p:nvCxnSpPr>
          <p:spPr>
            <a:xfrm rot="5400000" flipH="1" flipV="1">
              <a:off x="4906169" y="2507457"/>
              <a:ext cx="1336675" cy="738187"/>
            </a:xfrm>
            <a:prstGeom prst="curvedConnector3">
              <a:avLst>
                <a:gd name="adj1" fmla="val 70957"/>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347" name="Curved Connector 31"/>
            <p:cNvCxnSpPr>
              <a:stCxn id="327" idx="1"/>
            </p:cNvCxnSpPr>
            <p:nvPr/>
          </p:nvCxnSpPr>
          <p:spPr>
            <a:xfrm rot="5400000" flipH="1" flipV="1">
              <a:off x="5326063" y="2546350"/>
              <a:ext cx="877888" cy="1119187"/>
            </a:xfrm>
            <a:prstGeom prst="curvedConnector2">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pic>
          <p:nvPicPr>
            <p:cNvPr id="348" name="Picture 2"/>
            <p:cNvPicPr>
              <a:picLocks noChangeAspect="1" noChangeArrowheads="1"/>
            </p:cNvPicPr>
            <p:nvPr/>
          </p:nvPicPr>
          <p:blipFill>
            <a:blip r:embed="rId10" cstate="print"/>
            <a:srcRect/>
            <a:stretch>
              <a:fillRect/>
            </a:stretch>
          </p:blipFill>
          <p:spPr bwMode="auto">
            <a:xfrm>
              <a:off x="2670175" y="381000"/>
              <a:ext cx="2043113" cy="2249488"/>
            </a:xfrm>
            <a:prstGeom prst="rect">
              <a:avLst/>
            </a:prstGeom>
            <a:noFill/>
            <a:ln w="9525">
              <a:noFill/>
              <a:miter lim="800000"/>
              <a:headEnd/>
              <a:tailEnd/>
            </a:ln>
          </p:spPr>
        </p:pic>
        <p:cxnSp>
          <p:nvCxnSpPr>
            <p:cNvPr id="349" name="Curved Connector 348"/>
            <p:cNvCxnSpPr>
              <a:stCxn id="327" idx="1"/>
            </p:cNvCxnSpPr>
            <p:nvPr/>
          </p:nvCxnSpPr>
          <p:spPr>
            <a:xfrm rot="16200000" flipV="1">
              <a:off x="2902744" y="1242219"/>
              <a:ext cx="958850" cy="3646488"/>
            </a:xfrm>
            <a:prstGeom prst="curvedConnector3">
              <a:avLst>
                <a:gd name="adj1" fmla="val 50000"/>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sp>
          <p:nvSpPr>
            <p:cNvPr id="350" name="Flowchart: Internal Storage 349"/>
            <p:cNvSpPr/>
            <p:nvPr/>
          </p:nvSpPr>
          <p:spPr>
            <a:xfrm>
              <a:off x="6049963" y="3581400"/>
              <a:ext cx="1265237" cy="1195388"/>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black"/>
                  </a:solidFill>
                </a:rPr>
                <a:t>Spatial</a:t>
              </a:r>
            </a:p>
            <a:p>
              <a:pPr algn="ctr">
                <a:defRPr/>
              </a:pPr>
              <a:r>
                <a:rPr lang="en-US" sz="2800" dirty="0">
                  <a:solidFill>
                    <a:prstClr val="black"/>
                  </a:solidFill>
                </a:rPr>
                <a:t>Services</a:t>
              </a:r>
            </a:p>
          </p:txBody>
        </p:sp>
        <p:sp>
          <p:nvSpPr>
            <p:cNvPr id="351" name="Flowchart: Internal Storage 350"/>
            <p:cNvSpPr/>
            <p:nvPr/>
          </p:nvSpPr>
          <p:spPr>
            <a:xfrm>
              <a:off x="2514600" y="3544888"/>
              <a:ext cx="1835150" cy="1195387"/>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black"/>
                  </a:solidFill>
                </a:rPr>
                <a:t>WaterOneFlow</a:t>
              </a:r>
            </a:p>
            <a:p>
              <a:pPr algn="ctr">
                <a:defRPr/>
              </a:pPr>
              <a:r>
                <a:rPr lang="en-US" sz="2800" dirty="0">
                  <a:solidFill>
                    <a:prstClr val="black"/>
                  </a:solidFill>
                </a:rPr>
                <a:t>Services</a:t>
              </a:r>
            </a:p>
          </p:txBody>
        </p:sp>
        <p:cxnSp>
          <p:nvCxnSpPr>
            <p:cNvPr id="352" name="Curved Connector 71"/>
            <p:cNvCxnSpPr>
              <a:stCxn id="293" idx="0"/>
              <a:endCxn id="351" idx="1"/>
            </p:cNvCxnSpPr>
            <p:nvPr/>
          </p:nvCxnSpPr>
          <p:spPr>
            <a:xfrm rot="5400000" flipH="1" flipV="1">
              <a:off x="1484313" y="3922713"/>
              <a:ext cx="811212" cy="1249362"/>
            </a:xfrm>
            <a:prstGeom prst="curvedConnector2">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353" name="Curved Connector 71"/>
            <p:cNvCxnSpPr>
              <a:stCxn id="325" idx="0"/>
              <a:endCxn id="351" idx="1"/>
            </p:cNvCxnSpPr>
            <p:nvPr/>
          </p:nvCxnSpPr>
          <p:spPr>
            <a:xfrm rot="5400000" flipH="1" flipV="1">
              <a:off x="1982787" y="4419601"/>
              <a:ext cx="809625" cy="254000"/>
            </a:xfrm>
            <a:prstGeom prst="curvedConnector2">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354" name="Curved Connector 71"/>
            <p:cNvCxnSpPr>
              <a:stCxn id="326" idx="0"/>
              <a:endCxn id="351" idx="1"/>
            </p:cNvCxnSpPr>
            <p:nvPr/>
          </p:nvCxnSpPr>
          <p:spPr>
            <a:xfrm rot="16200000" flipV="1">
              <a:off x="2476500" y="4179888"/>
              <a:ext cx="809625" cy="733425"/>
            </a:xfrm>
            <a:prstGeom prst="curvedConnector4">
              <a:avLst>
                <a:gd name="adj1" fmla="val 8579"/>
                <a:gd name="adj2" fmla="val 121325"/>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355" name="Curved Connector 71"/>
            <p:cNvCxnSpPr>
              <a:endCxn id="350" idx="2"/>
            </p:cNvCxnSpPr>
            <p:nvPr/>
          </p:nvCxnSpPr>
          <p:spPr>
            <a:xfrm rot="5400000" flipH="1" flipV="1">
              <a:off x="5919788" y="4329113"/>
              <a:ext cx="314325" cy="1209675"/>
            </a:xfrm>
            <a:prstGeom prst="curvedConnector3">
              <a:avLst>
                <a:gd name="adj1" fmla="val 50000"/>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356" name="Curved Connector 71"/>
            <p:cNvCxnSpPr>
              <a:endCxn id="350" idx="2"/>
            </p:cNvCxnSpPr>
            <p:nvPr/>
          </p:nvCxnSpPr>
          <p:spPr>
            <a:xfrm rot="16200000" flipV="1">
              <a:off x="6588125" y="4870451"/>
              <a:ext cx="314325" cy="127000"/>
            </a:xfrm>
            <a:prstGeom prst="curvedConnector3">
              <a:avLst>
                <a:gd name="adj1" fmla="val 50000"/>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cxnSp>
          <p:nvCxnSpPr>
            <p:cNvPr id="357" name="Curved Connector 71"/>
            <p:cNvCxnSpPr>
              <a:endCxn id="350" idx="2"/>
            </p:cNvCxnSpPr>
            <p:nvPr/>
          </p:nvCxnSpPr>
          <p:spPr>
            <a:xfrm rot="16200000" flipV="1">
              <a:off x="7255669" y="4202907"/>
              <a:ext cx="314325" cy="1462087"/>
            </a:xfrm>
            <a:prstGeom prst="curvedConnector3">
              <a:avLst>
                <a:gd name="adj1" fmla="val 50000"/>
              </a:avLst>
            </a:prstGeom>
            <a:ln w="25400" cmpd="sng">
              <a:tailEnd type="triangle" w="lg" len="lg"/>
            </a:ln>
          </p:spPr>
          <p:style>
            <a:lnRef idx="1">
              <a:schemeClr val="accent1"/>
            </a:lnRef>
            <a:fillRef idx="0">
              <a:schemeClr val="accent1"/>
            </a:fillRef>
            <a:effectRef idx="0">
              <a:schemeClr val="accent1"/>
            </a:effectRef>
            <a:fontRef idx="minor">
              <a:schemeClr val="tx1"/>
            </a:fontRef>
          </p:style>
        </p:cxnSp>
        <p:pic>
          <p:nvPicPr>
            <p:cNvPr id="358" name="Picture 2"/>
            <p:cNvPicPr>
              <a:picLocks noChangeAspect="1" noChangeArrowheads="1"/>
            </p:cNvPicPr>
            <p:nvPr/>
          </p:nvPicPr>
          <p:blipFill>
            <a:blip r:embed="rId11" cstate="print"/>
            <a:srcRect/>
            <a:stretch>
              <a:fillRect/>
            </a:stretch>
          </p:blipFill>
          <p:spPr bwMode="auto">
            <a:xfrm>
              <a:off x="495300" y="381000"/>
              <a:ext cx="2128838" cy="2205038"/>
            </a:xfrm>
            <a:prstGeom prst="rect">
              <a:avLst/>
            </a:prstGeom>
            <a:noFill/>
            <a:ln w="9525">
              <a:noFill/>
              <a:miter lim="800000"/>
              <a:headEnd/>
              <a:tailEnd/>
            </a:ln>
          </p:spPr>
        </p:pic>
        <p:sp>
          <p:nvSpPr>
            <p:cNvPr id="359" name="TextBox 38"/>
            <p:cNvSpPr txBox="1">
              <a:spLocks noChangeArrowheads="1"/>
            </p:cNvSpPr>
            <p:nvPr/>
          </p:nvSpPr>
          <p:spPr bwMode="auto">
            <a:xfrm>
              <a:off x="609600" y="0"/>
              <a:ext cx="1905000" cy="334836"/>
            </a:xfrm>
            <a:prstGeom prst="rect">
              <a:avLst/>
            </a:prstGeom>
            <a:noFill/>
            <a:ln w="9525">
              <a:noFill/>
              <a:miter lim="800000"/>
              <a:headEnd/>
              <a:tailEnd/>
            </a:ln>
          </p:spPr>
          <p:txBody>
            <a:bodyPr>
              <a:spAutoFit/>
            </a:bodyPr>
            <a:lstStyle/>
            <a:p>
              <a:pPr algn="ctr"/>
              <a:r>
                <a:rPr lang="en-US" sz="2800" dirty="0">
                  <a:solidFill>
                    <a:srgbClr val="000000"/>
                  </a:solidFill>
                </a:rPr>
                <a:t>Map Server</a:t>
              </a:r>
            </a:p>
          </p:txBody>
        </p:sp>
        <p:sp>
          <p:nvSpPr>
            <p:cNvPr id="360" name="TextBox 39"/>
            <p:cNvSpPr txBox="1">
              <a:spLocks noChangeArrowheads="1"/>
            </p:cNvSpPr>
            <p:nvPr/>
          </p:nvSpPr>
          <p:spPr bwMode="auto">
            <a:xfrm>
              <a:off x="2514600" y="0"/>
              <a:ext cx="2286000" cy="334836"/>
            </a:xfrm>
            <a:prstGeom prst="rect">
              <a:avLst/>
            </a:prstGeom>
            <a:noFill/>
            <a:ln w="9525">
              <a:noFill/>
              <a:miter lim="800000"/>
              <a:headEnd/>
              <a:tailEnd/>
            </a:ln>
          </p:spPr>
          <p:txBody>
            <a:bodyPr>
              <a:spAutoFit/>
            </a:bodyPr>
            <a:lstStyle/>
            <a:p>
              <a:pPr algn="ctr"/>
              <a:r>
                <a:rPr lang="en-US" sz="2800">
                  <a:solidFill>
                    <a:srgbClr val="000000"/>
                  </a:solidFill>
                </a:rPr>
                <a:t>Time Series Analyst</a:t>
              </a:r>
            </a:p>
          </p:txBody>
        </p:sp>
        <p:sp>
          <p:nvSpPr>
            <p:cNvPr id="361" name="TextBox 40"/>
            <p:cNvSpPr txBox="1">
              <a:spLocks noChangeArrowheads="1"/>
            </p:cNvSpPr>
            <p:nvPr/>
          </p:nvSpPr>
          <p:spPr bwMode="auto">
            <a:xfrm>
              <a:off x="4724400" y="152400"/>
              <a:ext cx="2438400" cy="334836"/>
            </a:xfrm>
            <a:prstGeom prst="rect">
              <a:avLst/>
            </a:prstGeom>
            <a:noFill/>
            <a:ln w="9525">
              <a:noFill/>
              <a:miter lim="800000"/>
              <a:headEnd/>
              <a:tailEnd/>
            </a:ln>
          </p:spPr>
          <p:txBody>
            <a:bodyPr>
              <a:spAutoFit/>
            </a:bodyPr>
            <a:lstStyle/>
            <a:p>
              <a:pPr algn="ctr"/>
              <a:r>
                <a:rPr lang="en-US" sz="2800" dirty="0">
                  <a:solidFill>
                    <a:srgbClr val="000000"/>
                  </a:solidFill>
                </a:rPr>
                <a:t>HIS Server Website</a:t>
              </a:r>
            </a:p>
          </p:txBody>
        </p:sp>
        <p:sp>
          <p:nvSpPr>
            <p:cNvPr id="362" name="TextBox 41"/>
            <p:cNvSpPr txBox="1">
              <a:spLocks noChangeArrowheads="1"/>
            </p:cNvSpPr>
            <p:nvPr/>
          </p:nvSpPr>
          <p:spPr bwMode="auto">
            <a:xfrm>
              <a:off x="7086600" y="295275"/>
              <a:ext cx="1676400" cy="886330"/>
            </a:xfrm>
            <a:prstGeom prst="rect">
              <a:avLst/>
            </a:prstGeom>
            <a:noFill/>
            <a:ln w="9525">
              <a:noFill/>
              <a:miter lim="800000"/>
              <a:headEnd/>
              <a:tailEnd/>
            </a:ln>
          </p:spPr>
          <p:txBody>
            <a:bodyPr>
              <a:spAutoFit/>
            </a:bodyPr>
            <a:lstStyle/>
            <a:p>
              <a:pPr algn="ctr"/>
              <a:r>
                <a:rPr lang="en-US" sz="2800">
                  <a:solidFill>
                    <a:srgbClr val="000000"/>
                  </a:solidFill>
                </a:rPr>
                <a:t>HIS Server Capabilities Web Service</a:t>
              </a:r>
            </a:p>
          </p:txBody>
        </p:sp>
        <p:sp>
          <p:nvSpPr>
            <p:cNvPr id="363" name="Rectangle 362"/>
            <p:cNvSpPr/>
            <p:nvPr/>
          </p:nvSpPr>
          <p:spPr>
            <a:xfrm>
              <a:off x="635000" y="2895600"/>
              <a:ext cx="1617663" cy="1195388"/>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black"/>
                  </a:solidFill>
                </a:rPr>
                <a:t>HIS Server Database Configuration Tool</a:t>
              </a:r>
            </a:p>
          </p:txBody>
        </p:sp>
      </p:grpSp>
      <p:sp>
        <p:nvSpPr>
          <p:cNvPr id="364" name="TextBox 363"/>
          <p:cNvSpPr txBox="1"/>
          <p:nvPr/>
        </p:nvSpPr>
        <p:spPr>
          <a:xfrm>
            <a:off x="1371600" y="34671000"/>
            <a:ext cx="15316200" cy="4524315"/>
          </a:xfrm>
          <a:prstGeom prst="rect">
            <a:avLst/>
          </a:prstGeom>
          <a:noFill/>
        </p:spPr>
        <p:txBody>
          <a:bodyPr wrap="square" rtlCol="0">
            <a:spAutoFit/>
          </a:bodyPr>
          <a:lstStyle/>
          <a:p>
            <a:pPr marL="336550" indent="-336550">
              <a:buFont typeface="Arial" pitchFamily="34" charset="0"/>
              <a:buChar char="•"/>
            </a:pPr>
            <a:r>
              <a:rPr lang="en-US" sz="3200" dirty="0" smtClean="0"/>
              <a:t>HIS Server is comprised of a collection of datasets, web services, tools, and software applications that allow data producers to store, publish, and analyze space-time hydrologic datasets</a:t>
            </a:r>
          </a:p>
          <a:p>
            <a:pPr marL="336550" indent="-336550">
              <a:buFont typeface="Arial" pitchFamily="34" charset="0"/>
              <a:buChar char="•"/>
            </a:pPr>
            <a:r>
              <a:rPr lang="en-US" sz="3200" dirty="0" smtClean="0"/>
              <a:t>Designed to permit local control of the data, while still being part of a distributed, national/international system allowing universal access to the data</a:t>
            </a:r>
          </a:p>
          <a:p>
            <a:pPr marL="336550" indent="-336550">
              <a:buFont typeface="Arial" pitchFamily="34" charset="0"/>
              <a:buChar char="•"/>
            </a:pPr>
            <a:r>
              <a:rPr lang="en-US" sz="3200" dirty="0" smtClean="0"/>
              <a:t>Enables producers of hydrologic data to join a growing, distributed network of published hydrologic data services</a:t>
            </a:r>
          </a:p>
          <a:p>
            <a:pPr marL="336550" indent="-336550">
              <a:buFont typeface="Arial" pitchFamily="34" charset="0"/>
              <a:buChar char="•"/>
            </a:pPr>
            <a:r>
              <a:rPr lang="en-US" sz="3200" dirty="0" smtClean="0"/>
              <a:t>Tools for local management of data on the server, as well as a set of Internet-based applications for accessing, visualizing, and downloading hydrologic data</a:t>
            </a:r>
            <a:endParaRPr lang="en-US" sz="3200" dirty="0"/>
          </a:p>
        </p:txBody>
      </p:sp>
      <p:sp>
        <p:nvSpPr>
          <p:cNvPr id="366" name="TextBox 365"/>
          <p:cNvSpPr txBox="1"/>
          <p:nvPr/>
        </p:nvSpPr>
        <p:spPr>
          <a:xfrm>
            <a:off x="2590800" y="6629400"/>
            <a:ext cx="12573000" cy="2308324"/>
          </a:xfrm>
          <a:prstGeom prst="rect">
            <a:avLst/>
          </a:prstGeom>
          <a:noFill/>
        </p:spPr>
        <p:txBody>
          <a:bodyPr wrap="square" rtlCol="0">
            <a:spAutoFit/>
          </a:bodyPr>
          <a:lstStyle/>
          <a:p>
            <a:pPr algn="ctr"/>
            <a:r>
              <a:rPr lang="en-US" sz="7200" b="1" dirty="0" smtClean="0"/>
              <a:t>CUAHSI Water Data Services System Components</a:t>
            </a:r>
            <a:endParaRPr lang="en-US" sz="7200" b="1" dirty="0"/>
          </a:p>
        </p:txBody>
      </p:sp>
      <p:grpSp>
        <p:nvGrpSpPr>
          <p:cNvPr id="367" name="Group 366"/>
          <p:cNvGrpSpPr/>
          <p:nvPr/>
        </p:nvGrpSpPr>
        <p:grpSpPr>
          <a:xfrm>
            <a:off x="1143000" y="9448800"/>
            <a:ext cx="15604312" cy="10972800"/>
            <a:chOff x="17830800" y="27432000"/>
            <a:chExt cx="14737406" cy="10363200"/>
          </a:xfrm>
        </p:grpSpPr>
        <p:grpSp>
          <p:nvGrpSpPr>
            <p:cNvPr id="368" name="Group 188"/>
            <p:cNvGrpSpPr>
              <a:grpSpLocks/>
            </p:cNvGrpSpPr>
            <p:nvPr/>
          </p:nvGrpSpPr>
          <p:grpSpPr bwMode="auto">
            <a:xfrm>
              <a:off x="18030592" y="32116855"/>
              <a:ext cx="2247599" cy="4997469"/>
              <a:chOff x="60286" y="3609343"/>
              <a:chExt cx="1357568" cy="3017537"/>
            </a:xfrm>
          </p:grpSpPr>
          <p:grpSp>
            <p:nvGrpSpPr>
              <p:cNvPr id="422" name="Group 67"/>
              <p:cNvGrpSpPr>
                <a:grpSpLocks/>
              </p:cNvGrpSpPr>
              <p:nvPr/>
            </p:nvGrpSpPr>
            <p:grpSpPr bwMode="auto">
              <a:xfrm>
                <a:off x="60286" y="3609343"/>
                <a:ext cx="1357568" cy="3017537"/>
                <a:chOff x="19872" y="15120"/>
                <a:chExt cx="1763" cy="3648"/>
              </a:xfrm>
            </p:grpSpPr>
            <p:sp>
              <p:nvSpPr>
                <p:cNvPr id="424" name="Rectangle 45"/>
                <p:cNvSpPr>
                  <a:spLocks noChangeArrowheads="1"/>
                </p:cNvSpPr>
                <p:nvPr/>
              </p:nvSpPr>
              <p:spPr bwMode="auto">
                <a:xfrm>
                  <a:off x="19872" y="15120"/>
                  <a:ext cx="1593" cy="3648"/>
                </a:xfrm>
                <a:prstGeom prst="rect">
                  <a:avLst/>
                </a:prstGeom>
                <a:solidFill>
                  <a:srgbClr val="A3C5A9"/>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ndParaRPr>
                </a:p>
              </p:txBody>
            </p:sp>
            <p:pic>
              <p:nvPicPr>
                <p:cNvPr id="425" name="Picture 47" descr="BD18187_"/>
                <p:cNvPicPr>
                  <a:picLocks noChangeAspect="1" noChangeArrowheads="1"/>
                </p:cNvPicPr>
                <p:nvPr/>
              </p:nvPicPr>
              <p:blipFill>
                <a:blip r:embed="rId12" cstate="print"/>
                <a:srcRect/>
                <a:stretch>
                  <a:fillRect/>
                </a:stretch>
              </p:blipFill>
              <p:spPr bwMode="auto">
                <a:xfrm>
                  <a:off x="20407" y="15228"/>
                  <a:ext cx="524" cy="637"/>
                </a:xfrm>
                <a:prstGeom prst="rect">
                  <a:avLst/>
                </a:prstGeom>
                <a:noFill/>
                <a:ln w="9525">
                  <a:noFill/>
                  <a:miter lim="800000"/>
                  <a:headEnd/>
                  <a:tailEnd/>
                </a:ln>
              </p:spPr>
            </p:pic>
            <p:sp>
              <p:nvSpPr>
                <p:cNvPr id="426" name="Text Box 48"/>
                <p:cNvSpPr txBox="1">
                  <a:spLocks noChangeArrowheads="1"/>
                </p:cNvSpPr>
                <p:nvPr/>
              </p:nvSpPr>
              <p:spPr bwMode="auto">
                <a:xfrm>
                  <a:off x="20143" y="15833"/>
                  <a:ext cx="1492" cy="60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rPr>
                    <a:t>Base Station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rPr>
                    <a:t>Computer(s)</a:t>
                  </a:r>
                </a:p>
              </p:txBody>
            </p:sp>
            <p:cxnSp>
              <p:nvCxnSpPr>
                <p:cNvPr id="427" name="AutoShape 52"/>
                <p:cNvCxnSpPr>
                  <a:cxnSpLocks noChangeShapeType="1"/>
                </p:cNvCxnSpPr>
                <p:nvPr/>
              </p:nvCxnSpPr>
              <p:spPr bwMode="auto">
                <a:xfrm rot="16200000" flipH="1">
                  <a:off x="19728" y="15909"/>
                  <a:ext cx="917" cy="192"/>
                </a:xfrm>
                <a:prstGeom prst="bentConnector3">
                  <a:avLst>
                    <a:gd name="adj1" fmla="val 68315"/>
                  </a:avLst>
                </a:prstGeom>
                <a:noFill/>
                <a:ln w="28575">
                  <a:solidFill>
                    <a:srgbClr val="000000"/>
                  </a:solidFill>
                  <a:miter lim="800000"/>
                  <a:headEnd/>
                  <a:tailEnd type="triangle" w="med" len="med"/>
                </a:ln>
              </p:spPr>
            </p:cxnSp>
            <p:pic>
              <p:nvPicPr>
                <p:cNvPr id="428" name="Picture 54" descr="MCj03499930000[1]"/>
                <p:cNvPicPr>
                  <a:picLocks noChangeAspect="1" noChangeArrowheads="1"/>
                </p:cNvPicPr>
                <p:nvPr/>
              </p:nvPicPr>
              <p:blipFill>
                <a:blip r:embed="rId13" cstate="print"/>
                <a:srcRect/>
                <a:stretch>
                  <a:fillRect/>
                </a:stretch>
              </p:blipFill>
              <p:spPr bwMode="auto">
                <a:xfrm>
                  <a:off x="20032" y="16464"/>
                  <a:ext cx="501" cy="843"/>
                </a:xfrm>
                <a:prstGeom prst="rect">
                  <a:avLst/>
                </a:prstGeom>
                <a:noFill/>
                <a:ln w="9525">
                  <a:noFill/>
                  <a:miter lim="800000"/>
                  <a:headEnd/>
                  <a:tailEnd/>
                </a:ln>
              </p:spPr>
            </p:pic>
            <p:pic>
              <p:nvPicPr>
                <p:cNvPr id="429" name="Picture 55" descr="R.M. Young Wind Sentry Set">
                  <a:hlinkClick r:id="rId14"/>
                </p:cNvPr>
                <p:cNvPicPr>
                  <a:picLocks noChangeAspect="1" noChangeArrowheads="1"/>
                </p:cNvPicPr>
                <p:nvPr/>
              </p:nvPicPr>
              <p:blipFill>
                <a:blip r:embed="rId15" cstate="print"/>
                <a:srcRect/>
                <a:stretch>
                  <a:fillRect/>
                </a:stretch>
              </p:blipFill>
              <p:spPr bwMode="auto">
                <a:xfrm>
                  <a:off x="19958" y="17952"/>
                  <a:ext cx="357" cy="492"/>
                </a:xfrm>
                <a:prstGeom prst="rect">
                  <a:avLst/>
                </a:prstGeom>
                <a:noFill/>
                <a:ln w="9525">
                  <a:noFill/>
                  <a:miter lim="800000"/>
                  <a:headEnd/>
                  <a:tailEnd/>
                </a:ln>
              </p:spPr>
            </p:pic>
            <p:pic>
              <p:nvPicPr>
                <p:cNvPr id="430" name="Picture 56" descr="R.M. Young Wind Sentry Set">
                  <a:hlinkClick r:id="rId14"/>
                </p:cNvPr>
                <p:cNvPicPr>
                  <a:picLocks noChangeAspect="1" noChangeArrowheads="1"/>
                </p:cNvPicPr>
                <p:nvPr/>
              </p:nvPicPr>
              <p:blipFill>
                <a:blip r:embed="rId15" cstate="print"/>
                <a:srcRect/>
                <a:stretch>
                  <a:fillRect/>
                </a:stretch>
              </p:blipFill>
              <p:spPr bwMode="auto">
                <a:xfrm>
                  <a:off x="20896" y="17952"/>
                  <a:ext cx="323" cy="444"/>
                </a:xfrm>
                <a:prstGeom prst="rect">
                  <a:avLst/>
                </a:prstGeom>
                <a:noFill/>
                <a:ln w="9525">
                  <a:noFill/>
                  <a:miter lim="800000"/>
                  <a:headEnd/>
                  <a:tailEnd/>
                </a:ln>
              </p:spPr>
            </p:pic>
            <p:pic>
              <p:nvPicPr>
                <p:cNvPr id="431" name="Picture 57" descr="R.M. Young Wind Sentry Set">
                  <a:hlinkClick r:id="rId14"/>
                </p:cNvPr>
                <p:cNvPicPr>
                  <a:picLocks noChangeAspect="1" noChangeArrowheads="1"/>
                </p:cNvPicPr>
                <p:nvPr/>
              </p:nvPicPr>
              <p:blipFill>
                <a:blip r:embed="rId15" cstate="print"/>
                <a:srcRect/>
                <a:stretch>
                  <a:fillRect/>
                </a:stretch>
              </p:blipFill>
              <p:spPr bwMode="auto">
                <a:xfrm>
                  <a:off x="20416" y="17952"/>
                  <a:ext cx="322" cy="444"/>
                </a:xfrm>
                <a:prstGeom prst="rect">
                  <a:avLst/>
                </a:prstGeom>
                <a:noFill/>
                <a:ln w="9525">
                  <a:noFill/>
                  <a:miter lim="800000"/>
                  <a:headEnd/>
                  <a:tailEnd/>
                </a:ln>
              </p:spPr>
            </p:pic>
            <p:cxnSp>
              <p:nvCxnSpPr>
                <p:cNvPr id="432" name="AutoShape 58"/>
                <p:cNvCxnSpPr>
                  <a:cxnSpLocks noChangeShapeType="1"/>
                </p:cNvCxnSpPr>
                <p:nvPr/>
              </p:nvCxnSpPr>
              <p:spPr bwMode="auto">
                <a:xfrm rot="-5400000">
                  <a:off x="19887" y="17557"/>
                  <a:ext cx="645" cy="146"/>
                </a:xfrm>
                <a:prstGeom prst="bentConnector3">
                  <a:avLst>
                    <a:gd name="adj1" fmla="val 50079"/>
                  </a:avLst>
                </a:prstGeom>
                <a:noFill/>
                <a:ln w="28575">
                  <a:solidFill>
                    <a:srgbClr val="000000"/>
                  </a:solidFill>
                  <a:miter lim="800000"/>
                  <a:headEnd/>
                  <a:tailEnd type="triangle" w="med" len="med"/>
                </a:ln>
              </p:spPr>
            </p:cxnSp>
            <p:sp>
              <p:nvSpPr>
                <p:cNvPr id="433" name="Text Box 59"/>
                <p:cNvSpPr txBox="1">
                  <a:spLocks noChangeArrowheads="1"/>
                </p:cNvSpPr>
                <p:nvPr/>
              </p:nvSpPr>
              <p:spPr bwMode="auto">
                <a:xfrm>
                  <a:off x="20383" y="16608"/>
                  <a:ext cx="1185" cy="607"/>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smtClean="0">
                      <a:ln>
                        <a:noFill/>
                      </a:ln>
                      <a:solidFill>
                        <a:srgbClr val="000000"/>
                      </a:solidFill>
                      <a:effectLst/>
                      <a:uLnTx/>
                      <a:uFillTx/>
                    </a:rPr>
                    <a:t>Telemetry Network</a:t>
                  </a:r>
                </a:p>
              </p:txBody>
            </p:sp>
            <p:cxnSp>
              <p:nvCxnSpPr>
                <p:cNvPr id="434" name="AutoShape 60"/>
                <p:cNvCxnSpPr>
                  <a:cxnSpLocks noChangeShapeType="1"/>
                </p:cNvCxnSpPr>
                <p:nvPr/>
              </p:nvCxnSpPr>
              <p:spPr bwMode="auto">
                <a:xfrm rot="5400000" flipH="1">
                  <a:off x="20107" y="17483"/>
                  <a:ext cx="645" cy="294"/>
                </a:xfrm>
                <a:prstGeom prst="bentConnector3">
                  <a:avLst>
                    <a:gd name="adj1" fmla="val 50079"/>
                  </a:avLst>
                </a:prstGeom>
                <a:noFill/>
                <a:ln w="28575">
                  <a:solidFill>
                    <a:srgbClr val="000000"/>
                  </a:solidFill>
                  <a:miter lim="800000"/>
                  <a:headEnd/>
                  <a:tailEnd type="triangle" w="med" len="med"/>
                </a:ln>
              </p:spPr>
            </p:cxnSp>
            <p:cxnSp>
              <p:nvCxnSpPr>
                <p:cNvPr id="435" name="AutoShape 61"/>
                <p:cNvCxnSpPr>
                  <a:cxnSpLocks noChangeShapeType="1"/>
                </p:cNvCxnSpPr>
                <p:nvPr/>
              </p:nvCxnSpPr>
              <p:spPr bwMode="auto">
                <a:xfrm rot="5400000" flipH="1">
                  <a:off x="20348" y="17242"/>
                  <a:ext cx="645" cy="775"/>
                </a:xfrm>
                <a:prstGeom prst="bentConnector3">
                  <a:avLst>
                    <a:gd name="adj1" fmla="val 50079"/>
                  </a:avLst>
                </a:prstGeom>
                <a:noFill/>
                <a:ln w="28575">
                  <a:solidFill>
                    <a:srgbClr val="000000"/>
                  </a:solidFill>
                  <a:miter lim="800000"/>
                  <a:headEnd/>
                  <a:tailEnd type="triangle" w="med" len="med"/>
                </a:ln>
              </p:spPr>
            </p:cxnSp>
            <p:sp>
              <p:nvSpPr>
                <p:cNvPr id="436" name="Text Box 62"/>
                <p:cNvSpPr txBox="1">
                  <a:spLocks noChangeArrowheads="1"/>
                </p:cNvSpPr>
                <p:nvPr/>
              </p:nvSpPr>
              <p:spPr bwMode="auto">
                <a:xfrm>
                  <a:off x="20169" y="18372"/>
                  <a:ext cx="1014" cy="337"/>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rPr>
                    <a:t>Sensors</a:t>
                  </a:r>
                </a:p>
              </p:txBody>
            </p:sp>
          </p:grpSp>
          <p:cxnSp>
            <p:nvCxnSpPr>
              <p:cNvPr id="423" name="AutoShape 52"/>
              <p:cNvCxnSpPr>
                <a:cxnSpLocks noChangeShapeType="1"/>
              </p:cNvCxnSpPr>
              <p:nvPr/>
            </p:nvCxnSpPr>
            <p:spPr bwMode="auto">
              <a:xfrm flipV="1">
                <a:off x="219636" y="3971364"/>
                <a:ext cx="304800" cy="1"/>
              </a:xfrm>
              <a:prstGeom prst="bentConnector3">
                <a:avLst>
                  <a:gd name="adj1" fmla="val 50000"/>
                </a:avLst>
              </a:prstGeom>
              <a:noFill/>
              <a:ln w="28575">
                <a:solidFill>
                  <a:srgbClr val="000000"/>
                </a:solidFill>
                <a:miter lim="800000"/>
                <a:headEnd/>
                <a:tailEnd type="triangle" w="med" len="med"/>
              </a:ln>
            </p:spPr>
          </p:cxnSp>
        </p:grpSp>
        <p:pic>
          <p:nvPicPr>
            <p:cNvPr id="369" name="Picture 148"/>
            <p:cNvPicPr>
              <a:picLocks noChangeAspect="1" noChangeArrowheads="1"/>
            </p:cNvPicPr>
            <p:nvPr/>
          </p:nvPicPr>
          <p:blipFill>
            <a:blip r:embed="rId16" cstate="print"/>
            <a:srcRect/>
            <a:stretch>
              <a:fillRect/>
            </a:stretch>
          </p:blipFill>
          <p:spPr bwMode="auto">
            <a:xfrm>
              <a:off x="18096316" y="29125210"/>
              <a:ext cx="3609428" cy="2234534"/>
            </a:xfrm>
            <a:prstGeom prst="rect">
              <a:avLst/>
            </a:prstGeom>
            <a:noFill/>
            <a:ln w="9525">
              <a:noFill/>
              <a:miter lim="800000"/>
              <a:headEnd/>
              <a:tailEnd/>
            </a:ln>
          </p:spPr>
        </p:pic>
        <p:sp>
          <p:nvSpPr>
            <p:cNvPr id="370" name="Text Box 42"/>
            <p:cNvSpPr txBox="1">
              <a:spLocks noChangeArrowheads="1"/>
            </p:cNvSpPr>
            <p:nvPr/>
          </p:nvSpPr>
          <p:spPr bwMode="auto">
            <a:xfrm>
              <a:off x="17830800" y="28336551"/>
              <a:ext cx="4177264" cy="867930"/>
            </a:xfrm>
            <a:prstGeom prst="rect">
              <a:avLst/>
            </a:prstGeom>
            <a:noFill/>
            <a:ln w="9525">
              <a:noFill/>
              <a:miter lim="800000"/>
              <a:headEnd/>
              <a:tailEnd/>
            </a:ln>
          </p:spPr>
          <p:txBody>
            <a:bodyPr>
              <a:spAutoFit/>
            </a:bodyPr>
            <a:lstStyle/>
            <a:p>
              <a:pPr marL="0" marR="0" lvl="0" indent="0" algn="ctr" defTabSz="4702175" eaLnBrk="0" fontAlgn="auto" latinLnBrk="0" hangingPunct="0">
                <a:lnSpc>
                  <a:spcPct val="90000"/>
                </a:lnSpc>
                <a:spcBef>
                  <a:spcPct val="20000"/>
                </a:spcBef>
                <a:spcAft>
                  <a:spcPts val="0"/>
                </a:spcAft>
                <a:buClrTx/>
                <a:buSzTx/>
                <a:buFontTx/>
                <a:buNone/>
                <a:tabLst/>
                <a:defRPr/>
              </a:pPr>
              <a:r>
                <a:rPr kumimoji="0" lang="en-US" sz="2800" b="1" i="0" u="none" strike="noStrike" kern="0" cap="none" spc="0" normalizeH="0" baseline="0" noProof="0" smtClean="0">
                  <a:ln>
                    <a:noFill/>
                  </a:ln>
                  <a:solidFill>
                    <a:srgbClr val="000000"/>
                  </a:solidFill>
                  <a:effectLst/>
                  <a:uLnTx/>
                  <a:uFillTx/>
                </a:rPr>
                <a:t>Query, Visualize, and Edit data using ODM Tools</a:t>
              </a:r>
            </a:p>
          </p:txBody>
        </p:sp>
        <p:sp>
          <p:nvSpPr>
            <p:cNvPr id="371" name="AutoShape 131"/>
            <p:cNvSpPr>
              <a:spLocks noChangeArrowheads="1"/>
            </p:cNvSpPr>
            <p:nvPr/>
          </p:nvSpPr>
          <p:spPr bwMode="auto">
            <a:xfrm>
              <a:off x="20454405" y="33378710"/>
              <a:ext cx="991082" cy="972679"/>
            </a:xfrm>
            <a:prstGeom prst="foldedCorner">
              <a:avLst>
                <a:gd name="adj" fmla="val 12500"/>
              </a:avLst>
            </a:prstGeom>
            <a:solidFill>
              <a:srgbClr val="C8E6B8"/>
            </a:solidFill>
            <a:ln w="9525">
              <a:solidFill>
                <a:srgbClr val="000000"/>
              </a:solidFill>
              <a:round/>
              <a:headEnd/>
              <a:tailEnd/>
            </a:ln>
          </p:spPr>
          <p:txBody>
            <a:bodyPr anchor="ctr"/>
            <a:lstStyle/>
            <a:p>
              <a:pPr marL="0" marR="0" lvl="0" indent="0" algn="ctr" defTabSz="4702175"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rPr>
                <a:t>Excel, text</a:t>
              </a:r>
            </a:p>
          </p:txBody>
        </p:sp>
        <p:sp>
          <p:nvSpPr>
            <p:cNvPr id="372" name="AutoShape 136"/>
            <p:cNvSpPr>
              <a:spLocks noChangeArrowheads="1"/>
            </p:cNvSpPr>
            <p:nvPr/>
          </p:nvSpPr>
          <p:spPr bwMode="auto">
            <a:xfrm>
              <a:off x="19668376" y="32371857"/>
              <a:ext cx="636185" cy="636185"/>
            </a:xfrm>
            <a:prstGeom prst="rightArrow">
              <a:avLst>
                <a:gd name="adj1" fmla="val 41667"/>
                <a:gd name="adj2" fmla="val 50000"/>
              </a:avLst>
            </a:prstGeom>
            <a:solidFill>
              <a:srgbClr val="080808"/>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ndParaRPr>
            </a:p>
          </p:txBody>
        </p:sp>
        <p:sp>
          <p:nvSpPr>
            <p:cNvPr id="373" name="AutoShape 130"/>
            <p:cNvSpPr>
              <a:spLocks noChangeArrowheads="1"/>
            </p:cNvSpPr>
            <p:nvPr/>
          </p:nvSpPr>
          <p:spPr bwMode="auto">
            <a:xfrm>
              <a:off x="22221001" y="31683094"/>
              <a:ext cx="1771854" cy="1821801"/>
            </a:xfrm>
            <a:prstGeom prst="flowChartMagneticDisk">
              <a:avLst/>
            </a:prstGeom>
            <a:solidFill>
              <a:srgbClr val="FFFFCC"/>
            </a:solidFill>
            <a:ln w="25400">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srgbClr val="000000"/>
                  </a:solidFill>
                  <a:effectLst/>
                  <a:uLnTx/>
                  <a:uFillTx/>
                </a:rPr>
                <a:t>ODM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srgbClr val="000000"/>
                  </a:solidFill>
                  <a:effectLst/>
                  <a:uLnTx/>
                  <a:uFillTx/>
                </a:rPr>
                <a:t>Database</a:t>
              </a:r>
            </a:p>
          </p:txBody>
        </p:sp>
        <p:sp>
          <p:nvSpPr>
            <p:cNvPr id="374" name="AutoShape 145"/>
            <p:cNvSpPr>
              <a:spLocks noChangeArrowheads="1"/>
            </p:cNvSpPr>
            <p:nvPr/>
          </p:nvSpPr>
          <p:spPr bwMode="auto">
            <a:xfrm rot="19502621">
              <a:off x="21434972" y="33089535"/>
              <a:ext cx="954276" cy="636185"/>
            </a:xfrm>
            <a:prstGeom prst="rightArrow">
              <a:avLst>
                <a:gd name="adj1" fmla="val 41667"/>
                <a:gd name="adj2" fmla="val 75000"/>
              </a:avLst>
            </a:prstGeom>
            <a:solidFill>
              <a:srgbClr val="080808"/>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ndParaRPr>
            </a:p>
          </p:txBody>
        </p:sp>
        <p:sp>
          <p:nvSpPr>
            <p:cNvPr id="375" name="AutoShape 144"/>
            <p:cNvSpPr>
              <a:spLocks noChangeArrowheads="1"/>
            </p:cNvSpPr>
            <p:nvPr/>
          </p:nvSpPr>
          <p:spPr bwMode="auto">
            <a:xfrm rot="2522696">
              <a:off x="21526981" y="31307166"/>
              <a:ext cx="814948" cy="591495"/>
            </a:xfrm>
            <a:prstGeom prst="rightArrow">
              <a:avLst>
                <a:gd name="adj1" fmla="val 41667"/>
                <a:gd name="adj2" fmla="val 74515"/>
              </a:avLst>
            </a:prstGeom>
            <a:solidFill>
              <a:srgbClr val="080808"/>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ndParaRPr>
            </a:p>
          </p:txBody>
        </p:sp>
        <p:sp>
          <p:nvSpPr>
            <p:cNvPr id="376" name="AutoShape 147"/>
            <p:cNvSpPr>
              <a:spLocks noChangeArrowheads="1"/>
            </p:cNvSpPr>
            <p:nvPr/>
          </p:nvSpPr>
          <p:spPr bwMode="auto">
            <a:xfrm rot="17972471">
              <a:off x="26522174" y="30657177"/>
              <a:ext cx="951648" cy="633555"/>
            </a:xfrm>
            <a:prstGeom prst="rightArrow">
              <a:avLst>
                <a:gd name="adj1" fmla="val 41667"/>
                <a:gd name="adj2" fmla="val 75104"/>
              </a:avLst>
            </a:prstGeom>
            <a:solidFill>
              <a:srgbClr val="080808"/>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ndParaRPr>
            </a:p>
          </p:txBody>
        </p:sp>
        <p:sp>
          <p:nvSpPr>
            <p:cNvPr id="377" name="Rectangle 35"/>
            <p:cNvSpPr>
              <a:spLocks noChangeArrowheads="1"/>
            </p:cNvSpPr>
            <p:nvPr/>
          </p:nvSpPr>
          <p:spPr bwMode="auto">
            <a:xfrm>
              <a:off x="20277667" y="34388194"/>
              <a:ext cx="1606236" cy="138499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rPr>
                <a:t>ODM Data Loader</a:t>
              </a:r>
              <a:endParaRPr kumimoji="0" lang="en-US" sz="2800" b="0" i="0" u="none" strike="noStrike" kern="0" cap="none" spc="0" normalizeH="0" baseline="0" noProof="0" dirty="0" smtClean="0">
                <a:ln>
                  <a:noFill/>
                </a:ln>
                <a:solidFill>
                  <a:srgbClr val="000000"/>
                </a:solidFill>
                <a:effectLst/>
                <a:uLnTx/>
                <a:uFillTx/>
              </a:endParaRPr>
            </a:p>
          </p:txBody>
        </p:sp>
        <p:sp>
          <p:nvSpPr>
            <p:cNvPr id="378" name="Rectangle 37"/>
            <p:cNvSpPr>
              <a:spLocks noChangeArrowheads="1"/>
            </p:cNvSpPr>
            <p:nvPr/>
          </p:nvSpPr>
          <p:spPr bwMode="auto">
            <a:xfrm>
              <a:off x="19917833" y="31660405"/>
              <a:ext cx="1961132" cy="138499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rPr>
                <a:t>Streaming Data Loader</a:t>
              </a:r>
              <a:endParaRPr kumimoji="0" lang="en-US" sz="3600" b="0" i="0" u="none" strike="noStrike" kern="0" cap="none" spc="0" normalizeH="0" baseline="0" noProof="0" dirty="0" smtClean="0">
                <a:ln>
                  <a:noFill/>
                </a:ln>
                <a:solidFill>
                  <a:srgbClr val="000000"/>
                </a:solidFill>
                <a:effectLst/>
                <a:uLnTx/>
                <a:uFillTx/>
              </a:endParaRPr>
            </a:p>
          </p:txBody>
        </p:sp>
        <p:sp>
          <p:nvSpPr>
            <p:cNvPr id="379" name="AutoShape 137"/>
            <p:cNvSpPr>
              <a:spLocks noChangeArrowheads="1"/>
            </p:cNvSpPr>
            <p:nvPr/>
          </p:nvSpPr>
          <p:spPr bwMode="auto">
            <a:xfrm>
              <a:off x="21403426" y="32329795"/>
              <a:ext cx="636185" cy="636185"/>
            </a:xfrm>
            <a:prstGeom prst="rightArrow">
              <a:avLst>
                <a:gd name="adj1" fmla="val 41667"/>
                <a:gd name="adj2" fmla="val 50000"/>
              </a:avLst>
            </a:prstGeom>
            <a:solidFill>
              <a:srgbClr val="080808"/>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ndParaRPr>
            </a:p>
          </p:txBody>
        </p:sp>
        <p:sp>
          <p:nvSpPr>
            <p:cNvPr id="380" name="Rectangle 8"/>
            <p:cNvSpPr>
              <a:spLocks noChangeArrowheads="1"/>
            </p:cNvSpPr>
            <p:nvPr/>
          </p:nvSpPr>
          <p:spPr bwMode="auto">
            <a:xfrm>
              <a:off x="24471308" y="31798764"/>
              <a:ext cx="2678812" cy="3212471"/>
            </a:xfrm>
            <a:prstGeom prst="rect">
              <a:avLst/>
            </a:prstGeom>
            <a:solidFill>
              <a:srgbClr val="DEFEE3"/>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endParaRPr>
            </a:p>
          </p:txBody>
        </p:sp>
        <p:sp>
          <p:nvSpPr>
            <p:cNvPr id="381" name="Text Box 12"/>
            <p:cNvSpPr txBox="1">
              <a:spLocks noChangeArrowheads="1"/>
            </p:cNvSpPr>
            <p:nvPr/>
          </p:nvSpPr>
          <p:spPr bwMode="auto">
            <a:xfrm>
              <a:off x="24828833" y="32555877"/>
              <a:ext cx="2488182" cy="181588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smtClean="0">
                  <a:ln>
                    <a:noFill/>
                  </a:ln>
                  <a:solidFill>
                    <a:srgbClr val="0066FF"/>
                  </a:solidFill>
                  <a:effectLst/>
                  <a:uLnTx/>
                  <a:uFillTx/>
                </a:rPr>
                <a:t>GetSites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smtClean="0">
                  <a:ln>
                    <a:noFill/>
                  </a:ln>
                  <a:solidFill>
                    <a:srgbClr val="0066FF"/>
                  </a:solidFill>
                  <a:effectLst/>
                  <a:uLnTx/>
                  <a:uFillTx/>
                </a:rPr>
                <a:t>GetSiteInfo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smtClean="0">
                  <a:ln>
                    <a:noFill/>
                  </a:ln>
                  <a:solidFill>
                    <a:srgbClr val="0066FF"/>
                  </a:solidFill>
                  <a:effectLst/>
                  <a:uLnTx/>
                  <a:uFillTx/>
                </a:rPr>
                <a:t>GetVariableInfo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smtClean="0">
                  <a:ln>
                    <a:noFill/>
                  </a:ln>
                  <a:solidFill>
                    <a:srgbClr val="0066FF"/>
                  </a:solidFill>
                  <a:effectLst/>
                  <a:uLnTx/>
                  <a:uFillTx/>
                </a:rPr>
                <a:t>GetValues</a:t>
              </a:r>
            </a:p>
          </p:txBody>
        </p:sp>
        <p:sp>
          <p:nvSpPr>
            <p:cNvPr id="382" name="Text Box 16"/>
            <p:cNvSpPr txBox="1">
              <a:spLocks noChangeArrowheads="1"/>
            </p:cNvSpPr>
            <p:nvPr/>
          </p:nvSpPr>
          <p:spPr bwMode="auto">
            <a:xfrm>
              <a:off x="24381926" y="34135823"/>
              <a:ext cx="2826028" cy="95410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rgbClr val="000000"/>
                  </a:solidFill>
                  <a:effectLst/>
                  <a:uLnTx/>
                  <a:uFillTx/>
                </a:rPr>
                <a:t>WaterOneFlow</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rgbClr val="000000"/>
                  </a:solidFill>
                  <a:effectLst/>
                  <a:uLnTx/>
                  <a:uFillTx/>
                </a:rPr>
                <a:t>Web Service</a:t>
              </a:r>
            </a:p>
          </p:txBody>
        </p:sp>
        <p:sp>
          <p:nvSpPr>
            <p:cNvPr id="383" name="AutoShape 30"/>
            <p:cNvSpPr>
              <a:spLocks noChangeArrowheads="1"/>
            </p:cNvSpPr>
            <p:nvPr/>
          </p:nvSpPr>
          <p:spPr bwMode="auto">
            <a:xfrm>
              <a:off x="24997080" y="31864485"/>
              <a:ext cx="1685102" cy="646700"/>
            </a:xfrm>
            <a:prstGeom prst="foldedCorner">
              <a:avLst>
                <a:gd name="adj" fmla="val 12500"/>
              </a:avLst>
            </a:prstGeom>
            <a:solidFill>
              <a:srgbClr val="BBE0E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smtClean="0">
                  <a:ln>
                    <a:noFill/>
                  </a:ln>
                  <a:solidFill>
                    <a:srgbClr val="000000"/>
                  </a:solidFill>
                  <a:effectLst/>
                  <a:uLnTx/>
                  <a:uFillTx/>
                </a:rPr>
                <a:t>WaterML</a:t>
              </a:r>
            </a:p>
          </p:txBody>
        </p:sp>
        <p:grpSp>
          <p:nvGrpSpPr>
            <p:cNvPr id="384" name="Group 339"/>
            <p:cNvGrpSpPr/>
            <p:nvPr/>
          </p:nvGrpSpPr>
          <p:grpSpPr>
            <a:xfrm>
              <a:off x="23644549" y="27432000"/>
              <a:ext cx="2949251" cy="2718816"/>
              <a:chOff x="23644549" y="27432000"/>
              <a:chExt cx="2949251" cy="2718816"/>
            </a:xfrm>
          </p:grpSpPr>
          <p:grpSp>
            <p:nvGrpSpPr>
              <p:cNvPr id="413" name="Group 189"/>
              <p:cNvGrpSpPr>
                <a:grpSpLocks/>
              </p:cNvGrpSpPr>
              <p:nvPr/>
            </p:nvGrpSpPr>
            <p:grpSpPr bwMode="auto">
              <a:xfrm>
                <a:off x="23664258" y="27432000"/>
                <a:ext cx="2929542" cy="2660741"/>
                <a:chOff x="4988145" y="852894"/>
                <a:chExt cx="1493072" cy="1357746"/>
              </a:xfrm>
            </p:grpSpPr>
            <p:sp>
              <p:nvSpPr>
                <p:cNvPr id="418" name="Rectangle 562"/>
                <p:cNvSpPr>
                  <a:spLocks noChangeArrowheads="1"/>
                </p:cNvSpPr>
                <p:nvPr/>
              </p:nvSpPr>
              <p:spPr bwMode="auto">
                <a:xfrm>
                  <a:off x="5121427" y="956115"/>
                  <a:ext cx="1359790" cy="1254525"/>
                </a:xfrm>
                <a:prstGeom prst="rect">
                  <a:avLst/>
                </a:prstGeom>
                <a:solidFill>
                  <a:srgbClr val="FFFFFF"/>
                </a:solidFill>
                <a:ln w="25400">
                  <a:solidFill>
                    <a:srgbClr val="000000">
                      <a:lumMod val="75000"/>
                    </a:srgbClr>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Arial" charset="0"/>
                  </a:endParaRPr>
                </a:p>
              </p:txBody>
            </p:sp>
            <p:sp>
              <p:nvSpPr>
                <p:cNvPr id="420" name="Rectangle 562"/>
                <p:cNvSpPr>
                  <a:spLocks noChangeArrowheads="1"/>
                </p:cNvSpPr>
                <p:nvPr/>
              </p:nvSpPr>
              <p:spPr bwMode="auto">
                <a:xfrm>
                  <a:off x="5059545" y="910062"/>
                  <a:ext cx="1359791" cy="1252938"/>
                </a:xfrm>
                <a:prstGeom prst="rect">
                  <a:avLst/>
                </a:prstGeom>
                <a:solidFill>
                  <a:srgbClr val="FFFFFF"/>
                </a:solidFill>
                <a:ln w="25400">
                  <a:solidFill>
                    <a:srgbClr val="000000">
                      <a:lumMod val="75000"/>
                    </a:srgbClr>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Arial" charset="0"/>
                  </a:endParaRPr>
                </a:p>
              </p:txBody>
            </p:sp>
            <p:sp>
              <p:nvSpPr>
                <p:cNvPr id="421" name="Rectangle 562"/>
                <p:cNvSpPr>
                  <a:spLocks noChangeArrowheads="1"/>
                </p:cNvSpPr>
                <p:nvPr/>
              </p:nvSpPr>
              <p:spPr bwMode="auto">
                <a:xfrm>
                  <a:off x="4988145" y="852894"/>
                  <a:ext cx="1359790" cy="1254525"/>
                </a:xfrm>
                <a:prstGeom prst="rect">
                  <a:avLst/>
                </a:prstGeom>
                <a:solidFill>
                  <a:srgbClr val="FFFFFF"/>
                </a:solidFill>
                <a:ln w="25400">
                  <a:solidFill>
                    <a:srgbClr val="000000">
                      <a:lumMod val="75000"/>
                    </a:srgbClr>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Arial" charset="0"/>
                  </a:endParaRPr>
                </a:p>
              </p:txBody>
            </p:sp>
          </p:grpSp>
          <p:sp>
            <p:nvSpPr>
              <p:cNvPr id="414" name="Text Box 559"/>
              <p:cNvSpPr txBox="1">
                <a:spLocks noChangeArrowheads="1"/>
              </p:cNvSpPr>
              <p:nvPr/>
            </p:nvSpPr>
            <p:spPr bwMode="auto">
              <a:xfrm>
                <a:off x="24003000" y="27584400"/>
                <a:ext cx="2066286" cy="1135054"/>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80000"/>
                  </a:lnSpc>
                  <a:spcBef>
                    <a:spcPct val="5000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rPr>
                  <a:t>Platform independent Analysis</a:t>
                </a:r>
              </a:p>
            </p:txBody>
          </p:sp>
          <p:sp>
            <p:nvSpPr>
              <p:cNvPr id="415" name="Text Box 593"/>
              <p:cNvSpPr txBox="1">
                <a:spLocks noChangeArrowheads="1"/>
              </p:cNvSpPr>
              <p:nvPr/>
            </p:nvSpPr>
            <p:spPr bwMode="auto">
              <a:xfrm>
                <a:off x="23644549" y="28575000"/>
                <a:ext cx="1056803" cy="1575816"/>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000000"/>
                    </a:solidFill>
                    <a:effectLst/>
                    <a:uLnTx/>
                    <a:uFillTx/>
                  </a:rPr>
                  <a:t>GIS</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000000"/>
                    </a:solidFill>
                    <a:effectLst/>
                    <a:uLnTx/>
                    <a:uFillTx/>
                  </a:rPr>
                  <a:t>Matlab</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000000"/>
                    </a:solidFill>
                    <a:effectLst/>
                    <a:uLnTx/>
                    <a:uFillTx/>
                  </a:rPr>
                  <a:t>Splus</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000000"/>
                    </a:solidFill>
                    <a:effectLst/>
                    <a:uLnTx/>
                    <a:uFillTx/>
                  </a:rPr>
                  <a:t>R</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000000"/>
                    </a:solidFill>
                    <a:effectLst/>
                    <a:uLnTx/>
                    <a:uFillTx/>
                  </a:rPr>
                  <a:t>IDL</a:t>
                </a:r>
              </a:p>
              <a:p>
                <a:pPr marL="0" marR="0" lvl="0" indent="0" algn="ctr" defTabSz="914400" eaLnBrk="1" fontAlgn="auto" latinLnBrk="0" hangingPunct="1">
                  <a:lnSpc>
                    <a:spcPct val="8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ndParaRPr>
              </a:p>
            </p:txBody>
          </p:sp>
          <p:sp>
            <p:nvSpPr>
              <p:cNvPr id="416" name="Text Box 593"/>
              <p:cNvSpPr txBox="1">
                <a:spLocks noChangeArrowheads="1"/>
              </p:cNvSpPr>
              <p:nvPr/>
            </p:nvSpPr>
            <p:spPr bwMode="auto">
              <a:xfrm>
                <a:off x="25400482" y="28706444"/>
                <a:ext cx="812318" cy="1083374"/>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rPr>
                  <a:t>Java</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rPr>
                  <a:t>C++</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rPr>
                  <a:t>VB</a:t>
                </a:r>
              </a:p>
              <a:p>
                <a:pPr marL="0" marR="0" lvl="0" indent="0" algn="ctr" defTabSz="914400" eaLnBrk="1" fontAlgn="auto" latinLnBrk="0" hangingPunct="1">
                  <a:lnSpc>
                    <a:spcPct val="8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endParaRPr>
              </a:p>
            </p:txBody>
          </p:sp>
          <p:pic>
            <p:nvPicPr>
              <p:cNvPr id="417" name="Picture 2" descr="C:\Documents and Settings\Kim Schreuders\Local Settings\Temporary Internet Files\Content.IE5\8OR8V1MP\MCj04127600000[1].wmf"/>
              <p:cNvPicPr>
                <a:picLocks noChangeAspect="1" noChangeArrowheads="1"/>
              </p:cNvPicPr>
              <p:nvPr/>
            </p:nvPicPr>
            <p:blipFill>
              <a:blip r:embed="rId17" cstate="print"/>
              <a:srcRect/>
              <a:stretch>
                <a:fillRect/>
              </a:stretch>
            </p:blipFill>
            <p:spPr bwMode="auto">
              <a:xfrm>
                <a:off x="24421322" y="28803600"/>
                <a:ext cx="1105678" cy="1009210"/>
              </a:xfrm>
              <a:prstGeom prst="rect">
                <a:avLst/>
              </a:prstGeom>
              <a:noFill/>
              <a:ln w="9525">
                <a:noFill/>
                <a:miter lim="800000"/>
                <a:headEnd/>
                <a:tailEnd/>
              </a:ln>
            </p:spPr>
          </p:pic>
        </p:grpSp>
        <p:sp>
          <p:nvSpPr>
            <p:cNvPr id="385" name="AutoShape 146"/>
            <p:cNvSpPr>
              <a:spLocks noChangeArrowheads="1"/>
            </p:cNvSpPr>
            <p:nvPr/>
          </p:nvSpPr>
          <p:spPr bwMode="auto">
            <a:xfrm>
              <a:off x="27016047" y="34009637"/>
              <a:ext cx="954278" cy="636185"/>
            </a:xfrm>
            <a:prstGeom prst="rightArrow">
              <a:avLst>
                <a:gd name="adj1" fmla="val 41667"/>
                <a:gd name="adj2" fmla="val 75000"/>
              </a:avLst>
            </a:prstGeom>
            <a:solidFill>
              <a:srgbClr val="080808"/>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ndParaRPr>
            </a:p>
          </p:txBody>
        </p:sp>
        <p:sp>
          <p:nvSpPr>
            <p:cNvPr id="386" name="AutoShape 147"/>
            <p:cNvSpPr>
              <a:spLocks noChangeArrowheads="1"/>
            </p:cNvSpPr>
            <p:nvPr/>
          </p:nvSpPr>
          <p:spPr bwMode="auto">
            <a:xfrm rot="14967671">
              <a:off x="24869580" y="30659807"/>
              <a:ext cx="951648" cy="633557"/>
            </a:xfrm>
            <a:prstGeom prst="rightArrow">
              <a:avLst>
                <a:gd name="adj1" fmla="val 41667"/>
                <a:gd name="adj2" fmla="val 75104"/>
              </a:avLst>
            </a:prstGeom>
            <a:solidFill>
              <a:srgbClr val="080808"/>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ndParaRPr>
            </a:p>
          </p:txBody>
        </p:sp>
        <p:grpSp>
          <p:nvGrpSpPr>
            <p:cNvPr id="387" name="Group 337"/>
            <p:cNvGrpSpPr/>
            <p:nvPr/>
          </p:nvGrpSpPr>
          <p:grpSpPr>
            <a:xfrm>
              <a:off x="27279600" y="27432000"/>
              <a:ext cx="2929542" cy="2660741"/>
              <a:chOff x="29413200" y="27432000"/>
              <a:chExt cx="2929542" cy="2660741"/>
            </a:xfrm>
          </p:grpSpPr>
          <p:grpSp>
            <p:nvGrpSpPr>
              <p:cNvPr id="406" name="Group 189"/>
              <p:cNvGrpSpPr>
                <a:grpSpLocks/>
              </p:cNvGrpSpPr>
              <p:nvPr/>
            </p:nvGrpSpPr>
            <p:grpSpPr bwMode="auto">
              <a:xfrm>
                <a:off x="29413200" y="27432000"/>
                <a:ext cx="2929542" cy="2660741"/>
                <a:chOff x="4988145" y="852894"/>
                <a:chExt cx="1493072" cy="1357746"/>
              </a:xfrm>
            </p:grpSpPr>
            <p:sp>
              <p:nvSpPr>
                <p:cNvPr id="410" name="Rectangle 562"/>
                <p:cNvSpPr>
                  <a:spLocks noChangeArrowheads="1"/>
                </p:cNvSpPr>
                <p:nvPr/>
              </p:nvSpPr>
              <p:spPr bwMode="auto">
                <a:xfrm>
                  <a:off x="5121427" y="956115"/>
                  <a:ext cx="1359790" cy="1254525"/>
                </a:xfrm>
                <a:prstGeom prst="rect">
                  <a:avLst/>
                </a:prstGeom>
                <a:solidFill>
                  <a:srgbClr val="FFFFFF"/>
                </a:solidFill>
                <a:ln w="25400">
                  <a:solidFill>
                    <a:srgbClr val="000000">
                      <a:lumMod val="75000"/>
                    </a:srgbClr>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Arial" charset="0"/>
                  </a:endParaRPr>
                </a:p>
              </p:txBody>
            </p:sp>
            <p:sp>
              <p:nvSpPr>
                <p:cNvPr id="411" name="Rectangle 562"/>
                <p:cNvSpPr>
                  <a:spLocks noChangeArrowheads="1"/>
                </p:cNvSpPr>
                <p:nvPr/>
              </p:nvSpPr>
              <p:spPr bwMode="auto">
                <a:xfrm>
                  <a:off x="5059545" y="910062"/>
                  <a:ext cx="1359791" cy="1252938"/>
                </a:xfrm>
                <a:prstGeom prst="rect">
                  <a:avLst/>
                </a:prstGeom>
                <a:solidFill>
                  <a:srgbClr val="FFFFFF"/>
                </a:solidFill>
                <a:ln w="25400">
                  <a:solidFill>
                    <a:srgbClr val="000000">
                      <a:lumMod val="75000"/>
                    </a:srgbClr>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Arial" charset="0"/>
                  </a:endParaRPr>
                </a:p>
              </p:txBody>
            </p:sp>
            <p:sp>
              <p:nvSpPr>
                <p:cNvPr id="412" name="Rectangle 562"/>
                <p:cNvSpPr>
                  <a:spLocks noChangeArrowheads="1"/>
                </p:cNvSpPr>
                <p:nvPr/>
              </p:nvSpPr>
              <p:spPr bwMode="auto">
                <a:xfrm>
                  <a:off x="4988145" y="852894"/>
                  <a:ext cx="1359790" cy="1254525"/>
                </a:xfrm>
                <a:prstGeom prst="rect">
                  <a:avLst/>
                </a:prstGeom>
                <a:solidFill>
                  <a:srgbClr val="FFFFFF"/>
                </a:solidFill>
                <a:ln w="25400">
                  <a:solidFill>
                    <a:srgbClr val="000000">
                      <a:lumMod val="75000"/>
                    </a:srgbClr>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Arial" charset="0"/>
                  </a:endParaRPr>
                </a:p>
              </p:txBody>
            </p:sp>
          </p:grpSp>
          <p:sp>
            <p:nvSpPr>
              <p:cNvPr id="407" name="Text Box 563"/>
              <p:cNvSpPr txBox="1">
                <a:spLocks noChangeArrowheads="1"/>
              </p:cNvSpPr>
              <p:nvPr/>
            </p:nvSpPr>
            <p:spPr bwMode="auto">
              <a:xfrm>
                <a:off x="29489400" y="27584400"/>
                <a:ext cx="2489534" cy="79034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rPr>
                  <a:t>Discovery and Access</a:t>
                </a:r>
              </a:p>
            </p:txBody>
          </p:sp>
          <p:pic>
            <p:nvPicPr>
              <p:cNvPr id="408" name="Picture 584" descr="MCj03871500000[1]"/>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29535966" y="28651200"/>
                <a:ext cx="993710" cy="985823"/>
              </a:xfrm>
              <a:prstGeom prst="rect">
                <a:avLst/>
              </a:prstGeom>
              <a:noFill/>
              <a:ln w="9525">
                <a:noFill/>
                <a:miter lim="800000"/>
                <a:headEnd/>
                <a:tailEnd/>
              </a:ln>
            </p:spPr>
          </p:pic>
          <p:sp>
            <p:nvSpPr>
              <p:cNvPr id="409" name="Text Box 596"/>
              <p:cNvSpPr txBox="1">
                <a:spLocks noChangeArrowheads="1"/>
              </p:cNvSpPr>
              <p:nvPr/>
            </p:nvSpPr>
            <p:spPr bwMode="auto">
              <a:xfrm>
                <a:off x="30399566" y="28439533"/>
                <a:ext cx="1715606" cy="1389440"/>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rPr>
                  <a:t>Hydro </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rPr>
                  <a:t>Desktop</a:t>
                </a:r>
              </a:p>
              <a:p>
                <a:pPr marL="0" marR="0" lvl="0" indent="0" algn="ctr" defTabSz="914400" eaLnBrk="1" fontAlgn="auto" latinLnBrk="0" hangingPunct="1">
                  <a:lnSpc>
                    <a:spcPct val="8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2800" b="0" i="0" u="none" strike="noStrike" kern="0" cap="none" spc="0" normalizeH="0" baseline="0" noProof="0" dirty="0" err="1" smtClean="0">
                    <a:ln>
                      <a:noFill/>
                    </a:ln>
                    <a:solidFill>
                      <a:srgbClr val="000000"/>
                    </a:solidFill>
                    <a:effectLst/>
                    <a:uLnTx/>
                    <a:uFillTx/>
                  </a:rPr>
                  <a:t>HydroExcel</a:t>
                </a:r>
                <a:endParaRPr kumimoji="0" lang="en-US" sz="2800" b="0" i="0" u="none" strike="noStrike" kern="0" cap="none" spc="0" normalizeH="0" baseline="0" noProof="0" dirty="0" smtClean="0">
                  <a:ln>
                    <a:noFill/>
                  </a:ln>
                  <a:solidFill>
                    <a:srgbClr val="000000"/>
                  </a:solidFill>
                  <a:effectLst/>
                  <a:uLnTx/>
                  <a:uFillTx/>
                </a:endParaRPr>
              </a:p>
            </p:txBody>
          </p:sp>
        </p:grpSp>
        <p:sp>
          <p:nvSpPr>
            <p:cNvPr id="388" name="AutoShape 130"/>
            <p:cNvSpPr>
              <a:spLocks noChangeArrowheads="1"/>
            </p:cNvSpPr>
            <p:nvPr/>
          </p:nvSpPr>
          <p:spPr bwMode="auto">
            <a:xfrm>
              <a:off x="29502951" y="33883452"/>
              <a:ext cx="2954842" cy="1742937"/>
            </a:xfrm>
            <a:prstGeom prst="flowChartMagneticDisk">
              <a:avLst/>
            </a:prstGeom>
            <a:solidFill>
              <a:srgbClr val="FFFFCC"/>
            </a:solidFill>
            <a:ln w="25400">
              <a:solidFill>
                <a:srgbClr val="000000"/>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smtClean="0">
                  <a:ln>
                    <a:noFill/>
                  </a:ln>
                  <a:solidFill>
                    <a:srgbClr val="000000"/>
                  </a:solidFill>
                  <a:effectLst/>
                  <a:uLnTx/>
                  <a:uFillTx/>
                </a:rPr>
                <a:t>Water Metadata Catalog</a:t>
              </a:r>
            </a:p>
          </p:txBody>
        </p:sp>
        <p:pic>
          <p:nvPicPr>
            <p:cNvPr id="389" name="Picture 42"/>
            <p:cNvPicPr>
              <a:picLocks noChangeAspect="1" noChangeArrowheads="1"/>
            </p:cNvPicPr>
            <p:nvPr/>
          </p:nvPicPr>
          <p:blipFill>
            <a:blip r:embed="rId19" cstate="print"/>
            <a:srcRect/>
            <a:stretch>
              <a:fillRect/>
            </a:stretch>
          </p:blipFill>
          <p:spPr bwMode="auto">
            <a:xfrm>
              <a:off x="28164861" y="34007009"/>
              <a:ext cx="1140927" cy="759741"/>
            </a:xfrm>
            <a:prstGeom prst="rect">
              <a:avLst/>
            </a:prstGeom>
            <a:noFill/>
            <a:ln w="9525">
              <a:noFill/>
              <a:miter lim="800000"/>
              <a:headEnd/>
              <a:tailEnd/>
            </a:ln>
          </p:spPr>
        </p:pic>
        <p:sp>
          <p:nvSpPr>
            <p:cNvPr id="390" name="Rectangle 158"/>
            <p:cNvSpPr>
              <a:spLocks noChangeArrowheads="1"/>
            </p:cNvSpPr>
            <p:nvPr/>
          </p:nvSpPr>
          <p:spPr bwMode="auto">
            <a:xfrm>
              <a:off x="27942220" y="33489122"/>
              <a:ext cx="1814920" cy="584775"/>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smtClean="0">
                  <a:ln>
                    <a:noFill/>
                  </a:ln>
                  <a:solidFill>
                    <a:srgbClr val="000000"/>
                  </a:solidFill>
                  <a:effectLst/>
                  <a:uLnTx/>
                  <a:uFillTx/>
                </a:rPr>
                <a:t>Harvester</a:t>
              </a:r>
            </a:p>
          </p:txBody>
        </p:sp>
        <p:sp>
          <p:nvSpPr>
            <p:cNvPr id="391" name="AutoShape 146"/>
            <p:cNvSpPr>
              <a:spLocks noChangeArrowheads="1"/>
            </p:cNvSpPr>
            <p:nvPr/>
          </p:nvSpPr>
          <p:spPr bwMode="auto">
            <a:xfrm rot="2043552">
              <a:off x="28995582" y="34556441"/>
              <a:ext cx="849122" cy="520515"/>
            </a:xfrm>
            <a:prstGeom prst="rightArrow">
              <a:avLst>
                <a:gd name="adj1" fmla="val 41667"/>
                <a:gd name="adj2" fmla="val 74935"/>
              </a:avLst>
            </a:prstGeom>
            <a:solidFill>
              <a:srgbClr val="080808"/>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rgbClr val="000000"/>
                </a:solidFill>
                <a:effectLst/>
                <a:uLnTx/>
                <a:uFillTx/>
              </a:endParaRPr>
            </a:p>
          </p:txBody>
        </p:sp>
        <p:pic>
          <p:nvPicPr>
            <p:cNvPr id="392" name="Picture 3"/>
            <p:cNvPicPr>
              <a:picLocks noChangeAspect="1" noChangeArrowheads="1"/>
            </p:cNvPicPr>
            <p:nvPr/>
          </p:nvPicPr>
          <p:blipFill>
            <a:blip r:embed="rId20" cstate="print"/>
            <a:srcRect/>
            <a:stretch>
              <a:fillRect/>
            </a:stretch>
          </p:blipFill>
          <p:spPr bwMode="auto">
            <a:xfrm>
              <a:off x="28475067" y="32382372"/>
              <a:ext cx="1569430" cy="1122524"/>
            </a:xfrm>
            <a:prstGeom prst="rect">
              <a:avLst/>
            </a:prstGeom>
            <a:noFill/>
            <a:ln w="9525">
              <a:solidFill>
                <a:srgbClr val="000000"/>
              </a:solidFill>
              <a:miter lim="800000"/>
              <a:headEnd/>
              <a:tailEnd/>
            </a:ln>
          </p:spPr>
        </p:pic>
        <p:pic>
          <p:nvPicPr>
            <p:cNvPr id="393" name="Picture 5"/>
            <p:cNvPicPr>
              <a:picLocks noChangeAspect="1" noChangeArrowheads="1"/>
            </p:cNvPicPr>
            <p:nvPr/>
          </p:nvPicPr>
          <p:blipFill>
            <a:blip r:embed="rId21" cstate="print"/>
            <a:srcRect/>
            <a:stretch>
              <a:fillRect/>
            </a:stretch>
          </p:blipFill>
          <p:spPr bwMode="auto">
            <a:xfrm>
              <a:off x="30969857" y="32369227"/>
              <a:ext cx="1598349" cy="1090979"/>
            </a:xfrm>
            <a:prstGeom prst="rect">
              <a:avLst/>
            </a:prstGeom>
            <a:noFill/>
            <a:ln w="9525">
              <a:solidFill>
                <a:srgbClr val="000000"/>
              </a:solidFill>
              <a:miter lim="800000"/>
              <a:headEnd/>
              <a:tailEnd/>
            </a:ln>
          </p:spPr>
        </p:pic>
        <p:sp>
          <p:nvSpPr>
            <p:cNvPr id="394" name="Rectangle 162"/>
            <p:cNvSpPr>
              <a:spLocks noChangeArrowheads="1"/>
            </p:cNvSpPr>
            <p:nvPr/>
          </p:nvSpPr>
          <p:spPr bwMode="auto">
            <a:xfrm>
              <a:off x="27881392" y="31819795"/>
              <a:ext cx="2811988" cy="584775"/>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smtClean="0">
                  <a:ln>
                    <a:noFill/>
                  </a:ln>
                  <a:solidFill>
                    <a:srgbClr val="000000"/>
                  </a:solidFill>
                  <a:effectLst/>
                  <a:uLnTx/>
                  <a:uFillTx/>
                </a:rPr>
                <a:t>Service Registry</a:t>
              </a:r>
            </a:p>
          </p:txBody>
        </p:sp>
        <p:sp>
          <p:nvSpPr>
            <p:cNvPr id="395" name="Rectangle 165"/>
            <p:cNvSpPr>
              <a:spLocks noChangeArrowheads="1"/>
            </p:cNvSpPr>
            <p:nvPr/>
          </p:nvSpPr>
          <p:spPr bwMode="auto">
            <a:xfrm>
              <a:off x="29945376" y="33378710"/>
              <a:ext cx="2311851" cy="646331"/>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smtClean="0">
                  <a:ln>
                    <a:noFill/>
                  </a:ln>
                  <a:solidFill>
                    <a:srgbClr val="000000"/>
                  </a:solidFill>
                  <a:effectLst/>
                  <a:uLnTx/>
                  <a:uFillTx/>
                </a:rPr>
                <a:t>HIS Central</a:t>
              </a:r>
            </a:p>
          </p:txBody>
        </p:sp>
        <p:sp>
          <p:nvSpPr>
            <p:cNvPr id="396" name="AutoShape 130"/>
            <p:cNvSpPr>
              <a:spLocks noChangeArrowheads="1"/>
            </p:cNvSpPr>
            <p:nvPr/>
          </p:nvSpPr>
          <p:spPr bwMode="auto">
            <a:xfrm>
              <a:off x="22215743" y="33883452"/>
              <a:ext cx="1771854" cy="1821803"/>
            </a:xfrm>
            <a:prstGeom prst="flowChartMagneticDisk">
              <a:avLst/>
            </a:prstGeom>
            <a:solidFill>
              <a:srgbClr val="FFFFCC"/>
            </a:solidFill>
            <a:ln w="25400">
              <a:solidFill>
                <a:srgbClr val="000000"/>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srgbClr val="000000"/>
                  </a:solidFill>
                  <a:effectLst/>
                  <a:uLnTx/>
                  <a:uFillTx/>
                </a:rPr>
                <a:t>USGS NWIS</a:t>
              </a:r>
            </a:p>
          </p:txBody>
        </p:sp>
        <p:sp>
          <p:nvSpPr>
            <p:cNvPr id="397" name="AutoShape 130"/>
            <p:cNvSpPr>
              <a:spLocks noChangeArrowheads="1"/>
            </p:cNvSpPr>
            <p:nvPr/>
          </p:nvSpPr>
          <p:spPr bwMode="auto">
            <a:xfrm>
              <a:off x="22221001" y="35973399"/>
              <a:ext cx="1892781" cy="1821801"/>
            </a:xfrm>
            <a:prstGeom prst="flowChartMagneticDisk">
              <a:avLst/>
            </a:prstGeom>
            <a:solidFill>
              <a:srgbClr val="FFFFCC"/>
            </a:solidFill>
            <a:ln w="25400">
              <a:solidFill>
                <a:srgbClr val="000000"/>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rPr>
                <a:t>EPA STORET</a:t>
              </a:r>
            </a:p>
          </p:txBody>
        </p:sp>
        <p:sp>
          <p:nvSpPr>
            <p:cNvPr id="398" name="AutoShape 130"/>
            <p:cNvSpPr>
              <a:spLocks noChangeArrowheads="1"/>
            </p:cNvSpPr>
            <p:nvPr/>
          </p:nvSpPr>
          <p:spPr bwMode="auto">
            <a:xfrm>
              <a:off x="24429246" y="35973399"/>
              <a:ext cx="1892781" cy="1821801"/>
            </a:xfrm>
            <a:prstGeom prst="flowChartMagneticDisk">
              <a:avLst/>
            </a:prstGeom>
            <a:solidFill>
              <a:srgbClr val="FFFFCC"/>
            </a:solidFill>
            <a:ln w="25400">
              <a:solidFill>
                <a:srgbClr val="000000"/>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srgbClr val="000000"/>
                  </a:solidFill>
                  <a:effectLst/>
                  <a:uLnTx/>
                  <a:uFillTx/>
                </a:rPr>
                <a:t>NCDC</a:t>
              </a:r>
            </a:p>
          </p:txBody>
        </p:sp>
        <p:sp>
          <p:nvSpPr>
            <p:cNvPr id="399" name="AutoShape 130"/>
            <p:cNvSpPr>
              <a:spLocks noChangeArrowheads="1"/>
            </p:cNvSpPr>
            <p:nvPr/>
          </p:nvSpPr>
          <p:spPr bwMode="auto">
            <a:xfrm>
              <a:off x="26637491" y="35973399"/>
              <a:ext cx="1892781" cy="1821801"/>
            </a:xfrm>
            <a:prstGeom prst="flowChartMagneticDisk">
              <a:avLst/>
            </a:prstGeom>
            <a:solidFill>
              <a:srgbClr val="FFFFCC"/>
            </a:solidFill>
            <a:ln w="25400">
              <a:solidFill>
                <a:srgbClr val="000000"/>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smtClean="0">
                  <a:ln>
                    <a:noFill/>
                  </a:ln>
                  <a:solidFill>
                    <a:srgbClr val="000000"/>
                  </a:solidFill>
                  <a:effectLst/>
                  <a:uLnTx/>
                  <a:uFillTx/>
                </a:rPr>
                <a:t>Others</a:t>
              </a:r>
            </a:p>
          </p:txBody>
        </p:sp>
        <p:sp>
          <p:nvSpPr>
            <p:cNvPr id="400" name="AutoShape 147"/>
            <p:cNvSpPr>
              <a:spLocks noChangeArrowheads="1"/>
            </p:cNvSpPr>
            <p:nvPr/>
          </p:nvSpPr>
          <p:spPr bwMode="auto">
            <a:xfrm rot="14967671">
              <a:off x="26662466" y="35207084"/>
              <a:ext cx="841236" cy="633555"/>
            </a:xfrm>
            <a:prstGeom prst="rightArrow">
              <a:avLst>
                <a:gd name="adj1" fmla="val 41667"/>
                <a:gd name="adj2" fmla="val 75248"/>
              </a:avLst>
            </a:prstGeom>
            <a:solidFill>
              <a:srgbClr val="080808"/>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ndParaRPr>
            </a:p>
          </p:txBody>
        </p:sp>
        <p:sp>
          <p:nvSpPr>
            <p:cNvPr id="401" name="AutoShape 147"/>
            <p:cNvSpPr>
              <a:spLocks noChangeArrowheads="1"/>
            </p:cNvSpPr>
            <p:nvPr/>
          </p:nvSpPr>
          <p:spPr bwMode="auto">
            <a:xfrm rot="16200000">
              <a:off x="25022056" y="35170280"/>
              <a:ext cx="830721" cy="633555"/>
            </a:xfrm>
            <a:prstGeom prst="rightArrow">
              <a:avLst>
                <a:gd name="adj1" fmla="val 41667"/>
                <a:gd name="adj2" fmla="val 75000"/>
              </a:avLst>
            </a:prstGeom>
            <a:solidFill>
              <a:srgbClr val="080808"/>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ndParaRPr>
            </a:p>
          </p:txBody>
        </p:sp>
        <p:sp>
          <p:nvSpPr>
            <p:cNvPr id="402" name="AutoShape 147"/>
            <p:cNvSpPr>
              <a:spLocks noChangeArrowheads="1"/>
            </p:cNvSpPr>
            <p:nvPr/>
          </p:nvSpPr>
          <p:spPr bwMode="auto">
            <a:xfrm rot="18563999">
              <a:off x="23821979" y="35218914"/>
              <a:ext cx="1085721" cy="633555"/>
            </a:xfrm>
            <a:prstGeom prst="rightArrow">
              <a:avLst>
                <a:gd name="adj1" fmla="val 41667"/>
                <a:gd name="adj2" fmla="val 75157"/>
              </a:avLst>
            </a:prstGeom>
            <a:solidFill>
              <a:srgbClr val="080808"/>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ndParaRPr>
            </a:p>
          </p:txBody>
        </p:sp>
        <p:sp>
          <p:nvSpPr>
            <p:cNvPr id="403" name="AutoShape 147"/>
            <p:cNvSpPr>
              <a:spLocks noChangeArrowheads="1"/>
            </p:cNvSpPr>
            <p:nvPr/>
          </p:nvSpPr>
          <p:spPr bwMode="auto">
            <a:xfrm rot="20205323">
              <a:off x="23706309" y="33883452"/>
              <a:ext cx="951648" cy="633557"/>
            </a:xfrm>
            <a:prstGeom prst="rightArrow">
              <a:avLst>
                <a:gd name="adj1" fmla="val 41667"/>
                <a:gd name="adj2" fmla="val 75104"/>
              </a:avLst>
            </a:prstGeom>
            <a:solidFill>
              <a:srgbClr val="080808"/>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ndParaRPr>
            </a:p>
          </p:txBody>
        </p:sp>
        <p:sp>
          <p:nvSpPr>
            <p:cNvPr id="404" name="AutoShape 147"/>
            <p:cNvSpPr>
              <a:spLocks noChangeArrowheads="1"/>
            </p:cNvSpPr>
            <p:nvPr/>
          </p:nvSpPr>
          <p:spPr bwMode="auto">
            <a:xfrm rot="680187">
              <a:off x="23821979" y="32027475"/>
              <a:ext cx="951648" cy="633557"/>
            </a:xfrm>
            <a:prstGeom prst="rightArrow">
              <a:avLst>
                <a:gd name="adj1" fmla="val 41667"/>
                <a:gd name="adj2" fmla="val 75104"/>
              </a:avLst>
            </a:prstGeom>
            <a:solidFill>
              <a:srgbClr val="080808"/>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ndParaRPr>
            </a:p>
          </p:txBody>
        </p:sp>
        <p:sp>
          <p:nvSpPr>
            <p:cNvPr id="405" name="AutoShape 147"/>
            <p:cNvSpPr>
              <a:spLocks noChangeArrowheads="1"/>
            </p:cNvSpPr>
            <p:nvPr/>
          </p:nvSpPr>
          <p:spPr bwMode="auto">
            <a:xfrm rot="14967671">
              <a:off x="28930994" y="30643739"/>
              <a:ext cx="951648" cy="633557"/>
            </a:xfrm>
            <a:prstGeom prst="rightArrow">
              <a:avLst>
                <a:gd name="adj1" fmla="val 41667"/>
                <a:gd name="adj2" fmla="val 75104"/>
              </a:avLst>
            </a:prstGeom>
            <a:solidFill>
              <a:srgbClr val="080808"/>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000000"/>
                </a:solidFill>
                <a:effectLst/>
                <a:uLnTx/>
                <a:uFillTx/>
              </a:endParaRPr>
            </a:p>
          </p:txBody>
        </p:sp>
      </p:grpSp>
      <p:sp>
        <p:nvSpPr>
          <p:cNvPr id="439" name="TextBox 438"/>
          <p:cNvSpPr txBox="1"/>
          <p:nvPr/>
        </p:nvSpPr>
        <p:spPr>
          <a:xfrm>
            <a:off x="18440400" y="25317271"/>
            <a:ext cx="14499166" cy="1200329"/>
          </a:xfrm>
          <a:prstGeom prst="rect">
            <a:avLst/>
          </a:prstGeom>
          <a:noFill/>
        </p:spPr>
        <p:txBody>
          <a:bodyPr wrap="square" rtlCol="0">
            <a:spAutoFit/>
          </a:bodyPr>
          <a:lstStyle/>
          <a:p>
            <a:pPr algn="ctr"/>
            <a:r>
              <a:rPr lang="en-US" sz="7200" b="1" dirty="0" smtClean="0"/>
              <a:t>Observations Data Model (ODM)</a:t>
            </a:r>
            <a:endParaRPr lang="en-US" sz="7200" b="1" dirty="0"/>
          </a:p>
        </p:txBody>
      </p:sp>
      <p:sp>
        <p:nvSpPr>
          <p:cNvPr id="440" name="Rectangle 2"/>
          <p:cNvSpPr txBox="1">
            <a:spLocks noChangeArrowheads="1"/>
          </p:cNvSpPr>
          <p:nvPr/>
        </p:nvSpPr>
        <p:spPr bwMode="auto">
          <a:xfrm>
            <a:off x="17907000" y="26590846"/>
            <a:ext cx="15621000" cy="7649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0000"/>
                </a:solidFill>
                <a:effectLst/>
                <a:uLnTx/>
                <a:uFillTx/>
                <a:ea typeface="+mj-ea"/>
                <a:cs typeface="+mj-cs"/>
              </a:rPr>
              <a:t>What are the basic attributes to be associated with each single data value and how can these best be organized?</a:t>
            </a:r>
          </a:p>
        </p:txBody>
      </p:sp>
      <p:grpSp>
        <p:nvGrpSpPr>
          <p:cNvPr id="441" name="Group 53"/>
          <p:cNvGrpSpPr>
            <a:grpSpLocks/>
          </p:cNvGrpSpPr>
          <p:nvPr/>
        </p:nvGrpSpPr>
        <p:grpSpPr bwMode="auto">
          <a:xfrm>
            <a:off x="18505938" y="27508200"/>
            <a:ext cx="4496144" cy="2668415"/>
            <a:chOff x="4418463" y="962025"/>
            <a:chExt cx="4496144" cy="2668415"/>
          </a:xfrm>
        </p:grpSpPr>
        <p:grpSp>
          <p:nvGrpSpPr>
            <p:cNvPr id="442" name="Group 4"/>
            <p:cNvGrpSpPr>
              <a:grpSpLocks/>
            </p:cNvGrpSpPr>
            <p:nvPr/>
          </p:nvGrpSpPr>
          <p:grpSpPr bwMode="auto">
            <a:xfrm>
              <a:off x="6216650" y="1652590"/>
              <a:ext cx="1282700" cy="1136651"/>
              <a:chOff x="3600" y="2160"/>
              <a:chExt cx="864" cy="960"/>
            </a:xfrm>
          </p:grpSpPr>
          <p:sp>
            <p:nvSpPr>
              <p:cNvPr id="492" name="Rectangle 5"/>
              <p:cNvSpPr>
                <a:spLocks noChangeArrowheads="1"/>
              </p:cNvSpPr>
              <p:nvPr/>
            </p:nvSpPr>
            <p:spPr bwMode="auto">
              <a:xfrm>
                <a:off x="3600" y="2304"/>
                <a:ext cx="864" cy="720"/>
              </a:xfrm>
              <a:prstGeom prst="rect">
                <a:avLst/>
              </a:prstGeom>
              <a:solidFill>
                <a:srgbClr val="BBE0E3"/>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ndParaRPr>
              </a:p>
            </p:txBody>
          </p:sp>
          <p:grpSp>
            <p:nvGrpSpPr>
              <p:cNvPr id="493" name="Group 6"/>
              <p:cNvGrpSpPr>
                <a:grpSpLocks/>
              </p:cNvGrpSpPr>
              <p:nvPr/>
            </p:nvGrpSpPr>
            <p:grpSpPr bwMode="auto">
              <a:xfrm>
                <a:off x="3600" y="2160"/>
                <a:ext cx="864" cy="960"/>
                <a:chOff x="3600" y="1632"/>
                <a:chExt cx="864" cy="1536"/>
              </a:xfrm>
            </p:grpSpPr>
            <p:sp>
              <p:nvSpPr>
                <p:cNvPr id="494" name="Oval 7"/>
                <p:cNvSpPr>
                  <a:spLocks noChangeArrowheads="1"/>
                </p:cNvSpPr>
                <p:nvPr/>
              </p:nvSpPr>
              <p:spPr bwMode="auto">
                <a:xfrm>
                  <a:off x="3600" y="1632"/>
                  <a:ext cx="864" cy="384"/>
                </a:xfrm>
                <a:prstGeom prst="ellipse">
                  <a:avLst/>
                </a:prstGeom>
                <a:solidFill>
                  <a:srgbClr val="BBE0E3"/>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ndParaRPr>
                </a:p>
              </p:txBody>
            </p:sp>
            <p:sp>
              <p:nvSpPr>
                <p:cNvPr id="495" name="Oval 8"/>
                <p:cNvSpPr>
                  <a:spLocks noChangeArrowheads="1"/>
                </p:cNvSpPr>
                <p:nvPr/>
              </p:nvSpPr>
              <p:spPr bwMode="auto">
                <a:xfrm>
                  <a:off x="3600" y="2784"/>
                  <a:ext cx="864" cy="384"/>
                </a:xfrm>
                <a:prstGeom prst="ellipse">
                  <a:avLst/>
                </a:prstGeom>
                <a:solidFill>
                  <a:srgbClr val="BBE0E3"/>
                </a:solidFill>
                <a:ln w="9525">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rgbClr val="000000"/>
                    </a:solidFill>
                    <a:effectLst/>
                    <a:uLnTx/>
                    <a:uFillTx/>
                  </a:endParaRPr>
                </a:p>
              </p:txBody>
            </p:sp>
            <p:sp>
              <p:nvSpPr>
                <p:cNvPr id="496" name="Line 9"/>
                <p:cNvSpPr>
                  <a:spLocks noChangeShapeType="1"/>
                </p:cNvSpPr>
                <p:nvPr/>
              </p:nvSpPr>
              <p:spPr bwMode="auto">
                <a:xfrm>
                  <a:off x="4464" y="1824"/>
                  <a:ext cx="0" cy="1152"/>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ysClr val="windowText" lastClr="000000"/>
                    </a:solidFill>
                    <a:effectLst/>
                    <a:uLnTx/>
                    <a:uFillTx/>
                  </a:endParaRPr>
                </a:p>
              </p:txBody>
            </p:sp>
            <p:sp>
              <p:nvSpPr>
                <p:cNvPr id="497" name="Line 10"/>
                <p:cNvSpPr>
                  <a:spLocks noChangeShapeType="1"/>
                </p:cNvSpPr>
                <p:nvPr/>
              </p:nvSpPr>
              <p:spPr bwMode="auto">
                <a:xfrm>
                  <a:off x="3600" y="1824"/>
                  <a:ext cx="0" cy="1152"/>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ysClr val="windowText" lastClr="000000"/>
                    </a:solidFill>
                    <a:effectLst/>
                    <a:uLnTx/>
                    <a:uFillTx/>
                  </a:endParaRPr>
                </a:p>
              </p:txBody>
            </p:sp>
          </p:grpSp>
        </p:grpSp>
        <p:sp>
          <p:nvSpPr>
            <p:cNvPr id="443" name="Text Box 11"/>
            <p:cNvSpPr txBox="1">
              <a:spLocks noChangeArrowheads="1"/>
            </p:cNvSpPr>
            <p:nvPr/>
          </p:nvSpPr>
          <p:spPr bwMode="auto">
            <a:xfrm>
              <a:off x="5487988" y="979488"/>
              <a:ext cx="1391653" cy="400075"/>
            </a:xfrm>
            <a:prstGeom prst="rect">
              <a:avLst/>
            </a:prstGeom>
            <a:noFill/>
            <a:ln w="9525">
              <a:noFill/>
              <a:miter lim="800000"/>
              <a:headEnd/>
              <a:tailEnd/>
            </a:ln>
          </p:spPr>
          <p:txBody>
            <a:bodyPr wrap="none" lIns="91403" tIns="45703" rIns="91403" bIns="45703">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000000"/>
                  </a:solidFill>
                  <a:effectLst/>
                  <a:uLnTx/>
                  <a:uFillTx/>
                </a:rPr>
                <a:t>Streamflow</a:t>
              </a:r>
            </a:p>
          </p:txBody>
        </p:sp>
        <p:sp>
          <p:nvSpPr>
            <p:cNvPr id="444" name="Text Box 12"/>
            <p:cNvSpPr txBox="1">
              <a:spLocks noChangeArrowheads="1"/>
            </p:cNvSpPr>
            <p:nvPr/>
          </p:nvSpPr>
          <p:spPr bwMode="auto">
            <a:xfrm>
              <a:off x="7506497" y="2922588"/>
              <a:ext cx="1287458" cy="707852"/>
            </a:xfrm>
            <a:prstGeom prst="rect">
              <a:avLst/>
            </a:prstGeom>
            <a:noFill/>
            <a:ln w="9525">
              <a:noFill/>
              <a:miter lim="800000"/>
              <a:headEnd/>
              <a:tailEnd/>
            </a:ln>
          </p:spPr>
          <p:txBody>
            <a:bodyPr wrap="none" lIns="91403" tIns="45703" rIns="91403" bIns="45703">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000000"/>
                  </a:solidFill>
                  <a:effectLst/>
                  <a:uLnTx/>
                  <a:uFillTx/>
                </a:rPr>
                <a:t>Flux tower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000000"/>
                  </a:solidFill>
                  <a:effectLst/>
                  <a:uLnTx/>
                  <a:uFillTx/>
                </a:rPr>
                <a:t>data</a:t>
              </a:r>
            </a:p>
          </p:txBody>
        </p:sp>
        <p:sp>
          <p:nvSpPr>
            <p:cNvPr id="445" name="Text Box 13"/>
            <p:cNvSpPr txBox="1">
              <a:spLocks noChangeArrowheads="1"/>
            </p:cNvSpPr>
            <p:nvPr/>
          </p:nvSpPr>
          <p:spPr bwMode="auto">
            <a:xfrm>
              <a:off x="4418463" y="1647825"/>
              <a:ext cx="1523099" cy="707852"/>
            </a:xfrm>
            <a:prstGeom prst="rect">
              <a:avLst/>
            </a:prstGeom>
            <a:noFill/>
            <a:ln w="9525">
              <a:noFill/>
              <a:miter lim="800000"/>
              <a:headEnd/>
              <a:tailEnd/>
            </a:ln>
          </p:spPr>
          <p:txBody>
            <a:bodyPr wrap="none" lIns="91403" tIns="45703" rIns="91403" bIns="45703">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rPr>
                <a:t>Precipitation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rPr>
                <a:t>&amp; Climate</a:t>
              </a:r>
            </a:p>
          </p:txBody>
        </p:sp>
        <p:sp>
          <p:nvSpPr>
            <p:cNvPr id="446" name="Text Box 14"/>
            <p:cNvSpPr txBox="1">
              <a:spLocks noChangeArrowheads="1"/>
            </p:cNvSpPr>
            <p:nvPr/>
          </p:nvSpPr>
          <p:spPr bwMode="auto">
            <a:xfrm>
              <a:off x="7197873" y="962025"/>
              <a:ext cx="1585617" cy="707852"/>
            </a:xfrm>
            <a:prstGeom prst="rect">
              <a:avLst/>
            </a:prstGeom>
            <a:noFill/>
            <a:ln w="9525">
              <a:noFill/>
              <a:miter lim="800000"/>
              <a:headEnd/>
              <a:tailEnd/>
            </a:ln>
          </p:spPr>
          <p:txBody>
            <a:bodyPr wrap="none" lIns="91403" tIns="45703" rIns="91403" bIns="45703">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000000"/>
                  </a:solidFill>
                  <a:effectLst/>
                  <a:uLnTx/>
                  <a:uFillTx/>
                </a:rPr>
                <a:t>Groundwater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000000"/>
                  </a:solidFill>
                  <a:effectLst/>
                  <a:uLnTx/>
                  <a:uFillTx/>
                </a:rPr>
                <a:t>levels</a:t>
              </a:r>
            </a:p>
          </p:txBody>
        </p:sp>
        <p:sp>
          <p:nvSpPr>
            <p:cNvPr id="447" name="Text Box 15"/>
            <p:cNvSpPr txBox="1">
              <a:spLocks noChangeArrowheads="1"/>
            </p:cNvSpPr>
            <p:nvPr/>
          </p:nvSpPr>
          <p:spPr bwMode="auto">
            <a:xfrm>
              <a:off x="5218113" y="3046413"/>
              <a:ext cx="1649736" cy="400075"/>
            </a:xfrm>
            <a:prstGeom prst="rect">
              <a:avLst/>
            </a:prstGeom>
            <a:noFill/>
            <a:ln w="9525">
              <a:noFill/>
              <a:miter lim="800000"/>
              <a:headEnd/>
              <a:tailEnd/>
            </a:ln>
          </p:spPr>
          <p:txBody>
            <a:bodyPr wrap="none" lIns="91403" tIns="45703" rIns="91403" bIns="45703">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000000"/>
                  </a:solidFill>
                  <a:effectLst/>
                  <a:uLnTx/>
                  <a:uFillTx/>
                </a:rPr>
                <a:t>Water Quality</a:t>
              </a:r>
            </a:p>
          </p:txBody>
        </p:sp>
        <p:sp>
          <p:nvSpPr>
            <p:cNvPr id="448" name="Text Box 16"/>
            <p:cNvSpPr txBox="1">
              <a:spLocks noChangeArrowheads="1"/>
            </p:cNvSpPr>
            <p:nvPr/>
          </p:nvSpPr>
          <p:spPr bwMode="auto">
            <a:xfrm>
              <a:off x="7790656" y="1822450"/>
              <a:ext cx="1123951" cy="1015628"/>
            </a:xfrm>
            <a:prstGeom prst="rect">
              <a:avLst/>
            </a:prstGeom>
            <a:noFill/>
            <a:ln w="9525">
              <a:noFill/>
              <a:miter lim="800000"/>
              <a:headEnd/>
              <a:tailEnd/>
            </a:ln>
          </p:spPr>
          <p:txBody>
            <a:bodyPr wrap="none" lIns="91403" tIns="45703" rIns="91403" bIns="45703">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rPr>
                <a:t>Soil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rPr>
                <a:t>moisture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rPr>
                <a:t>data</a:t>
              </a:r>
            </a:p>
          </p:txBody>
        </p:sp>
        <p:sp>
          <p:nvSpPr>
            <p:cNvPr id="449" name="Line 17"/>
            <p:cNvSpPr>
              <a:spLocks noChangeShapeType="1"/>
            </p:cNvSpPr>
            <p:nvPr/>
          </p:nvSpPr>
          <p:spPr bwMode="auto">
            <a:xfrm>
              <a:off x="6305550" y="1295400"/>
              <a:ext cx="196850" cy="300038"/>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ysClr val="windowText" lastClr="000000"/>
                </a:solidFill>
                <a:effectLst/>
                <a:uLnTx/>
                <a:uFillTx/>
              </a:endParaRPr>
            </a:p>
          </p:txBody>
        </p:sp>
        <p:sp>
          <p:nvSpPr>
            <p:cNvPr id="450" name="Line 18"/>
            <p:cNvSpPr>
              <a:spLocks noChangeShapeType="1"/>
            </p:cNvSpPr>
            <p:nvPr/>
          </p:nvSpPr>
          <p:spPr bwMode="auto">
            <a:xfrm>
              <a:off x="5788025" y="2051050"/>
              <a:ext cx="428625" cy="0"/>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ysClr val="windowText" lastClr="000000"/>
                </a:solidFill>
                <a:effectLst/>
                <a:uLnTx/>
                <a:uFillTx/>
              </a:endParaRPr>
            </a:p>
          </p:txBody>
        </p:sp>
        <p:sp>
          <p:nvSpPr>
            <p:cNvPr id="451" name="Line 19"/>
            <p:cNvSpPr>
              <a:spLocks noChangeShapeType="1"/>
            </p:cNvSpPr>
            <p:nvPr/>
          </p:nvSpPr>
          <p:spPr bwMode="auto">
            <a:xfrm flipV="1">
              <a:off x="6073775" y="2789238"/>
              <a:ext cx="428625" cy="285750"/>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ysClr val="windowText" lastClr="000000"/>
                </a:solidFill>
                <a:effectLst/>
                <a:uLnTx/>
                <a:uFillTx/>
              </a:endParaRPr>
            </a:p>
          </p:txBody>
        </p:sp>
        <p:sp>
          <p:nvSpPr>
            <p:cNvPr id="452" name="Line 20"/>
            <p:cNvSpPr>
              <a:spLocks noChangeShapeType="1"/>
            </p:cNvSpPr>
            <p:nvPr/>
          </p:nvSpPr>
          <p:spPr bwMode="auto">
            <a:xfrm flipH="1" flipV="1">
              <a:off x="7358063" y="2733675"/>
              <a:ext cx="498475" cy="284163"/>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ysClr val="windowText" lastClr="000000"/>
                </a:solidFill>
                <a:effectLst/>
                <a:uLnTx/>
                <a:uFillTx/>
              </a:endParaRPr>
            </a:p>
          </p:txBody>
        </p:sp>
        <p:sp>
          <p:nvSpPr>
            <p:cNvPr id="453" name="Line 21"/>
            <p:cNvSpPr>
              <a:spLocks noChangeShapeType="1"/>
            </p:cNvSpPr>
            <p:nvPr/>
          </p:nvSpPr>
          <p:spPr bwMode="auto">
            <a:xfrm flipH="1">
              <a:off x="7570788" y="2278063"/>
              <a:ext cx="285750" cy="0"/>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ysClr val="windowText" lastClr="000000"/>
                </a:solidFill>
                <a:effectLst/>
                <a:uLnTx/>
                <a:uFillTx/>
              </a:endParaRPr>
            </a:p>
          </p:txBody>
        </p:sp>
        <p:sp>
          <p:nvSpPr>
            <p:cNvPr id="491" name="Line 22"/>
            <p:cNvSpPr>
              <a:spLocks noChangeShapeType="1"/>
            </p:cNvSpPr>
            <p:nvPr/>
          </p:nvSpPr>
          <p:spPr bwMode="auto">
            <a:xfrm flipH="1">
              <a:off x="7286625" y="1311275"/>
              <a:ext cx="284163" cy="284163"/>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ysClr val="windowText" lastClr="000000"/>
                </a:solidFill>
                <a:effectLst/>
                <a:uLnTx/>
                <a:uFillTx/>
              </a:endParaRPr>
            </a:p>
          </p:txBody>
        </p:sp>
      </p:grpSp>
      <p:sp>
        <p:nvSpPr>
          <p:cNvPr id="498" name="Text Box 40"/>
          <p:cNvSpPr txBox="1">
            <a:spLocks noChangeArrowheads="1"/>
          </p:cNvSpPr>
          <p:nvPr/>
        </p:nvSpPr>
        <p:spPr bwMode="auto">
          <a:xfrm>
            <a:off x="17907000" y="30441052"/>
            <a:ext cx="5867400" cy="3239348"/>
          </a:xfrm>
          <a:prstGeom prst="rect">
            <a:avLst/>
          </a:prstGeom>
          <a:noFill/>
          <a:ln w="9525" algn="ctr">
            <a:noFill/>
            <a:miter lim="800000"/>
            <a:headEnd/>
            <a:tailEnd/>
          </a:ln>
        </p:spPr>
        <p:txBody>
          <a:bodyPr wrap="square">
            <a:spAutoFit/>
          </a:bodyPr>
          <a:lstStyle/>
          <a:p>
            <a:pPr marL="231775" indent="-231775" eaLnBrk="0" hangingPunct="0">
              <a:spcAft>
                <a:spcPts val="300"/>
              </a:spcAft>
              <a:buFontTx/>
              <a:buChar char="•"/>
            </a:pPr>
            <a:r>
              <a:rPr lang="en-US" sz="2400" dirty="0" smtClean="0">
                <a:solidFill>
                  <a:srgbClr val="000000"/>
                </a:solidFill>
              </a:rPr>
              <a:t>A </a:t>
            </a:r>
            <a:r>
              <a:rPr lang="en-US" sz="2400" b="1" dirty="0">
                <a:solidFill>
                  <a:srgbClr val="0066FF"/>
                </a:solidFill>
              </a:rPr>
              <a:t>relational database </a:t>
            </a:r>
            <a:r>
              <a:rPr lang="en-US" sz="2400" dirty="0">
                <a:solidFill>
                  <a:srgbClr val="000000"/>
                </a:solidFill>
              </a:rPr>
              <a:t>at the single observation level (atomic model)</a:t>
            </a:r>
          </a:p>
          <a:p>
            <a:pPr marL="231775" indent="-231775" eaLnBrk="0" hangingPunct="0">
              <a:spcAft>
                <a:spcPts val="300"/>
              </a:spcAft>
              <a:buFontTx/>
              <a:buChar char="•"/>
            </a:pPr>
            <a:r>
              <a:rPr lang="en-US" sz="2400" dirty="0">
                <a:solidFill>
                  <a:srgbClr val="000000"/>
                </a:solidFill>
              </a:rPr>
              <a:t>Stores </a:t>
            </a:r>
            <a:r>
              <a:rPr lang="en-US" sz="2400" b="1" dirty="0">
                <a:solidFill>
                  <a:srgbClr val="0066FF"/>
                </a:solidFill>
              </a:rPr>
              <a:t>observation data </a:t>
            </a:r>
            <a:r>
              <a:rPr lang="en-US" sz="2400" dirty="0">
                <a:solidFill>
                  <a:srgbClr val="000000"/>
                </a:solidFill>
              </a:rPr>
              <a:t>made at points</a:t>
            </a:r>
          </a:p>
          <a:p>
            <a:pPr marL="231775" indent="-231775" eaLnBrk="0" hangingPunct="0">
              <a:spcAft>
                <a:spcPts val="300"/>
              </a:spcAft>
              <a:buFontTx/>
              <a:buChar char="•"/>
            </a:pPr>
            <a:r>
              <a:rPr lang="en-US" sz="2400" dirty="0">
                <a:solidFill>
                  <a:srgbClr val="000000"/>
                </a:solidFill>
              </a:rPr>
              <a:t>Metadata for </a:t>
            </a:r>
            <a:r>
              <a:rPr lang="en-US" sz="2400" b="1" dirty="0">
                <a:solidFill>
                  <a:srgbClr val="0066FF"/>
                </a:solidFill>
              </a:rPr>
              <a:t>unambiguous interpretation</a:t>
            </a:r>
          </a:p>
          <a:p>
            <a:pPr marL="231775" indent="-231775" eaLnBrk="0" hangingPunct="0">
              <a:spcAft>
                <a:spcPts val="300"/>
              </a:spcAft>
              <a:buFontTx/>
              <a:buChar char="•"/>
            </a:pPr>
            <a:r>
              <a:rPr lang="en-US" sz="2400" dirty="0">
                <a:solidFill>
                  <a:srgbClr val="000000"/>
                </a:solidFill>
              </a:rPr>
              <a:t>Traceable heritage from </a:t>
            </a:r>
            <a:r>
              <a:rPr lang="en-US" sz="2400" b="1" dirty="0">
                <a:solidFill>
                  <a:srgbClr val="0066FF"/>
                </a:solidFill>
              </a:rPr>
              <a:t>raw</a:t>
            </a:r>
            <a:r>
              <a:rPr lang="en-US" sz="2400" dirty="0">
                <a:solidFill>
                  <a:srgbClr val="000000"/>
                </a:solidFill>
              </a:rPr>
              <a:t> measurements to </a:t>
            </a:r>
            <a:r>
              <a:rPr lang="en-US" sz="2400" b="1" dirty="0">
                <a:solidFill>
                  <a:srgbClr val="0066FF"/>
                </a:solidFill>
              </a:rPr>
              <a:t>usable</a:t>
            </a:r>
            <a:r>
              <a:rPr lang="en-US" sz="2400" dirty="0">
                <a:solidFill>
                  <a:srgbClr val="000000"/>
                </a:solidFill>
              </a:rPr>
              <a:t> information</a:t>
            </a:r>
          </a:p>
          <a:p>
            <a:pPr marL="231775" indent="-231775" eaLnBrk="0" hangingPunct="0">
              <a:spcAft>
                <a:spcPts val="300"/>
              </a:spcAft>
              <a:buFontTx/>
              <a:buChar char="•"/>
            </a:pPr>
            <a:r>
              <a:rPr lang="en-US" sz="2400" b="1" dirty="0">
                <a:solidFill>
                  <a:srgbClr val="0066FF"/>
                </a:solidFill>
              </a:rPr>
              <a:t>Standard format </a:t>
            </a:r>
            <a:r>
              <a:rPr lang="en-US" sz="2400" dirty="0">
                <a:solidFill>
                  <a:srgbClr val="000000"/>
                </a:solidFill>
              </a:rPr>
              <a:t>for data sharing</a:t>
            </a:r>
          </a:p>
          <a:p>
            <a:pPr marL="231775" indent="-231775" eaLnBrk="0" hangingPunct="0">
              <a:spcAft>
                <a:spcPts val="300"/>
              </a:spcAft>
              <a:buFontTx/>
              <a:buChar char="•"/>
            </a:pPr>
            <a:r>
              <a:rPr lang="en-US" sz="2400" b="1" dirty="0">
                <a:solidFill>
                  <a:srgbClr val="0066FF"/>
                </a:solidFill>
              </a:rPr>
              <a:t>Cross dimension </a:t>
            </a:r>
            <a:r>
              <a:rPr lang="en-US" sz="2400" dirty="0">
                <a:solidFill>
                  <a:srgbClr val="000000"/>
                </a:solidFill>
              </a:rPr>
              <a:t>retrieval and analysis</a:t>
            </a:r>
            <a:endParaRPr lang="en-US" sz="2400" b="1" i="1" dirty="0">
              <a:solidFill>
                <a:srgbClr val="000000"/>
              </a:solidFill>
            </a:endParaRPr>
          </a:p>
        </p:txBody>
      </p:sp>
      <p:grpSp>
        <p:nvGrpSpPr>
          <p:cNvPr id="499" name="Group 7"/>
          <p:cNvGrpSpPr>
            <a:grpSpLocks/>
          </p:cNvGrpSpPr>
          <p:nvPr/>
        </p:nvGrpSpPr>
        <p:grpSpPr bwMode="auto">
          <a:xfrm>
            <a:off x="24231600" y="27657646"/>
            <a:ext cx="9144000" cy="5843588"/>
            <a:chOff x="0" y="63"/>
            <a:chExt cx="5760" cy="3681"/>
          </a:xfrm>
        </p:grpSpPr>
        <p:pic>
          <p:nvPicPr>
            <p:cNvPr id="500" name="Picture 7" descr="ODM 1"/>
            <p:cNvPicPr>
              <a:picLocks noChangeAspect="1" noChangeArrowheads="1"/>
            </p:cNvPicPr>
            <p:nvPr/>
          </p:nvPicPr>
          <p:blipFill>
            <a:blip r:embed="rId22" cstate="print"/>
            <a:srcRect/>
            <a:stretch>
              <a:fillRect/>
            </a:stretch>
          </p:blipFill>
          <p:spPr bwMode="auto">
            <a:xfrm>
              <a:off x="0" y="63"/>
              <a:ext cx="5760" cy="3681"/>
            </a:xfrm>
            <a:prstGeom prst="rect">
              <a:avLst/>
            </a:prstGeom>
            <a:noFill/>
            <a:ln w="9525">
              <a:noFill/>
              <a:miter lim="800000"/>
              <a:headEnd/>
              <a:tailEnd/>
            </a:ln>
          </p:spPr>
        </p:pic>
        <p:sp>
          <p:nvSpPr>
            <p:cNvPr id="501" name="Rectangle 5"/>
            <p:cNvSpPr>
              <a:spLocks noChangeArrowheads="1"/>
            </p:cNvSpPr>
            <p:nvPr/>
          </p:nvSpPr>
          <p:spPr bwMode="auto">
            <a:xfrm>
              <a:off x="2165" y="1268"/>
              <a:ext cx="379" cy="79"/>
            </a:xfrm>
            <a:prstGeom prst="rect">
              <a:avLst/>
            </a:prstGeom>
            <a:noFill/>
            <a:ln w="28575">
              <a:solidFill>
                <a:srgbClr val="FF3300"/>
              </a:solidFill>
              <a:miter lim="800000"/>
              <a:headEnd/>
              <a:tailEnd/>
            </a:ln>
          </p:spPr>
          <p:txBody>
            <a:bodyPr wrap="none" anchor="ctr"/>
            <a:lstStyle/>
            <a:p>
              <a:endParaRPr lang="en-US">
                <a:solidFill>
                  <a:srgbClr val="000000"/>
                </a:solidFill>
              </a:endParaRPr>
            </a:p>
          </p:txBody>
        </p:sp>
      </p:grpSp>
      <p:sp>
        <p:nvSpPr>
          <p:cNvPr id="502" name="Rectangle 3"/>
          <p:cNvSpPr>
            <a:spLocks noChangeArrowheads="1"/>
          </p:cNvSpPr>
          <p:nvPr/>
        </p:nvSpPr>
        <p:spPr bwMode="auto">
          <a:xfrm>
            <a:off x="17983200" y="38658247"/>
            <a:ext cx="14782800" cy="584753"/>
          </a:xfrm>
          <a:prstGeom prst="rect">
            <a:avLst/>
          </a:prstGeom>
          <a:noFill/>
          <a:ln w="9525">
            <a:noFill/>
            <a:miter lim="800000"/>
            <a:headEnd/>
            <a:tailEnd/>
          </a:ln>
        </p:spPr>
        <p:txBody>
          <a:bodyPr wrap="square" lIns="91418" tIns="45709" rIns="91418" bIns="45709">
            <a:spAutoFit/>
          </a:bodyPr>
          <a:lstStyle/>
          <a:p>
            <a:r>
              <a:rPr lang="en-US" sz="1600" dirty="0" err="1">
                <a:solidFill>
                  <a:srgbClr val="000000"/>
                </a:solidFill>
              </a:rPr>
              <a:t>Horsburgh</a:t>
            </a:r>
            <a:r>
              <a:rPr lang="en-US" sz="1600" dirty="0">
                <a:solidFill>
                  <a:srgbClr val="000000"/>
                </a:solidFill>
              </a:rPr>
              <a:t>, J. S., D. G. Tarboton, D. R. </a:t>
            </a:r>
            <a:r>
              <a:rPr lang="en-US" sz="1600" dirty="0" err="1">
                <a:solidFill>
                  <a:srgbClr val="000000"/>
                </a:solidFill>
              </a:rPr>
              <a:t>Maidment</a:t>
            </a:r>
            <a:r>
              <a:rPr lang="en-US" sz="1600" dirty="0">
                <a:solidFill>
                  <a:srgbClr val="000000"/>
                </a:solidFill>
              </a:rPr>
              <a:t> and I. </a:t>
            </a:r>
            <a:r>
              <a:rPr lang="en-US" sz="1600" dirty="0" err="1">
                <a:solidFill>
                  <a:srgbClr val="000000"/>
                </a:solidFill>
              </a:rPr>
              <a:t>Zaslavsky</a:t>
            </a:r>
            <a:r>
              <a:rPr lang="en-US" sz="1600" dirty="0">
                <a:solidFill>
                  <a:srgbClr val="000000"/>
                </a:solidFill>
              </a:rPr>
              <a:t>, (2008), A Relational Model for Environmental and Water Resources Data, </a:t>
            </a:r>
            <a:r>
              <a:rPr lang="en-US" sz="1600" i="1" dirty="0">
                <a:solidFill>
                  <a:srgbClr val="000000"/>
                </a:solidFill>
              </a:rPr>
              <a:t>Water </a:t>
            </a:r>
            <a:r>
              <a:rPr lang="en-US" sz="1600" i="1" dirty="0" err="1">
                <a:solidFill>
                  <a:srgbClr val="000000"/>
                </a:solidFill>
              </a:rPr>
              <a:t>Resour</a:t>
            </a:r>
            <a:r>
              <a:rPr lang="en-US" sz="1600" i="1" dirty="0">
                <a:solidFill>
                  <a:srgbClr val="000000"/>
                </a:solidFill>
              </a:rPr>
              <a:t>. Res.,</a:t>
            </a:r>
            <a:r>
              <a:rPr lang="en-US" sz="1600" dirty="0">
                <a:solidFill>
                  <a:srgbClr val="000000"/>
                </a:solidFill>
              </a:rPr>
              <a:t> 44: W05406, doi:10.1029/2007WR006392.</a:t>
            </a:r>
          </a:p>
        </p:txBody>
      </p:sp>
      <p:grpSp>
        <p:nvGrpSpPr>
          <p:cNvPr id="509" name="Group 508"/>
          <p:cNvGrpSpPr/>
          <p:nvPr/>
        </p:nvGrpSpPr>
        <p:grpSpPr>
          <a:xfrm>
            <a:off x="17830800" y="37639846"/>
            <a:ext cx="8686800" cy="990600"/>
            <a:chOff x="8548687" y="36563300"/>
            <a:chExt cx="8686800" cy="990600"/>
          </a:xfrm>
        </p:grpSpPr>
        <p:pic>
          <p:nvPicPr>
            <p:cNvPr id="511" name="Picture 4"/>
            <p:cNvPicPr>
              <a:picLocks noChangeAspect="1" noChangeArrowheads="1"/>
            </p:cNvPicPr>
            <p:nvPr/>
          </p:nvPicPr>
          <p:blipFill>
            <a:blip r:embed="rId23" cstate="print"/>
            <a:srcRect/>
            <a:stretch>
              <a:fillRect/>
            </a:stretch>
          </p:blipFill>
          <p:spPr bwMode="auto">
            <a:xfrm>
              <a:off x="8548687" y="36563300"/>
              <a:ext cx="8686800" cy="990600"/>
            </a:xfrm>
            <a:prstGeom prst="rect">
              <a:avLst/>
            </a:prstGeom>
            <a:noFill/>
            <a:ln w="9525">
              <a:noFill/>
              <a:miter lim="800000"/>
              <a:headEnd/>
              <a:tailEnd/>
            </a:ln>
          </p:spPr>
        </p:pic>
        <p:grpSp>
          <p:nvGrpSpPr>
            <p:cNvPr id="512" name="Group 665"/>
            <p:cNvGrpSpPr/>
            <p:nvPr/>
          </p:nvGrpSpPr>
          <p:grpSpPr>
            <a:xfrm>
              <a:off x="8939212" y="36952238"/>
              <a:ext cx="3367088" cy="239712"/>
              <a:chOff x="8939212" y="36952238"/>
              <a:chExt cx="3367088" cy="239712"/>
            </a:xfrm>
          </p:grpSpPr>
          <p:sp>
            <p:nvSpPr>
              <p:cNvPr id="513" name="Oval 10"/>
              <p:cNvSpPr>
                <a:spLocks noChangeArrowheads="1"/>
              </p:cNvSpPr>
              <p:nvPr/>
            </p:nvSpPr>
            <p:spPr bwMode="auto">
              <a:xfrm>
                <a:off x="8939212" y="36963350"/>
                <a:ext cx="357188" cy="228600"/>
              </a:xfrm>
              <a:prstGeom prst="ellipse">
                <a:avLst/>
              </a:prstGeom>
              <a:noFill/>
              <a:ln w="28575">
                <a:solidFill>
                  <a:srgbClr val="33339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14" name="Oval 11"/>
              <p:cNvSpPr>
                <a:spLocks noChangeArrowheads="1"/>
              </p:cNvSpPr>
              <p:nvPr/>
            </p:nvSpPr>
            <p:spPr bwMode="auto">
              <a:xfrm>
                <a:off x="12001500" y="36952238"/>
                <a:ext cx="304800" cy="228600"/>
              </a:xfrm>
              <a:prstGeom prst="ellipse">
                <a:avLst/>
              </a:prstGeom>
              <a:noFill/>
              <a:ln w="28575">
                <a:solidFill>
                  <a:srgbClr val="CC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grpSp>
        <p:nvGrpSpPr>
          <p:cNvPr id="515" name="Group 514"/>
          <p:cNvGrpSpPr/>
          <p:nvPr/>
        </p:nvGrpSpPr>
        <p:grpSpPr>
          <a:xfrm>
            <a:off x="29108400" y="37182646"/>
            <a:ext cx="3757613" cy="1443037"/>
            <a:chOff x="8583612" y="37742813"/>
            <a:chExt cx="3757613" cy="1443037"/>
          </a:xfrm>
        </p:grpSpPr>
        <p:pic>
          <p:nvPicPr>
            <p:cNvPr id="516" name="Picture 24"/>
            <p:cNvPicPr>
              <a:picLocks noChangeAspect="1" noChangeArrowheads="1"/>
            </p:cNvPicPr>
            <p:nvPr/>
          </p:nvPicPr>
          <p:blipFill>
            <a:blip r:embed="rId24" cstate="print"/>
            <a:srcRect/>
            <a:stretch>
              <a:fillRect/>
            </a:stretch>
          </p:blipFill>
          <p:spPr bwMode="auto">
            <a:xfrm>
              <a:off x="8583612" y="37742813"/>
              <a:ext cx="3757613" cy="1443037"/>
            </a:xfrm>
            <a:prstGeom prst="rect">
              <a:avLst/>
            </a:prstGeom>
            <a:noFill/>
            <a:ln w="9525">
              <a:noFill/>
              <a:miter lim="800000"/>
              <a:headEnd/>
              <a:tailEnd/>
            </a:ln>
          </p:spPr>
        </p:pic>
        <p:sp>
          <p:nvSpPr>
            <p:cNvPr id="517" name="Oval 12"/>
            <p:cNvSpPr>
              <a:spLocks noChangeArrowheads="1"/>
            </p:cNvSpPr>
            <p:nvPr/>
          </p:nvSpPr>
          <p:spPr bwMode="auto">
            <a:xfrm>
              <a:off x="8969375" y="38260338"/>
              <a:ext cx="304800" cy="228600"/>
            </a:xfrm>
            <a:prstGeom prst="ellipse">
              <a:avLst/>
            </a:prstGeom>
            <a:noFill/>
            <a:ln w="28575">
              <a:solidFill>
                <a:srgbClr val="CC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518" name="Group 517"/>
          <p:cNvGrpSpPr/>
          <p:nvPr/>
        </p:nvGrpSpPr>
        <p:grpSpPr>
          <a:xfrm>
            <a:off x="28651200" y="34820446"/>
            <a:ext cx="4648200" cy="1196975"/>
            <a:chOff x="12549187" y="37842825"/>
            <a:chExt cx="4648200" cy="1196975"/>
          </a:xfrm>
        </p:grpSpPr>
        <p:pic>
          <p:nvPicPr>
            <p:cNvPr id="519" name="Picture 2"/>
            <p:cNvPicPr>
              <a:picLocks noChangeAspect="1" noChangeArrowheads="1"/>
            </p:cNvPicPr>
            <p:nvPr/>
          </p:nvPicPr>
          <p:blipFill>
            <a:blip r:embed="rId25" cstate="print"/>
            <a:srcRect/>
            <a:stretch>
              <a:fillRect/>
            </a:stretch>
          </p:blipFill>
          <p:spPr bwMode="auto">
            <a:xfrm>
              <a:off x="12549187" y="37842825"/>
              <a:ext cx="4648200" cy="1196975"/>
            </a:xfrm>
            <a:prstGeom prst="rect">
              <a:avLst/>
            </a:prstGeom>
            <a:noFill/>
            <a:ln w="9525">
              <a:noFill/>
              <a:miter lim="800000"/>
              <a:headEnd/>
              <a:tailEnd/>
            </a:ln>
          </p:spPr>
        </p:pic>
        <p:sp>
          <p:nvSpPr>
            <p:cNvPr id="520" name="Oval 14"/>
            <p:cNvSpPr>
              <a:spLocks noChangeArrowheads="1"/>
            </p:cNvSpPr>
            <p:nvPr/>
          </p:nvSpPr>
          <p:spPr bwMode="auto">
            <a:xfrm>
              <a:off x="13034962" y="38306375"/>
              <a:ext cx="381000" cy="304800"/>
            </a:xfrm>
            <a:prstGeom prst="ellipse">
              <a:avLst/>
            </a:prstGeom>
            <a:noFill/>
            <a:ln w="28575">
              <a:solidFill>
                <a:srgbClr val="0099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cxnSp>
        <p:nvCxnSpPr>
          <p:cNvPr id="521" name="AutoShape 18"/>
          <p:cNvCxnSpPr>
            <a:cxnSpLocks noChangeShapeType="1"/>
          </p:cNvCxnSpPr>
          <p:nvPr/>
        </p:nvCxnSpPr>
        <p:spPr bwMode="auto">
          <a:xfrm rot="5400000" flipH="1" flipV="1">
            <a:off x="25376982" y="33759203"/>
            <a:ext cx="328613" cy="8210550"/>
          </a:xfrm>
          <a:prstGeom prst="bentConnector3">
            <a:avLst>
              <a:gd name="adj1" fmla="val 140780"/>
            </a:avLst>
          </a:prstGeom>
          <a:noFill/>
          <a:ln w="28575">
            <a:solidFill>
              <a:srgbClr val="CC00CC"/>
            </a:solidFill>
            <a:miter lim="800000"/>
            <a:headEnd/>
            <a:tailEnd/>
          </a:ln>
        </p:spPr>
      </p:cxnSp>
      <p:grpSp>
        <p:nvGrpSpPr>
          <p:cNvPr id="522" name="Group 521"/>
          <p:cNvGrpSpPr/>
          <p:nvPr/>
        </p:nvGrpSpPr>
        <p:grpSpPr>
          <a:xfrm>
            <a:off x="25984200" y="34439446"/>
            <a:ext cx="1903413" cy="2971800"/>
            <a:chOff x="15320962" y="33351788"/>
            <a:chExt cx="1903413" cy="2971800"/>
          </a:xfrm>
        </p:grpSpPr>
        <p:pic>
          <p:nvPicPr>
            <p:cNvPr id="523" name="Picture 5"/>
            <p:cNvPicPr>
              <a:picLocks noChangeAspect="1" noChangeArrowheads="1"/>
            </p:cNvPicPr>
            <p:nvPr/>
          </p:nvPicPr>
          <p:blipFill>
            <a:blip r:embed="rId26" cstate="print"/>
            <a:srcRect/>
            <a:stretch>
              <a:fillRect/>
            </a:stretch>
          </p:blipFill>
          <p:spPr bwMode="auto">
            <a:xfrm>
              <a:off x="15320962" y="33351788"/>
              <a:ext cx="1903413" cy="2971800"/>
            </a:xfrm>
            <a:prstGeom prst="rect">
              <a:avLst/>
            </a:prstGeom>
            <a:noFill/>
            <a:ln w="9525">
              <a:noFill/>
              <a:miter lim="800000"/>
              <a:headEnd/>
              <a:tailEnd/>
            </a:ln>
          </p:spPr>
        </p:pic>
        <p:sp>
          <p:nvSpPr>
            <p:cNvPr id="524" name="Oval 8"/>
            <p:cNvSpPr>
              <a:spLocks noChangeArrowheads="1"/>
            </p:cNvSpPr>
            <p:nvPr/>
          </p:nvSpPr>
          <p:spPr bwMode="auto">
            <a:xfrm>
              <a:off x="16038512" y="33701038"/>
              <a:ext cx="304800" cy="223837"/>
            </a:xfrm>
            <a:prstGeom prst="ellipse">
              <a:avLst/>
            </a:prstGeom>
            <a:noFill/>
            <a:ln w="28575">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25" name="Oval 20"/>
            <p:cNvSpPr>
              <a:spLocks noChangeArrowheads="1"/>
            </p:cNvSpPr>
            <p:nvPr/>
          </p:nvSpPr>
          <p:spPr bwMode="auto">
            <a:xfrm>
              <a:off x="16759237" y="33699450"/>
              <a:ext cx="339725" cy="233363"/>
            </a:xfrm>
            <a:prstGeom prst="ellipse">
              <a:avLst/>
            </a:prstGeom>
            <a:noFill/>
            <a:ln w="28575">
              <a:solidFill>
                <a:srgbClr val="FF9933"/>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526" name="Group 525"/>
          <p:cNvGrpSpPr/>
          <p:nvPr/>
        </p:nvGrpSpPr>
        <p:grpSpPr>
          <a:xfrm>
            <a:off x="17830800" y="34591846"/>
            <a:ext cx="6775450" cy="2633663"/>
            <a:chOff x="8458200" y="33604200"/>
            <a:chExt cx="6775450" cy="2633663"/>
          </a:xfrm>
        </p:grpSpPr>
        <p:pic>
          <p:nvPicPr>
            <p:cNvPr id="527" name="Picture 25"/>
            <p:cNvPicPr>
              <a:picLocks noChangeAspect="1" noChangeArrowheads="1"/>
            </p:cNvPicPr>
            <p:nvPr/>
          </p:nvPicPr>
          <p:blipFill>
            <a:blip r:embed="rId27" cstate="print"/>
            <a:srcRect/>
            <a:stretch>
              <a:fillRect/>
            </a:stretch>
          </p:blipFill>
          <p:spPr bwMode="auto">
            <a:xfrm>
              <a:off x="8458200" y="33604200"/>
              <a:ext cx="6775450" cy="2633663"/>
            </a:xfrm>
            <a:prstGeom prst="rect">
              <a:avLst/>
            </a:prstGeom>
            <a:noFill/>
            <a:ln w="9525">
              <a:noFill/>
              <a:miter lim="800000"/>
              <a:headEnd/>
              <a:tailEnd/>
            </a:ln>
          </p:spPr>
        </p:pic>
        <p:sp>
          <p:nvSpPr>
            <p:cNvPr id="528" name="Oval 7"/>
            <p:cNvSpPr>
              <a:spLocks noChangeArrowheads="1"/>
            </p:cNvSpPr>
            <p:nvPr/>
          </p:nvSpPr>
          <p:spPr bwMode="auto">
            <a:xfrm>
              <a:off x="14744700" y="34163000"/>
              <a:ext cx="368300" cy="196850"/>
            </a:xfrm>
            <a:prstGeom prst="ellipse">
              <a:avLst/>
            </a:prstGeom>
            <a:noFill/>
            <a:ln w="38100">
              <a:solidFill>
                <a:srgbClr val="FF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29" name="Oval 9"/>
            <p:cNvSpPr>
              <a:spLocks noChangeArrowheads="1"/>
            </p:cNvSpPr>
            <p:nvPr/>
          </p:nvSpPr>
          <p:spPr bwMode="auto">
            <a:xfrm>
              <a:off x="13336587" y="34107438"/>
              <a:ext cx="381000" cy="273050"/>
            </a:xfrm>
            <a:prstGeom prst="ellipse">
              <a:avLst/>
            </a:prstGeom>
            <a:noFill/>
            <a:ln w="28575">
              <a:solidFill>
                <a:srgbClr val="333399"/>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30" name="Oval 13"/>
            <p:cNvSpPr>
              <a:spLocks noChangeArrowheads="1"/>
            </p:cNvSpPr>
            <p:nvPr/>
          </p:nvSpPr>
          <p:spPr bwMode="auto">
            <a:xfrm>
              <a:off x="13890625" y="34101088"/>
              <a:ext cx="381000" cy="304800"/>
            </a:xfrm>
            <a:prstGeom prst="ellipse">
              <a:avLst/>
            </a:prstGeom>
            <a:noFill/>
            <a:ln w="28575">
              <a:solidFill>
                <a:srgbClr val="0099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31" name="Rectangle 19"/>
            <p:cNvSpPr>
              <a:spLocks noChangeArrowheads="1"/>
            </p:cNvSpPr>
            <p:nvPr/>
          </p:nvSpPr>
          <p:spPr bwMode="auto">
            <a:xfrm>
              <a:off x="8589962" y="34177288"/>
              <a:ext cx="6400800" cy="152400"/>
            </a:xfrm>
            <a:prstGeom prst="rect">
              <a:avLst/>
            </a:prstGeom>
            <a:solidFill>
              <a:srgbClr val="FFFF99">
                <a:alpha val="25098"/>
              </a:srgbClr>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32" name="Oval 21"/>
            <p:cNvSpPr>
              <a:spLocks noChangeArrowheads="1"/>
            </p:cNvSpPr>
            <p:nvPr/>
          </p:nvSpPr>
          <p:spPr bwMode="auto">
            <a:xfrm>
              <a:off x="8910637" y="33991550"/>
              <a:ext cx="457200" cy="228600"/>
            </a:xfrm>
            <a:prstGeom prst="ellipse">
              <a:avLst/>
            </a:prstGeom>
            <a:noFill/>
            <a:ln w="28575">
              <a:solidFill>
                <a:srgbClr val="FF9933"/>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cxnSp>
        <p:nvCxnSpPr>
          <p:cNvPr id="533" name="AutoShape 22"/>
          <p:cNvCxnSpPr>
            <a:cxnSpLocks noChangeShapeType="1"/>
          </p:cNvCxnSpPr>
          <p:nvPr/>
        </p:nvCxnSpPr>
        <p:spPr bwMode="auto">
          <a:xfrm rot="5400000" flipH="1" flipV="1">
            <a:off x="22956043" y="30342902"/>
            <a:ext cx="192088" cy="9080501"/>
          </a:xfrm>
          <a:prstGeom prst="bentConnector3">
            <a:avLst>
              <a:gd name="adj1" fmla="val 325705"/>
            </a:avLst>
          </a:prstGeom>
          <a:noFill/>
          <a:ln w="28575">
            <a:solidFill>
              <a:srgbClr val="FF9933"/>
            </a:solidFill>
            <a:miter lim="800000"/>
            <a:headEnd/>
            <a:tailEnd/>
          </a:ln>
        </p:spPr>
      </p:cxnSp>
      <p:sp>
        <p:nvSpPr>
          <p:cNvPr id="534" name="Rectangle 23"/>
          <p:cNvSpPr txBox="1">
            <a:spLocks noChangeArrowheads="1"/>
          </p:cNvSpPr>
          <p:nvPr/>
        </p:nvSpPr>
        <p:spPr bwMode="auto">
          <a:xfrm>
            <a:off x="17754600" y="33785396"/>
            <a:ext cx="7162800"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000000"/>
                </a:solidFill>
                <a:effectLst/>
                <a:uLnTx/>
                <a:uFillTx/>
                <a:ea typeface="+mj-ea"/>
                <a:cs typeface="+mj-cs"/>
              </a:rPr>
              <a:t>Stage and </a:t>
            </a:r>
            <a:r>
              <a:rPr kumimoji="0" lang="en-US" sz="3200" b="0" i="0" u="none" strike="noStrike" kern="0" cap="none" spc="0" normalizeH="0" baseline="0" noProof="0" dirty="0" err="1" smtClean="0">
                <a:ln>
                  <a:noFill/>
                </a:ln>
                <a:solidFill>
                  <a:srgbClr val="000000"/>
                </a:solidFill>
                <a:effectLst/>
                <a:uLnTx/>
                <a:uFillTx/>
                <a:ea typeface="+mj-ea"/>
                <a:cs typeface="+mj-cs"/>
              </a:rPr>
              <a:t>Streamflow</a:t>
            </a:r>
            <a:r>
              <a:rPr kumimoji="0" lang="en-US" sz="3200" b="0" i="0" u="none" strike="noStrike" kern="0" cap="none" spc="0" normalizeH="0" baseline="0" noProof="0" dirty="0" smtClean="0">
                <a:ln>
                  <a:noFill/>
                </a:ln>
                <a:solidFill>
                  <a:srgbClr val="000000"/>
                </a:solidFill>
                <a:effectLst/>
                <a:uLnTx/>
                <a:uFillTx/>
                <a:ea typeface="+mj-ea"/>
                <a:cs typeface="+mj-cs"/>
              </a:rPr>
              <a:t> in ODM Example</a:t>
            </a:r>
          </a:p>
        </p:txBody>
      </p:sp>
      <p:cxnSp>
        <p:nvCxnSpPr>
          <p:cNvPr id="535" name="AutoShape 15"/>
          <p:cNvCxnSpPr>
            <a:cxnSpLocks noChangeShapeType="1"/>
          </p:cNvCxnSpPr>
          <p:nvPr/>
        </p:nvCxnSpPr>
        <p:spPr bwMode="auto">
          <a:xfrm flipV="1">
            <a:off x="24485600" y="34900615"/>
            <a:ext cx="2216150" cy="348456"/>
          </a:xfrm>
          <a:prstGeom prst="bentConnector3">
            <a:avLst>
              <a:gd name="adj1" fmla="val 50000"/>
            </a:avLst>
          </a:prstGeom>
          <a:noFill/>
          <a:ln w="28575">
            <a:solidFill>
              <a:srgbClr val="FF0000"/>
            </a:solidFill>
            <a:miter lim="800000"/>
            <a:headEnd/>
            <a:tailEnd/>
          </a:ln>
        </p:spPr>
      </p:cxnSp>
      <p:cxnSp>
        <p:nvCxnSpPr>
          <p:cNvPr id="536" name="AutoShape 17"/>
          <p:cNvCxnSpPr>
            <a:cxnSpLocks noChangeShapeType="1"/>
          </p:cNvCxnSpPr>
          <p:nvPr/>
        </p:nvCxnSpPr>
        <p:spPr bwMode="auto">
          <a:xfrm rot="16200000" flipH="1">
            <a:off x="26292969" y="32554290"/>
            <a:ext cx="195262" cy="5873750"/>
          </a:xfrm>
          <a:prstGeom prst="bentConnector3">
            <a:avLst>
              <a:gd name="adj1" fmla="val 1064847"/>
            </a:avLst>
          </a:prstGeom>
          <a:noFill/>
          <a:ln w="28575">
            <a:solidFill>
              <a:srgbClr val="009900"/>
            </a:solidFill>
            <a:miter lim="800000"/>
            <a:headEnd/>
            <a:tailEnd/>
          </a:ln>
        </p:spPr>
      </p:cxnSp>
      <p:cxnSp>
        <p:nvCxnSpPr>
          <p:cNvPr id="537" name="AutoShape 16"/>
          <p:cNvCxnSpPr>
            <a:cxnSpLocks noChangeShapeType="1"/>
          </p:cNvCxnSpPr>
          <p:nvPr/>
        </p:nvCxnSpPr>
        <p:spPr bwMode="auto">
          <a:xfrm rot="5400000">
            <a:off x="19226577" y="34501489"/>
            <a:ext cx="2711749" cy="4365064"/>
          </a:xfrm>
          <a:prstGeom prst="bentConnector3">
            <a:avLst>
              <a:gd name="adj1" fmla="val 73837"/>
            </a:avLst>
          </a:prstGeom>
          <a:noFill/>
          <a:ln w="28575">
            <a:solidFill>
              <a:srgbClr val="333399"/>
            </a:solidFill>
            <a:miter lim="800000"/>
            <a:headEnd/>
            <a:tailEnd/>
          </a:ln>
        </p:spPr>
      </p:cxnSp>
      <p:sp>
        <p:nvSpPr>
          <p:cNvPr id="589" name="TextBox 588"/>
          <p:cNvSpPr txBox="1"/>
          <p:nvPr/>
        </p:nvSpPr>
        <p:spPr>
          <a:xfrm>
            <a:off x="35433000" y="32537400"/>
            <a:ext cx="13411200" cy="1200329"/>
          </a:xfrm>
          <a:prstGeom prst="rect">
            <a:avLst/>
          </a:prstGeom>
          <a:noFill/>
        </p:spPr>
        <p:txBody>
          <a:bodyPr wrap="square" rtlCol="0">
            <a:spAutoFit/>
          </a:bodyPr>
          <a:lstStyle/>
          <a:p>
            <a:pPr algn="ctr"/>
            <a:r>
              <a:rPr lang="en-US" sz="7200" b="1" dirty="0" smtClean="0"/>
              <a:t>Summary</a:t>
            </a:r>
            <a:endParaRPr lang="en-US" sz="7200" b="1" dirty="0"/>
          </a:p>
        </p:txBody>
      </p:sp>
      <p:sp>
        <p:nvSpPr>
          <p:cNvPr id="590" name="Rectangle 589"/>
          <p:cNvSpPr/>
          <p:nvPr/>
        </p:nvSpPr>
        <p:spPr>
          <a:xfrm>
            <a:off x="34366200" y="33451800"/>
            <a:ext cx="15316200" cy="4401205"/>
          </a:xfrm>
          <a:prstGeom prst="rect">
            <a:avLst/>
          </a:prstGeom>
        </p:spPr>
        <p:txBody>
          <a:bodyPr wrap="square">
            <a:spAutoFit/>
          </a:bodyPr>
          <a:lstStyle/>
          <a:p>
            <a:r>
              <a:rPr lang="en-US" sz="4000" dirty="0" smtClean="0"/>
              <a:t>The CUAHSI Hydrologic Information System provides</a:t>
            </a:r>
          </a:p>
          <a:p>
            <a:pPr marL="336550" indent="-336550">
              <a:buFont typeface="Arial" pitchFamily="34" charset="0"/>
              <a:buChar char="•"/>
            </a:pPr>
            <a:r>
              <a:rPr lang="en-US" sz="4000" b="1" dirty="0" smtClean="0">
                <a:solidFill>
                  <a:srgbClr val="0066FF"/>
                </a:solidFill>
              </a:rPr>
              <a:t>Data Storage </a:t>
            </a:r>
            <a:r>
              <a:rPr lang="en-US" sz="4000" dirty="0" smtClean="0"/>
              <a:t>in an </a:t>
            </a:r>
            <a:r>
              <a:rPr lang="en-US" sz="4000" i="1" dirty="0" smtClean="0">
                <a:solidFill>
                  <a:srgbClr val="0066FF"/>
                </a:solidFill>
              </a:rPr>
              <a:t>Observations Data Model</a:t>
            </a:r>
            <a:r>
              <a:rPr lang="en-US" sz="4000" i="1" dirty="0" smtClean="0"/>
              <a:t> </a:t>
            </a:r>
            <a:r>
              <a:rPr lang="en-US" sz="4000" dirty="0" smtClean="0"/>
              <a:t>(ODM) on an </a:t>
            </a:r>
            <a:r>
              <a:rPr lang="en-US" sz="4000" i="1" dirty="0" smtClean="0">
                <a:solidFill>
                  <a:srgbClr val="0066FF"/>
                </a:solidFill>
              </a:rPr>
              <a:t>HIS Server</a:t>
            </a:r>
          </a:p>
          <a:p>
            <a:pPr marL="336550" indent="-336550">
              <a:buFont typeface="Arial" pitchFamily="34" charset="0"/>
              <a:buChar char="•"/>
            </a:pPr>
            <a:r>
              <a:rPr lang="en-US" sz="4000" b="1" dirty="0" smtClean="0">
                <a:solidFill>
                  <a:srgbClr val="0066FF"/>
                </a:solidFill>
              </a:rPr>
              <a:t>Data Delivery </a:t>
            </a:r>
            <a:r>
              <a:rPr lang="en-US" sz="4000" dirty="0" smtClean="0"/>
              <a:t>through internet-based </a:t>
            </a:r>
            <a:r>
              <a:rPr lang="en-US" sz="4000" i="1" dirty="0" smtClean="0">
                <a:solidFill>
                  <a:srgbClr val="0066FF"/>
                </a:solidFill>
              </a:rPr>
              <a:t>Water Data Services</a:t>
            </a:r>
            <a:r>
              <a:rPr lang="en-US" sz="4000" dirty="0" smtClean="0">
                <a:solidFill>
                  <a:srgbClr val="0066FF"/>
                </a:solidFill>
              </a:rPr>
              <a:t> </a:t>
            </a:r>
            <a:r>
              <a:rPr lang="en-US" sz="4000" dirty="0" smtClean="0"/>
              <a:t>using a consistent data language, called </a:t>
            </a:r>
            <a:r>
              <a:rPr lang="en-US" sz="4000" dirty="0" err="1" smtClean="0"/>
              <a:t>WaterML</a:t>
            </a:r>
            <a:endParaRPr lang="en-US" sz="4000" dirty="0" smtClean="0"/>
          </a:p>
          <a:p>
            <a:pPr marL="336550" indent="-336550">
              <a:buFont typeface="Arial" pitchFamily="34" charset="0"/>
              <a:buChar char="•"/>
            </a:pPr>
            <a:r>
              <a:rPr lang="en-US" sz="4000" b="1" dirty="0" smtClean="0">
                <a:solidFill>
                  <a:srgbClr val="0066FF"/>
                </a:solidFill>
              </a:rPr>
              <a:t>Data Discovery </a:t>
            </a:r>
            <a:r>
              <a:rPr lang="en-US" sz="4000" dirty="0" smtClean="0"/>
              <a:t>through federated thematic keyword search services and a </a:t>
            </a:r>
            <a:r>
              <a:rPr lang="en-US" sz="4000" i="1" dirty="0" smtClean="0">
                <a:solidFill>
                  <a:srgbClr val="0066FF"/>
                </a:solidFill>
              </a:rPr>
              <a:t>National Water Metadata Catalog</a:t>
            </a:r>
          </a:p>
          <a:p>
            <a:pPr marL="336550" indent="-336550">
              <a:buFont typeface="Arial" pitchFamily="34" charset="0"/>
              <a:buChar char="•"/>
            </a:pPr>
            <a:r>
              <a:rPr lang="en-US" sz="4000" b="1" dirty="0" smtClean="0">
                <a:solidFill>
                  <a:srgbClr val="0066FF"/>
                </a:solidFill>
              </a:rPr>
              <a:t>Data Access </a:t>
            </a:r>
            <a:r>
              <a:rPr lang="en-US" sz="4000" dirty="0" smtClean="0"/>
              <a:t>and Analysis through a Client Application (</a:t>
            </a:r>
            <a:r>
              <a:rPr lang="en-US" sz="4000" dirty="0" err="1" smtClean="0"/>
              <a:t>HydroDesktop</a:t>
            </a:r>
            <a:r>
              <a:rPr lang="en-US" sz="4000" dirty="0" smtClean="0"/>
              <a:t>)</a:t>
            </a:r>
            <a:endParaRPr lang="en-US" sz="4000" dirty="0"/>
          </a:p>
        </p:txBody>
      </p:sp>
      <p:sp>
        <p:nvSpPr>
          <p:cNvPr id="674" name="Oval 673"/>
          <p:cNvSpPr/>
          <p:nvPr/>
        </p:nvSpPr>
        <p:spPr>
          <a:xfrm>
            <a:off x="21793200" y="10820401"/>
            <a:ext cx="1066800" cy="106680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200" dirty="0" smtClean="0"/>
              <a:t>1</a:t>
            </a:r>
            <a:endParaRPr lang="en-US" sz="7200" dirty="0"/>
          </a:p>
        </p:txBody>
      </p:sp>
      <p:sp>
        <p:nvSpPr>
          <p:cNvPr id="675" name="Oval 674"/>
          <p:cNvSpPr/>
          <p:nvPr/>
        </p:nvSpPr>
        <p:spPr>
          <a:xfrm>
            <a:off x="18211800" y="14325600"/>
            <a:ext cx="1066800" cy="106680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200" dirty="0" smtClean="0"/>
              <a:t>2</a:t>
            </a:r>
            <a:endParaRPr lang="en-US" sz="7200" dirty="0"/>
          </a:p>
        </p:txBody>
      </p:sp>
      <p:sp>
        <p:nvSpPr>
          <p:cNvPr id="676" name="Oval 675"/>
          <p:cNvSpPr/>
          <p:nvPr/>
        </p:nvSpPr>
        <p:spPr>
          <a:xfrm>
            <a:off x="1447800" y="21945600"/>
            <a:ext cx="1066800" cy="106680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200" dirty="0" smtClean="0"/>
              <a:t>2</a:t>
            </a:r>
            <a:endParaRPr lang="en-US" sz="7200" dirty="0"/>
          </a:p>
        </p:txBody>
      </p:sp>
      <p:sp>
        <p:nvSpPr>
          <p:cNvPr id="679" name="Oval 678"/>
          <p:cNvSpPr/>
          <p:nvPr/>
        </p:nvSpPr>
        <p:spPr>
          <a:xfrm>
            <a:off x="24612600" y="14325601"/>
            <a:ext cx="1066800" cy="106680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200" dirty="0" smtClean="0"/>
              <a:t>3</a:t>
            </a:r>
            <a:endParaRPr lang="en-US" sz="7200" dirty="0"/>
          </a:p>
        </p:txBody>
      </p:sp>
      <p:grpSp>
        <p:nvGrpSpPr>
          <p:cNvPr id="297" name="Group 296"/>
          <p:cNvGrpSpPr/>
          <p:nvPr/>
        </p:nvGrpSpPr>
        <p:grpSpPr>
          <a:xfrm>
            <a:off x="34213800" y="24688800"/>
            <a:ext cx="15773400" cy="7735362"/>
            <a:chOff x="34290000" y="6876871"/>
            <a:chExt cx="15773400" cy="7735362"/>
          </a:xfrm>
        </p:grpSpPr>
        <p:pic>
          <p:nvPicPr>
            <p:cNvPr id="591" name="Picture 1"/>
            <p:cNvPicPr>
              <a:picLocks noChangeAspect="1" noChangeArrowheads="1"/>
            </p:cNvPicPr>
            <p:nvPr/>
          </p:nvPicPr>
          <p:blipFill>
            <a:blip r:embed="rId28" cstate="print"/>
            <a:srcRect t="4840" r="14818" b="4018"/>
            <a:stretch>
              <a:fillRect/>
            </a:stretch>
          </p:blipFill>
          <p:spPr bwMode="auto">
            <a:xfrm>
              <a:off x="34290000" y="8763000"/>
              <a:ext cx="5447627" cy="5562600"/>
            </a:xfrm>
            <a:prstGeom prst="rect">
              <a:avLst/>
            </a:prstGeom>
            <a:noFill/>
            <a:ln w="9525">
              <a:solidFill>
                <a:srgbClr val="000000"/>
              </a:solidFill>
              <a:miter lim="800000"/>
              <a:headEnd/>
              <a:tailEnd/>
            </a:ln>
          </p:spPr>
        </p:pic>
        <p:sp>
          <p:nvSpPr>
            <p:cNvPr id="592" name="Rectangle 3"/>
            <p:cNvSpPr txBox="1">
              <a:spLocks noChangeArrowheads="1"/>
            </p:cNvSpPr>
            <p:nvPr/>
          </p:nvSpPr>
          <p:spPr bwMode="auto">
            <a:xfrm>
              <a:off x="34290000" y="8184820"/>
              <a:ext cx="40386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none" strike="noStrike" kern="0" cap="none" spc="0" normalizeH="0" baseline="0" noProof="0" dirty="0" smtClean="0">
                  <a:ln>
                    <a:noFill/>
                  </a:ln>
                  <a:solidFill>
                    <a:srgbClr val="0066FF"/>
                  </a:solidFill>
                  <a:effectLst/>
                  <a:uLnTx/>
                  <a:uFillTx/>
                  <a:ea typeface="+mn-ea"/>
                  <a:cs typeface="+mn-cs"/>
                </a:rPr>
                <a:t>Query</a:t>
              </a:r>
              <a:r>
                <a:rPr kumimoji="0" lang="en-US" sz="3200" b="0" i="0" u="none" strike="noStrike" kern="0" cap="none" spc="0" normalizeH="0" baseline="0" noProof="0" dirty="0" smtClean="0">
                  <a:ln>
                    <a:noFill/>
                  </a:ln>
                  <a:solidFill>
                    <a:srgbClr val="000000"/>
                  </a:solidFill>
                  <a:effectLst/>
                  <a:uLnTx/>
                  <a:uFillTx/>
                  <a:ea typeface="+mn-ea"/>
                  <a:cs typeface="+mn-cs"/>
                </a:rPr>
                <a:t> functions</a:t>
              </a:r>
            </a:p>
          </p:txBody>
        </p:sp>
        <p:sp>
          <p:nvSpPr>
            <p:cNvPr id="593" name="Rectangle 4"/>
            <p:cNvSpPr txBox="1">
              <a:spLocks noChangeArrowheads="1"/>
            </p:cNvSpPr>
            <p:nvPr/>
          </p:nvSpPr>
          <p:spPr bwMode="auto">
            <a:xfrm>
              <a:off x="39752751" y="8184820"/>
              <a:ext cx="5891049" cy="55311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rgbClr val="000000"/>
                  </a:solidFill>
                  <a:effectLst/>
                  <a:uLnTx/>
                  <a:uFillTx/>
                  <a:ea typeface="+mn-ea"/>
                  <a:cs typeface="+mn-cs"/>
                </a:rPr>
                <a:t>Return data in </a:t>
              </a:r>
              <a:r>
                <a:rPr kumimoji="0" lang="en-US" sz="3200" b="1" i="0" u="none" strike="noStrike" kern="0" cap="none" spc="0" normalizeH="0" baseline="0" noProof="0" dirty="0" err="1" smtClean="0">
                  <a:ln>
                    <a:noFill/>
                  </a:ln>
                  <a:solidFill>
                    <a:srgbClr val="0066FF"/>
                  </a:solidFill>
                  <a:effectLst/>
                  <a:uLnTx/>
                  <a:uFillTx/>
                  <a:ea typeface="+mn-ea"/>
                  <a:cs typeface="+mn-cs"/>
                </a:rPr>
                <a:t>WaterML</a:t>
              </a:r>
              <a:endParaRPr kumimoji="0" lang="en-US" sz="3200" b="1" i="0" u="none" strike="noStrike" kern="0" cap="none" spc="0" normalizeH="0" baseline="0" noProof="0" dirty="0" smtClean="0">
                <a:ln>
                  <a:noFill/>
                </a:ln>
                <a:solidFill>
                  <a:srgbClr val="0066FF"/>
                </a:solidFill>
                <a:effectLst/>
                <a:uLnTx/>
                <a:uFillTx/>
                <a:ea typeface="+mn-ea"/>
                <a:cs typeface="+mn-cs"/>
              </a:endParaRPr>
            </a:p>
          </p:txBody>
        </p:sp>
        <p:pic>
          <p:nvPicPr>
            <p:cNvPr id="594" name="Picture 6"/>
            <p:cNvPicPr>
              <a:picLocks noChangeAspect="1" noChangeArrowheads="1"/>
            </p:cNvPicPr>
            <p:nvPr/>
          </p:nvPicPr>
          <p:blipFill>
            <a:blip r:embed="rId29" cstate="print"/>
            <a:srcRect b="20660"/>
            <a:stretch>
              <a:fillRect/>
            </a:stretch>
          </p:blipFill>
          <p:spPr bwMode="auto">
            <a:xfrm>
              <a:off x="39776401" y="8763000"/>
              <a:ext cx="5674708" cy="5562600"/>
            </a:xfrm>
            <a:prstGeom prst="rect">
              <a:avLst/>
            </a:prstGeom>
            <a:noFill/>
            <a:ln w="9525">
              <a:solidFill>
                <a:srgbClr val="000000"/>
              </a:solidFill>
              <a:miter lim="800000"/>
              <a:headEnd/>
              <a:tailEnd/>
            </a:ln>
          </p:spPr>
        </p:pic>
        <p:sp>
          <p:nvSpPr>
            <p:cNvPr id="595" name="Text Box 33"/>
            <p:cNvSpPr txBox="1">
              <a:spLocks noChangeArrowheads="1"/>
            </p:cNvSpPr>
            <p:nvPr/>
          </p:nvSpPr>
          <p:spPr bwMode="auto">
            <a:xfrm>
              <a:off x="45491400" y="8610600"/>
              <a:ext cx="4572000" cy="6001633"/>
            </a:xfrm>
            <a:prstGeom prst="rect">
              <a:avLst/>
            </a:prstGeom>
            <a:noFill/>
            <a:ln w="9525" algn="ctr">
              <a:noFill/>
              <a:miter lim="800000"/>
              <a:headEnd/>
              <a:tailEnd/>
            </a:ln>
          </p:spPr>
          <p:txBody>
            <a:bodyPr wrap="square" lIns="91430" tIns="45715" rIns="91430" bIns="45715">
              <a:spAutoFit/>
            </a:bodyPr>
            <a:lstStyle/>
            <a:p>
              <a:pPr marL="481013" indent="-481013" defTabSz="457200">
                <a:buFont typeface="Arial" pitchFamily="34" charset="0"/>
                <a:buChar char="•"/>
              </a:pPr>
              <a:r>
                <a:rPr lang="en-US" sz="3200" b="1" dirty="0" err="1" smtClean="0">
                  <a:solidFill>
                    <a:srgbClr val="0066FF"/>
                  </a:solidFill>
                  <a:ea typeface="Arial Unicode MS" pitchFamily="34" charset="-128"/>
                  <a:cs typeface="Arial Unicode MS" pitchFamily="34" charset="-128"/>
                </a:rPr>
                <a:t>WaterML</a:t>
              </a:r>
              <a:r>
                <a:rPr lang="en-US" sz="3200" dirty="0" smtClean="0">
                  <a:solidFill>
                    <a:srgbClr val="000000"/>
                  </a:solidFill>
                  <a:ea typeface="Arial Unicode MS" pitchFamily="34" charset="-128"/>
                  <a:cs typeface="Arial Unicode MS" pitchFamily="34" charset="-128"/>
                </a:rPr>
                <a:t> </a:t>
              </a:r>
              <a:r>
                <a:rPr lang="en-US" sz="3200" dirty="0">
                  <a:solidFill>
                    <a:srgbClr val="000000"/>
                  </a:solidFill>
                  <a:ea typeface="Arial Unicode MS" pitchFamily="34" charset="-128"/>
                  <a:cs typeface="Arial Unicode MS" pitchFamily="34" charset="-128"/>
                </a:rPr>
                <a:t>is an XML language for communicating water </a:t>
              </a:r>
              <a:r>
                <a:rPr lang="en-US" sz="3200" dirty="0" smtClean="0">
                  <a:solidFill>
                    <a:srgbClr val="000000"/>
                  </a:solidFill>
                  <a:ea typeface="Arial Unicode MS" pitchFamily="34" charset="-128"/>
                  <a:cs typeface="Arial Unicode MS" pitchFamily="34" charset="-128"/>
                </a:rPr>
                <a:t>data</a:t>
              </a:r>
            </a:p>
            <a:p>
              <a:pPr marL="481013" indent="-481013" defTabSz="457200">
                <a:buFont typeface="Arial" pitchFamily="34" charset="0"/>
                <a:buChar char="•"/>
              </a:pPr>
              <a:r>
                <a:rPr lang="en-US" sz="3200" b="1" dirty="0" err="1" smtClean="0">
                  <a:solidFill>
                    <a:srgbClr val="0066FF"/>
                  </a:solidFill>
                  <a:ea typeface="Arial Unicode MS" pitchFamily="34" charset="-128"/>
                  <a:cs typeface="Arial Unicode MS" pitchFamily="34" charset="-128"/>
                </a:rPr>
                <a:t>WaterOneFlow</a:t>
              </a:r>
              <a:r>
                <a:rPr lang="en-US" sz="3200" dirty="0" smtClean="0">
                  <a:solidFill>
                    <a:srgbClr val="000000"/>
                  </a:solidFill>
                  <a:ea typeface="Arial Unicode MS" pitchFamily="34" charset="-128"/>
                  <a:cs typeface="Arial Unicode MS" pitchFamily="34" charset="-128"/>
                </a:rPr>
                <a:t> </a:t>
              </a:r>
              <a:r>
                <a:rPr lang="en-US" sz="3200" dirty="0">
                  <a:solidFill>
                    <a:srgbClr val="000000"/>
                  </a:solidFill>
                  <a:ea typeface="Arial Unicode MS" pitchFamily="34" charset="-128"/>
                  <a:cs typeface="Arial Unicode MS" pitchFamily="34" charset="-128"/>
                </a:rPr>
                <a:t>is a set of web services based on </a:t>
              </a:r>
              <a:r>
                <a:rPr lang="en-US" sz="3200" dirty="0" err="1" smtClean="0">
                  <a:solidFill>
                    <a:srgbClr val="000000"/>
                  </a:solidFill>
                  <a:ea typeface="Arial Unicode MS" pitchFamily="34" charset="-128"/>
                  <a:cs typeface="Arial Unicode MS" pitchFamily="34" charset="-128"/>
                </a:rPr>
                <a:t>WaterML</a:t>
              </a:r>
              <a:endParaRPr lang="en-US" sz="3200" dirty="0" smtClean="0">
                <a:solidFill>
                  <a:srgbClr val="000000"/>
                </a:solidFill>
                <a:ea typeface="Arial Unicode MS" pitchFamily="34" charset="-128"/>
                <a:cs typeface="Arial Unicode MS" pitchFamily="34" charset="-128"/>
              </a:endParaRPr>
            </a:p>
            <a:p>
              <a:pPr marL="481013" indent="-481013" defTabSz="457200">
                <a:buFont typeface="Arial" pitchFamily="34" charset="0"/>
                <a:buChar char="•"/>
              </a:pPr>
              <a:r>
                <a:rPr lang="en-US" sz="3200" dirty="0" smtClean="0">
                  <a:solidFill>
                    <a:srgbClr val="000000"/>
                  </a:solidFill>
                  <a:ea typeface="Arial Unicode MS" pitchFamily="34" charset="-128"/>
                  <a:cs typeface="Arial Unicode MS" pitchFamily="34" charset="-128"/>
                </a:rPr>
                <a:t>OGC process for worldwide standardization</a:t>
              </a:r>
            </a:p>
            <a:p>
              <a:pPr marL="481013" indent="-481013" defTabSz="457200">
                <a:buFont typeface="Arial" pitchFamily="34" charset="0"/>
                <a:buChar char="•"/>
              </a:pPr>
              <a:r>
                <a:rPr lang="en-US" sz="3200" dirty="0" smtClean="0">
                  <a:solidFill>
                    <a:srgbClr val="000000"/>
                  </a:solidFill>
                  <a:ea typeface="Arial Unicode MS" pitchFamily="34" charset="-128"/>
                  <a:cs typeface="Arial Unicode MS" pitchFamily="34" charset="-128"/>
                </a:rPr>
                <a:t>Some adoption by USGS and NCDC</a:t>
              </a:r>
              <a:endParaRPr lang="en-US" sz="3200" dirty="0">
                <a:solidFill>
                  <a:srgbClr val="000000"/>
                </a:solidFill>
                <a:ea typeface="Arial Unicode MS" pitchFamily="34" charset="-128"/>
                <a:cs typeface="Arial Unicode MS" pitchFamily="34" charset="-128"/>
              </a:endParaRPr>
            </a:p>
          </p:txBody>
        </p:sp>
        <p:sp>
          <p:nvSpPr>
            <p:cNvPr id="596" name="TextBox 595"/>
            <p:cNvSpPr txBox="1"/>
            <p:nvPr/>
          </p:nvSpPr>
          <p:spPr>
            <a:xfrm>
              <a:off x="36454608" y="6876871"/>
              <a:ext cx="11367984" cy="1200329"/>
            </a:xfrm>
            <a:prstGeom prst="rect">
              <a:avLst/>
            </a:prstGeom>
            <a:noFill/>
          </p:spPr>
          <p:txBody>
            <a:bodyPr wrap="none" rtlCol="0">
              <a:spAutoFit/>
            </a:bodyPr>
            <a:lstStyle/>
            <a:p>
              <a:pPr algn="ctr"/>
              <a:r>
                <a:rPr lang="en-US" sz="7200" b="1" dirty="0" err="1" smtClean="0"/>
                <a:t>WaterML</a:t>
              </a:r>
              <a:r>
                <a:rPr lang="en-US" sz="7200" b="1" dirty="0" smtClean="0"/>
                <a:t> and </a:t>
              </a:r>
              <a:r>
                <a:rPr lang="en-US" sz="7200" b="1" dirty="0" err="1" smtClean="0"/>
                <a:t>WaterOneFlow</a:t>
              </a:r>
              <a:endParaRPr lang="en-US" sz="7200" b="1" dirty="0"/>
            </a:p>
          </p:txBody>
        </p:sp>
        <p:sp>
          <p:nvSpPr>
            <p:cNvPr id="681" name="Oval 680"/>
            <p:cNvSpPr/>
            <p:nvPr/>
          </p:nvSpPr>
          <p:spPr>
            <a:xfrm>
              <a:off x="34518600" y="7010400"/>
              <a:ext cx="1066800" cy="106680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200" dirty="0" smtClean="0"/>
                <a:t>3</a:t>
              </a:r>
              <a:endParaRPr lang="en-US" sz="7200" dirty="0"/>
            </a:p>
          </p:txBody>
        </p:sp>
      </p:grpSp>
      <p:sp>
        <p:nvSpPr>
          <p:cNvPr id="682" name="Oval 681"/>
          <p:cNvSpPr/>
          <p:nvPr/>
        </p:nvSpPr>
        <p:spPr>
          <a:xfrm>
            <a:off x="31165800" y="14249401"/>
            <a:ext cx="1066800" cy="106680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200" dirty="0" smtClean="0"/>
              <a:t>4</a:t>
            </a:r>
            <a:endParaRPr lang="en-US" sz="7200" dirty="0"/>
          </a:p>
        </p:txBody>
      </p:sp>
      <p:sp>
        <p:nvSpPr>
          <p:cNvPr id="686" name="Rectangle 2169"/>
          <p:cNvSpPr>
            <a:spLocks noChangeArrowheads="1"/>
          </p:cNvSpPr>
          <p:nvPr/>
        </p:nvSpPr>
        <p:spPr bwMode="auto">
          <a:xfrm>
            <a:off x="17373600" y="25222200"/>
            <a:ext cx="16459200" cy="14097000"/>
          </a:xfrm>
          <a:prstGeom prst="rect">
            <a:avLst/>
          </a:prstGeom>
          <a:noFill/>
          <a:ln w="76200">
            <a:solidFill>
              <a:srgbClr val="326598"/>
            </a:solidFill>
            <a:miter lim="800000"/>
            <a:headEnd/>
            <a:tailEnd/>
          </a:ln>
        </p:spPr>
        <p:txBody>
          <a:bodyPr wrap="none" anchor="ctr"/>
          <a:lstStyle/>
          <a:p>
            <a:pPr eaLnBrk="0" hangingPunct="0"/>
            <a:endParaRPr lang="en-US"/>
          </a:p>
        </p:txBody>
      </p:sp>
      <p:sp>
        <p:nvSpPr>
          <p:cNvPr id="687" name="Rectangle 2169"/>
          <p:cNvSpPr>
            <a:spLocks noChangeArrowheads="1"/>
          </p:cNvSpPr>
          <p:nvPr/>
        </p:nvSpPr>
        <p:spPr bwMode="auto">
          <a:xfrm>
            <a:off x="914400" y="21336000"/>
            <a:ext cx="16459200" cy="17983200"/>
          </a:xfrm>
          <a:prstGeom prst="rect">
            <a:avLst/>
          </a:prstGeom>
          <a:noFill/>
          <a:ln w="76200">
            <a:solidFill>
              <a:srgbClr val="326598"/>
            </a:solidFill>
            <a:miter lim="800000"/>
            <a:headEnd/>
            <a:tailEnd/>
          </a:ln>
        </p:spPr>
        <p:txBody>
          <a:bodyPr wrap="none" anchor="ctr"/>
          <a:lstStyle/>
          <a:p>
            <a:pPr eaLnBrk="0" hangingPunct="0"/>
            <a:endParaRPr lang="en-US"/>
          </a:p>
        </p:txBody>
      </p:sp>
      <p:grpSp>
        <p:nvGrpSpPr>
          <p:cNvPr id="299" name="Group 298"/>
          <p:cNvGrpSpPr/>
          <p:nvPr/>
        </p:nvGrpSpPr>
        <p:grpSpPr>
          <a:xfrm>
            <a:off x="33832800" y="16025872"/>
            <a:ext cx="16459200" cy="8434328"/>
            <a:chOff x="33832800" y="14859000"/>
            <a:chExt cx="16459200" cy="8434328"/>
          </a:xfrm>
        </p:grpSpPr>
        <p:sp>
          <p:nvSpPr>
            <p:cNvPr id="638" name="TextBox 637"/>
            <p:cNvSpPr txBox="1"/>
            <p:nvPr/>
          </p:nvSpPr>
          <p:spPr>
            <a:xfrm>
              <a:off x="39308306" y="15011400"/>
              <a:ext cx="5660589" cy="1200329"/>
            </a:xfrm>
            <a:prstGeom prst="rect">
              <a:avLst/>
            </a:prstGeom>
            <a:noFill/>
          </p:spPr>
          <p:txBody>
            <a:bodyPr wrap="none" rtlCol="0">
              <a:spAutoFit/>
            </a:bodyPr>
            <a:lstStyle/>
            <a:p>
              <a:pPr algn="ctr"/>
              <a:r>
                <a:rPr lang="en-US" sz="7200" b="1" dirty="0" err="1" smtClean="0"/>
                <a:t>HydroDesktop</a:t>
              </a:r>
              <a:endParaRPr lang="en-US" sz="7200" b="1" dirty="0"/>
            </a:p>
          </p:txBody>
        </p:sp>
        <p:sp>
          <p:nvSpPr>
            <p:cNvPr id="641" name="Rectangle 640"/>
            <p:cNvSpPr/>
            <p:nvPr/>
          </p:nvSpPr>
          <p:spPr>
            <a:xfrm>
              <a:off x="44653200" y="16306800"/>
              <a:ext cx="5562600" cy="6986528"/>
            </a:xfrm>
            <a:prstGeom prst="rect">
              <a:avLst/>
            </a:prstGeom>
          </p:spPr>
          <p:txBody>
            <a:bodyPr wrap="square">
              <a:spAutoFit/>
            </a:bodyPr>
            <a:lstStyle/>
            <a:p>
              <a:pPr marL="336550" indent="-336550">
                <a:buFont typeface="Arial" pitchFamily="34" charset="0"/>
                <a:buChar char="•"/>
              </a:pPr>
              <a:r>
                <a:rPr lang="en-US" sz="3200" dirty="0" smtClean="0"/>
                <a:t>Platform for  data discovery,  access, integration and analysis</a:t>
              </a:r>
            </a:p>
            <a:p>
              <a:pPr marL="336550" indent="-336550">
                <a:buFont typeface="Arial" pitchFamily="34" charset="0"/>
                <a:buChar char="•"/>
              </a:pPr>
              <a:r>
                <a:rPr lang="en-US" sz="3200" dirty="0" smtClean="0"/>
                <a:t>Uses </a:t>
              </a:r>
              <a:r>
                <a:rPr lang="en-US" sz="3200" dirty="0" err="1" smtClean="0"/>
                <a:t>MapWindow</a:t>
              </a:r>
              <a:r>
                <a:rPr lang="en-US" sz="3200" dirty="0" smtClean="0"/>
                <a:t> 6 open source GIS software development toolkit</a:t>
              </a:r>
            </a:p>
            <a:p>
              <a:pPr marL="336550" indent="-336550">
                <a:buFont typeface="Arial" pitchFamily="34" charset="0"/>
                <a:buChar char="•"/>
              </a:pPr>
              <a:r>
                <a:rPr lang="en-US" sz="3200" dirty="0" smtClean="0"/>
                <a:t>Plug-in architecture</a:t>
              </a:r>
            </a:p>
            <a:p>
              <a:pPr marL="336550" indent="-336550">
                <a:buFont typeface="Arial" pitchFamily="34" charset="0"/>
                <a:buChar char="•"/>
              </a:pPr>
              <a:r>
                <a:rPr lang="en-US" sz="3200" dirty="0" smtClean="0"/>
                <a:t>Data abstraction layer</a:t>
              </a:r>
            </a:p>
            <a:p>
              <a:pPr marL="336550" indent="-336550">
                <a:buFont typeface="Arial" pitchFamily="34" charset="0"/>
                <a:buChar char="•"/>
              </a:pPr>
              <a:r>
                <a:rPr lang="en-US" sz="3200" dirty="0" smtClean="0">
                  <a:hlinkClick r:id="rId30"/>
                </a:rPr>
                <a:t>http://hydrodesktop.codeplex.com</a:t>
              </a:r>
              <a:r>
                <a:rPr lang="en-US" sz="3200" dirty="0" smtClean="0"/>
                <a:t> open source software development portal</a:t>
              </a:r>
            </a:p>
            <a:p>
              <a:pPr marL="336550" indent="-336550">
                <a:buFont typeface="Arial" pitchFamily="34" charset="0"/>
                <a:buChar char="•"/>
              </a:pPr>
              <a:r>
                <a:rPr lang="en-US" sz="3200" dirty="0" smtClean="0"/>
                <a:t>Windows and Mac compatible (through Mono)</a:t>
              </a:r>
            </a:p>
            <a:p>
              <a:pPr marL="336550" indent="-336550">
                <a:buFont typeface="Arial" pitchFamily="34" charset="0"/>
                <a:buChar char="•"/>
              </a:pPr>
              <a:endParaRPr lang="en-US" sz="3200" dirty="0"/>
            </a:p>
          </p:txBody>
        </p:sp>
        <p:grpSp>
          <p:nvGrpSpPr>
            <p:cNvPr id="703" name="Group 702"/>
            <p:cNvGrpSpPr/>
            <p:nvPr/>
          </p:nvGrpSpPr>
          <p:grpSpPr>
            <a:xfrm>
              <a:off x="34290000" y="16535400"/>
              <a:ext cx="10432416" cy="6096000"/>
              <a:chOff x="34747200" y="16687800"/>
              <a:chExt cx="10432416" cy="6096000"/>
            </a:xfrm>
          </p:grpSpPr>
          <p:grpSp>
            <p:nvGrpSpPr>
              <p:cNvPr id="640" name="Group 639"/>
              <p:cNvGrpSpPr/>
              <p:nvPr/>
            </p:nvGrpSpPr>
            <p:grpSpPr>
              <a:xfrm>
                <a:off x="34747200" y="16687800"/>
                <a:ext cx="10432416" cy="5943600"/>
                <a:chOff x="36847460" y="16611600"/>
                <a:chExt cx="10432416" cy="5943600"/>
              </a:xfrm>
            </p:grpSpPr>
            <p:pic>
              <p:nvPicPr>
                <p:cNvPr id="598" name="Picture 9"/>
                <p:cNvPicPr>
                  <a:picLocks noChangeAspect="1" noChangeArrowheads="1"/>
                </p:cNvPicPr>
                <p:nvPr/>
              </p:nvPicPr>
              <p:blipFill>
                <a:blip r:embed="rId31" cstate="print">
                  <a:clrChange>
                    <a:clrFrom>
                      <a:srgbClr val="FFFFFF"/>
                    </a:clrFrom>
                    <a:clrTo>
                      <a:srgbClr val="FFFFFF">
                        <a:alpha val="0"/>
                      </a:srgbClr>
                    </a:clrTo>
                  </a:clrChange>
                </a:blip>
                <a:srcRect/>
                <a:stretch>
                  <a:fillRect/>
                </a:stretch>
              </p:blipFill>
              <p:spPr bwMode="auto">
                <a:xfrm>
                  <a:off x="36847460" y="17764836"/>
                  <a:ext cx="2576299" cy="1423063"/>
                </a:xfrm>
                <a:prstGeom prst="rect">
                  <a:avLst/>
                </a:prstGeom>
                <a:noFill/>
                <a:ln w="9525">
                  <a:noFill/>
                  <a:miter lim="800000"/>
                  <a:headEnd/>
                  <a:tailEnd/>
                </a:ln>
              </p:spPr>
            </p:pic>
            <p:pic>
              <p:nvPicPr>
                <p:cNvPr id="599" name="Picture 18" descr="evap6"/>
                <p:cNvPicPr>
                  <a:picLocks noChangeAspect="1" noChangeArrowheads="1"/>
                </p:cNvPicPr>
                <p:nvPr/>
              </p:nvPicPr>
              <p:blipFill>
                <a:blip r:embed="rId32" cstate="print"/>
                <a:srcRect/>
                <a:stretch>
                  <a:fillRect/>
                </a:stretch>
              </p:blipFill>
              <p:spPr bwMode="auto">
                <a:xfrm>
                  <a:off x="37063691" y="20780991"/>
                  <a:ext cx="2149381" cy="1685499"/>
                </a:xfrm>
                <a:prstGeom prst="rect">
                  <a:avLst/>
                </a:prstGeom>
                <a:noFill/>
                <a:ln w="9525">
                  <a:noFill/>
                  <a:miter lim="800000"/>
                  <a:headEnd/>
                  <a:tailEnd/>
                </a:ln>
              </p:spPr>
            </p:pic>
            <p:pic>
              <p:nvPicPr>
                <p:cNvPr id="600" name="Picture 19" descr="Chart"/>
                <p:cNvPicPr>
                  <a:picLocks noChangeAspect="1" noChangeArrowheads="1"/>
                </p:cNvPicPr>
                <p:nvPr/>
              </p:nvPicPr>
              <p:blipFill>
                <a:blip r:embed="rId33" cstate="print"/>
                <a:srcRect/>
                <a:stretch>
                  <a:fillRect/>
                </a:stretch>
              </p:blipFill>
              <p:spPr bwMode="auto">
                <a:xfrm>
                  <a:off x="40434688" y="17055152"/>
                  <a:ext cx="2838734" cy="1387949"/>
                </a:xfrm>
                <a:prstGeom prst="rect">
                  <a:avLst/>
                </a:prstGeom>
                <a:noFill/>
                <a:ln w="9525">
                  <a:noFill/>
                  <a:miter lim="800000"/>
                  <a:headEnd/>
                  <a:tailEnd/>
                </a:ln>
              </p:spPr>
            </p:pic>
            <p:grpSp>
              <p:nvGrpSpPr>
                <p:cNvPr id="601" name="Group 20"/>
                <p:cNvGrpSpPr>
                  <a:grpSpLocks/>
                </p:cNvGrpSpPr>
                <p:nvPr/>
              </p:nvGrpSpPr>
              <p:grpSpPr bwMode="auto">
                <a:xfrm>
                  <a:off x="43716975" y="17676125"/>
                  <a:ext cx="2738935" cy="1862919"/>
                  <a:chOff x="1557" y="1031"/>
                  <a:chExt cx="2702" cy="2171"/>
                </a:xfrm>
              </p:grpSpPr>
              <p:grpSp>
                <p:nvGrpSpPr>
                  <p:cNvPr id="602" name="Group 21"/>
                  <p:cNvGrpSpPr>
                    <a:grpSpLocks/>
                  </p:cNvGrpSpPr>
                  <p:nvPr/>
                </p:nvGrpSpPr>
                <p:grpSpPr bwMode="auto">
                  <a:xfrm>
                    <a:off x="1557" y="1797"/>
                    <a:ext cx="2702" cy="1404"/>
                    <a:chOff x="882" y="1087"/>
                    <a:chExt cx="4052" cy="2825"/>
                  </a:xfrm>
                </p:grpSpPr>
                <p:sp>
                  <p:nvSpPr>
                    <p:cNvPr id="604" name="Freeform 22"/>
                    <p:cNvSpPr>
                      <a:spLocks/>
                    </p:cNvSpPr>
                    <p:nvPr/>
                  </p:nvSpPr>
                  <p:spPr bwMode="auto">
                    <a:xfrm>
                      <a:off x="2524" y="1440"/>
                      <a:ext cx="2408" cy="1564"/>
                    </a:xfrm>
                    <a:custGeom>
                      <a:avLst/>
                      <a:gdLst>
                        <a:gd name="T0" fmla="*/ 0 w 2408"/>
                        <a:gd name="T1" fmla="*/ 1241 h 1564"/>
                        <a:gd name="T2" fmla="*/ 214 w 2408"/>
                        <a:gd name="T3" fmla="*/ 1369 h 1564"/>
                        <a:gd name="T4" fmla="*/ 441 w 2408"/>
                        <a:gd name="T5" fmla="*/ 1319 h 1564"/>
                        <a:gd name="T6" fmla="*/ 548 w 2408"/>
                        <a:gd name="T7" fmla="*/ 1348 h 1564"/>
                        <a:gd name="T8" fmla="*/ 2408 w 2408"/>
                        <a:gd name="T9" fmla="*/ 24 h 1564"/>
                        <a:gd name="T10" fmla="*/ 2326 w 2408"/>
                        <a:gd name="T11" fmla="*/ 8 h 1564"/>
                        <a:gd name="T12" fmla="*/ 2141 w 2408"/>
                        <a:gd name="T13" fmla="*/ 4 h 1564"/>
                        <a:gd name="T14" fmla="*/ 0 w 2408"/>
                        <a:gd name="T15" fmla="*/ 1241 h 1564"/>
                        <a:gd name="T16" fmla="*/ 0 60000 65536"/>
                        <a:gd name="T17" fmla="*/ 0 60000 65536"/>
                        <a:gd name="T18" fmla="*/ 0 60000 65536"/>
                        <a:gd name="T19" fmla="*/ 0 60000 65536"/>
                        <a:gd name="T20" fmla="*/ 0 60000 65536"/>
                        <a:gd name="T21" fmla="*/ 0 60000 65536"/>
                        <a:gd name="T22" fmla="*/ 0 60000 65536"/>
                        <a:gd name="T23" fmla="*/ 0 60000 65536"/>
                        <a:gd name="T24" fmla="*/ 0 w 2408"/>
                        <a:gd name="T25" fmla="*/ 0 h 1564"/>
                        <a:gd name="T26" fmla="*/ 2408 w 2408"/>
                        <a:gd name="T27" fmla="*/ 1564 h 15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8" h="1564">
                          <a:moveTo>
                            <a:pt x="0" y="1241"/>
                          </a:moveTo>
                          <a:cubicBezTo>
                            <a:pt x="157" y="1340"/>
                            <a:pt x="141" y="1356"/>
                            <a:pt x="214" y="1369"/>
                          </a:cubicBezTo>
                          <a:cubicBezTo>
                            <a:pt x="287" y="1382"/>
                            <a:pt x="385" y="1322"/>
                            <a:pt x="441" y="1319"/>
                          </a:cubicBezTo>
                          <a:cubicBezTo>
                            <a:pt x="497" y="1316"/>
                            <a:pt x="220" y="1564"/>
                            <a:pt x="548" y="1348"/>
                          </a:cubicBezTo>
                          <a:cubicBezTo>
                            <a:pt x="909" y="1117"/>
                            <a:pt x="559" y="1304"/>
                            <a:pt x="2408" y="24"/>
                          </a:cubicBezTo>
                          <a:cubicBezTo>
                            <a:pt x="2298" y="6"/>
                            <a:pt x="2384" y="16"/>
                            <a:pt x="2326" y="8"/>
                          </a:cubicBezTo>
                          <a:cubicBezTo>
                            <a:pt x="2268" y="0"/>
                            <a:pt x="2312" y="36"/>
                            <a:pt x="2141" y="4"/>
                          </a:cubicBezTo>
                          <a:cubicBezTo>
                            <a:pt x="1749" y="211"/>
                            <a:pt x="768" y="764"/>
                            <a:pt x="0" y="1241"/>
                          </a:cubicBezTo>
                          <a:close/>
                        </a:path>
                      </a:pathLst>
                    </a:custGeom>
                    <a:solidFill>
                      <a:schemeClr val="accent1"/>
                    </a:solidFill>
                    <a:ln w="9525">
                      <a:solidFill>
                        <a:schemeClr val="tx1"/>
                      </a:solidFill>
                      <a:round/>
                      <a:headEnd/>
                      <a:tailEnd/>
                    </a:ln>
                  </p:spPr>
                  <p:txBody>
                    <a:bodyPr/>
                    <a:lstStyle/>
                    <a:p>
                      <a:endParaRPr lang="en-US" sz="14500"/>
                    </a:p>
                  </p:txBody>
                </p:sp>
                <p:grpSp>
                  <p:nvGrpSpPr>
                    <p:cNvPr id="605" name="Group 23"/>
                    <p:cNvGrpSpPr>
                      <a:grpSpLocks/>
                    </p:cNvGrpSpPr>
                    <p:nvPr/>
                  </p:nvGrpSpPr>
                  <p:grpSpPr bwMode="auto">
                    <a:xfrm>
                      <a:off x="882" y="1087"/>
                      <a:ext cx="4052" cy="2825"/>
                      <a:chOff x="684" y="959"/>
                      <a:chExt cx="4449" cy="3082"/>
                    </a:xfrm>
                  </p:grpSpPr>
                  <p:sp>
                    <p:nvSpPr>
                      <p:cNvPr id="606" name="Freeform 24"/>
                      <p:cNvSpPr>
                        <a:spLocks/>
                      </p:cNvSpPr>
                      <p:nvPr/>
                    </p:nvSpPr>
                    <p:spPr bwMode="auto">
                      <a:xfrm>
                        <a:off x="684" y="959"/>
                        <a:ext cx="3349" cy="1145"/>
                      </a:xfrm>
                      <a:custGeom>
                        <a:avLst/>
                        <a:gdLst>
                          <a:gd name="T0" fmla="*/ 0 w 3349"/>
                          <a:gd name="T1" fmla="*/ 121 h 1145"/>
                          <a:gd name="T2" fmla="*/ 370 w 3349"/>
                          <a:gd name="T3" fmla="*/ 327 h 1145"/>
                          <a:gd name="T4" fmla="*/ 718 w 3349"/>
                          <a:gd name="T5" fmla="*/ 846 h 1145"/>
                          <a:gd name="T6" fmla="*/ 1052 w 3349"/>
                          <a:gd name="T7" fmla="*/ 1145 h 1145"/>
                          <a:gd name="T8" fmla="*/ 3349 w 3349"/>
                          <a:gd name="T9" fmla="*/ 419 h 1145"/>
                          <a:gd name="T10" fmla="*/ 2638 w 3349"/>
                          <a:gd name="T11" fmla="*/ 284 h 1145"/>
                          <a:gd name="T12" fmla="*/ 2140 w 3349"/>
                          <a:gd name="T13" fmla="*/ 0 h 1145"/>
                          <a:gd name="T14" fmla="*/ 0 w 3349"/>
                          <a:gd name="T15" fmla="*/ 121 h 1145"/>
                          <a:gd name="T16" fmla="*/ 0 60000 65536"/>
                          <a:gd name="T17" fmla="*/ 0 60000 65536"/>
                          <a:gd name="T18" fmla="*/ 0 60000 65536"/>
                          <a:gd name="T19" fmla="*/ 0 60000 65536"/>
                          <a:gd name="T20" fmla="*/ 0 60000 65536"/>
                          <a:gd name="T21" fmla="*/ 0 60000 65536"/>
                          <a:gd name="T22" fmla="*/ 0 60000 65536"/>
                          <a:gd name="T23" fmla="*/ 0 60000 65536"/>
                          <a:gd name="T24" fmla="*/ 0 w 3349"/>
                          <a:gd name="T25" fmla="*/ 0 h 1145"/>
                          <a:gd name="T26" fmla="*/ 3349 w 3349"/>
                          <a:gd name="T27" fmla="*/ 1145 h 1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49" h="1145">
                            <a:moveTo>
                              <a:pt x="0" y="121"/>
                            </a:moveTo>
                            <a:cubicBezTo>
                              <a:pt x="263" y="221"/>
                              <a:pt x="250" y="206"/>
                              <a:pt x="370" y="327"/>
                            </a:cubicBezTo>
                            <a:cubicBezTo>
                              <a:pt x="490" y="448"/>
                              <a:pt x="604" y="710"/>
                              <a:pt x="718" y="846"/>
                            </a:cubicBezTo>
                            <a:cubicBezTo>
                              <a:pt x="832" y="982"/>
                              <a:pt x="690" y="903"/>
                              <a:pt x="1052" y="1145"/>
                            </a:cubicBezTo>
                            <a:cubicBezTo>
                              <a:pt x="1863" y="917"/>
                              <a:pt x="2176" y="818"/>
                              <a:pt x="3349" y="419"/>
                            </a:cubicBezTo>
                            <a:cubicBezTo>
                              <a:pt x="2958" y="362"/>
                              <a:pt x="2840" y="354"/>
                              <a:pt x="2638" y="284"/>
                            </a:cubicBezTo>
                            <a:cubicBezTo>
                              <a:pt x="2436" y="214"/>
                              <a:pt x="2580" y="27"/>
                              <a:pt x="2140" y="0"/>
                            </a:cubicBezTo>
                            <a:cubicBezTo>
                              <a:pt x="284" y="114"/>
                              <a:pt x="633" y="92"/>
                              <a:pt x="0" y="121"/>
                            </a:cubicBezTo>
                            <a:close/>
                          </a:path>
                        </a:pathLst>
                      </a:custGeom>
                      <a:solidFill>
                        <a:schemeClr val="accent1"/>
                      </a:solidFill>
                      <a:ln w="9525">
                        <a:solidFill>
                          <a:schemeClr val="tx1"/>
                        </a:solidFill>
                        <a:round/>
                        <a:headEnd/>
                        <a:tailEnd/>
                      </a:ln>
                    </p:spPr>
                    <p:txBody>
                      <a:bodyPr/>
                      <a:lstStyle/>
                      <a:p>
                        <a:endParaRPr lang="en-US" sz="14500"/>
                      </a:p>
                    </p:txBody>
                  </p:sp>
                  <p:sp>
                    <p:nvSpPr>
                      <p:cNvPr id="607" name="Freeform 25"/>
                      <p:cNvSpPr>
                        <a:spLocks/>
                      </p:cNvSpPr>
                      <p:nvPr/>
                    </p:nvSpPr>
                    <p:spPr bwMode="auto">
                      <a:xfrm>
                        <a:off x="1735" y="2297"/>
                        <a:ext cx="797" cy="910"/>
                      </a:xfrm>
                      <a:custGeom>
                        <a:avLst/>
                        <a:gdLst>
                          <a:gd name="T0" fmla="*/ 0 w 797"/>
                          <a:gd name="T1" fmla="*/ 0 h 910"/>
                          <a:gd name="T2" fmla="*/ 789 w 797"/>
                          <a:gd name="T3" fmla="*/ 640 h 910"/>
                          <a:gd name="T4" fmla="*/ 797 w 797"/>
                          <a:gd name="T5" fmla="*/ 910 h 910"/>
                          <a:gd name="T6" fmla="*/ 0 w 797"/>
                          <a:gd name="T7" fmla="*/ 185 h 910"/>
                          <a:gd name="T8" fmla="*/ 0 w 797"/>
                          <a:gd name="T9" fmla="*/ 0 h 910"/>
                          <a:gd name="T10" fmla="*/ 0 60000 65536"/>
                          <a:gd name="T11" fmla="*/ 0 60000 65536"/>
                          <a:gd name="T12" fmla="*/ 0 60000 65536"/>
                          <a:gd name="T13" fmla="*/ 0 60000 65536"/>
                          <a:gd name="T14" fmla="*/ 0 60000 65536"/>
                          <a:gd name="T15" fmla="*/ 0 w 797"/>
                          <a:gd name="T16" fmla="*/ 0 h 910"/>
                          <a:gd name="T17" fmla="*/ 797 w 797"/>
                          <a:gd name="T18" fmla="*/ 910 h 910"/>
                        </a:gdLst>
                        <a:ahLst/>
                        <a:cxnLst>
                          <a:cxn ang="T10">
                            <a:pos x="T0" y="T1"/>
                          </a:cxn>
                          <a:cxn ang="T11">
                            <a:pos x="T2" y="T3"/>
                          </a:cxn>
                          <a:cxn ang="T12">
                            <a:pos x="T4" y="T5"/>
                          </a:cxn>
                          <a:cxn ang="T13">
                            <a:pos x="T6" y="T7"/>
                          </a:cxn>
                          <a:cxn ang="T14">
                            <a:pos x="T8" y="T9"/>
                          </a:cxn>
                        </a:cxnLst>
                        <a:rect l="T15" t="T16" r="T17" b="T18"/>
                        <a:pathLst>
                          <a:path w="797" h="910">
                            <a:moveTo>
                              <a:pt x="0" y="0"/>
                            </a:moveTo>
                            <a:lnTo>
                              <a:pt x="789" y="640"/>
                            </a:lnTo>
                            <a:lnTo>
                              <a:pt x="797" y="910"/>
                            </a:lnTo>
                            <a:lnTo>
                              <a:pt x="0" y="185"/>
                            </a:lnTo>
                            <a:lnTo>
                              <a:pt x="0" y="0"/>
                            </a:lnTo>
                            <a:close/>
                          </a:path>
                        </a:pathLst>
                      </a:custGeom>
                      <a:solidFill>
                        <a:srgbClr val="3333FF"/>
                      </a:solidFill>
                      <a:ln w="9525">
                        <a:solidFill>
                          <a:schemeClr val="tx1"/>
                        </a:solidFill>
                        <a:round/>
                        <a:headEnd/>
                        <a:tailEnd/>
                      </a:ln>
                    </p:spPr>
                    <p:txBody>
                      <a:bodyPr/>
                      <a:lstStyle/>
                      <a:p>
                        <a:endParaRPr lang="en-US" sz="14500"/>
                      </a:p>
                    </p:txBody>
                  </p:sp>
                  <p:sp>
                    <p:nvSpPr>
                      <p:cNvPr id="608" name="Freeform 26"/>
                      <p:cNvSpPr>
                        <a:spLocks/>
                      </p:cNvSpPr>
                      <p:nvPr/>
                    </p:nvSpPr>
                    <p:spPr bwMode="auto">
                      <a:xfrm>
                        <a:off x="696" y="1068"/>
                        <a:ext cx="2379" cy="2964"/>
                      </a:xfrm>
                      <a:custGeom>
                        <a:avLst/>
                        <a:gdLst>
                          <a:gd name="T0" fmla="*/ 3 w 2379"/>
                          <a:gd name="T1" fmla="*/ 540 h 2964"/>
                          <a:gd name="T2" fmla="*/ 2376 w 2379"/>
                          <a:gd name="T3" fmla="*/ 2964 h 2964"/>
                          <a:gd name="T4" fmla="*/ 2379 w 2379"/>
                          <a:gd name="T5" fmla="*/ 1716 h 2964"/>
                          <a:gd name="T6" fmla="*/ 2175 w 2379"/>
                          <a:gd name="T7" fmla="*/ 1722 h 2964"/>
                          <a:gd name="T8" fmla="*/ 2013 w 2379"/>
                          <a:gd name="T9" fmla="*/ 1734 h 2964"/>
                          <a:gd name="T10" fmla="*/ 1833 w 2379"/>
                          <a:gd name="T11" fmla="*/ 1611 h 2964"/>
                          <a:gd name="T12" fmla="*/ 1836 w 2379"/>
                          <a:gd name="T13" fmla="*/ 2145 h 2964"/>
                          <a:gd name="T14" fmla="*/ 1035 w 2379"/>
                          <a:gd name="T15" fmla="*/ 1416 h 2964"/>
                          <a:gd name="T16" fmla="*/ 1044 w 2379"/>
                          <a:gd name="T17" fmla="*/ 1038 h 2964"/>
                          <a:gd name="T18" fmla="*/ 795 w 2379"/>
                          <a:gd name="T19" fmla="*/ 846 h 2964"/>
                          <a:gd name="T20" fmla="*/ 462 w 2379"/>
                          <a:gd name="T21" fmla="*/ 339 h 2964"/>
                          <a:gd name="T22" fmla="*/ 300 w 2379"/>
                          <a:gd name="T23" fmla="*/ 150 h 2964"/>
                          <a:gd name="T24" fmla="*/ 0 w 2379"/>
                          <a:gd name="T25" fmla="*/ 0 h 2964"/>
                          <a:gd name="T26" fmla="*/ 3 w 2379"/>
                          <a:gd name="T27" fmla="*/ 540 h 29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79"/>
                          <a:gd name="T43" fmla="*/ 0 h 2964"/>
                          <a:gd name="T44" fmla="*/ 2379 w 2379"/>
                          <a:gd name="T45" fmla="*/ 2964 h 29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79" h="2964">
                            <a:moveTo>
                              <a:pt x="3" y="540"/>
                            </a:moveTo>
                            <a:lnTo>
                              <a:pt x="2376" y="2964"/>
                            </a:lnTo>
                            <a:lnTo>
                              <a:pt x="2379" y="1716"/>
                            </a:lnTo>
                            <a:cubicBezTo>
                              <a:pt x="2199" y="1599"/>
                              <a:pt x="2236" y="1719"/>
                              <a:pt x="2175" y="1722"/>
                            </a:cubicBezTo>
                            <a:cubicBezTo>
                              <a:pt x="2114" y="1725"/>
                              <a:pt x="2070" y="1752"/>
                              <a:pt x="2013" y="1734"/>
                            </a:cubicBezTo>
                            <a:cubicBezTo>
                              <a:pt x="1956" y="1716"/>
                              <a:pt x="1950" y="1680"/>
                              <a:pt x="1833" y="1611"/>
                            </a:cubicBezTo>
                            <a:lnTo>
                              <a:pt x="1836" y="2145"/>
                            </a:lnTo>
                            <a:lnTo>
                              <a:pt x="1035" y="1416"/>
                            </a:lnTo>
                            <a:lnTo>
                              <a:pt x="1044" y="1038"/>
                            </a:lnTo>
                            <a:cubicBezTo>
                              <a:pt x="1011" y="946"/>
                              <a:pt x="916" y="991"/>
                              <a:pt x="795" y="846"/>
                            </a:cubicBezTo>
                            <a:cubicBezTo>
                              <a:pt x="698" y="730"/>
                              <a:pt x="544" y="455"/>
                              <a:pt x="462" y="339"/>
                            </a:cubicBezTo>
                            <a:cubicBezTo>
                              <a:pt x="380" y="223"/>
                              <a:pt x="377" y="206"/>
                              <a:pt x="300" y="150"/>
                            </a:cubicBezTo>
                            <a:cubicBezTo>
                              <a:pt x="223" y="94"/>
                              <a:pt x="225" y="51"/>
                              <a:pt x="0" y="0"/>
                            </a:cubicBezTo>
                            <a:lnTo>
                              <a:pt x="3" y="540"/>
                            </a:lnTo>
                            <a:close/>
                          </a:path>
                        </a:pathLst>
                      </a:custGeom>
                      <a:solidFill>
                        <a:srgbClr val="FF6600"/>
                      </a:solidFill>
                      <a:ln w="9525">
                        <a:solidFill>
                          <a:schemeClr val="tx1"/>
                        </a:solidFill>
                        <a:round/>
                        <a:headEnd/>
                        <a:tailEnd/>
                      </a:ln>
                    </p:spPr>
                    <p:txBody>
                      <a:bodyPr/>
                      <a:lstStyle/>
                      <a:p>
                        <a:endParaRPr lang="en-US" sz="14500"/>
                      </a:p>
                    </p:txBody>
                  </p:sp>
                  <p:sp>
                    <p:nvSpPr>
                      <p:cNvPr id="609" name="Freeform 27"/>
                      <p:cNvSpPr>
                        <a:spLocks/>
                      </p:cNvSpPr>
                      <p:nvPr/>
                    </p:nvSpPr>
                    <p:spPr bwMode="auto">
                      <a:xfrm>
                        <a:off x="1736" y="1370"/>
                        <a:ext cx="2298" cy="933"/>
                      </a:xfrm>
                      <a:custGeom>
                        <a:avLst/>
                        <a:gdLst>
                          <a:gd name="T0" fmla="*/ 0 w 2298"/>
                          <a:gd name="T1" fmla="*/ 726 h 933"/>
                          <a:gd name="T2" fmla="*/ 0 w 2298"/>
                          <a:gd name="T3" fmla="*/ 933 h 933"/>
                          <a:gd name="T4" fmla="*/ 2298 w 2298"/>
                          <a:gd name="T5" fmla="*/ 87 h 933"/>
                          <a:gd name="T6" fmla="*/ 2298 w 2298"/>
                          <a:gd name="T7" fmla="*/ 0 h 933"/>
                          <a:gd name="T8" fmla="*/ 0 w 2298"/>
                          <a:gd name="T9" fmla="*/ 726 h 933"/>
                          <a:gd name="T10" fmla="*/ 0 60000 65536"/>
                          <a:gd name="T11" fmla="*/ 0 60000 65536"/>
                          <a:gd name="T12" fmla="*/ 0 60000 65536"/>
                          <a:gd name="T13" fmla="*/ 0 60000 65536"/>
                          <a:gd name="T14" fmla="*/ 0 60000 65536"/>
                          <a:gd name="T15" fmla="*/ 0 w 2298"/>
                          <a:gd name="T16" fmla="*/ 0 h 933"/>
                          <a:gd name="T17" fmla="*/ 2298 w 2298"/>
                          <a:gd name="T18" fmla="*/ 933 h 933"/>
                        </a:gdLst>
                        <a:ahLst/>
                        <a:cxnLst>
                          <a:cxn ang="T10">
                            <a:pos x="T0" y="T1"/>
                          </a:cxn>
                          <a:cxn ang="T11">
                            <a:pos x="T2" y="T3"/>
                          </a:cxn>
                          <a:cxn ang="T12">
                            <a:pos x="T4" y="T5"/>
                          </a:cxn>
                          <a:cxn ang="T13">
                            <a:pos x="T6" y="T7"/>
                          </a:cxn>
                          <a:cxn ang="T14">
                            <a:pos x="T8" y="T9"/>
                          </a:cxn>
                        </a:cxnLst>
                        <a:rect l="T15" t="T16" r="T17" b="T18"/>
                        <a:pathLst>
                          <a:path w="2298" h="933">
                            <a:moveTo>
                              <a:pt x="0" y="726"/>
                            </a:moveTo>
                            <a:lnTo>
                              <a:pt x="0" y="933"/>
                            </a:lnTo>
                            <a:lnTo>
                              <a:pt x="2298" y="87"/>
                            </a:lnTo>
                            <a:lnTo>
                              <a:pt x="2298" y="0"/>
                            </a:lnTo>
                            <a:lnTo>
                              <a:pt x="0" y="726"/>
                            </a:lnTo>
                            <a:close/>
                          </a:path>
                        </a:pathLst>
                      </a:custGeom>
                      <a:solidFill>
                        <a:srgbClr val="FF9933"/>
                      </a:solidFill>
                      <a:ln w="9525">
                        <a:solidFill>
                          <a:schemeClr val="tx1"/>
                        </a:solidFill>
                        <a:round/>
                        <a:headEnd/>
                        <a:tailEnd/>
                      </a:ln>
                    </p:spPr>
                    <p:txBody>
                      <a:bodyPr/>
                      <a:lstStyle/>
                      <a:p>
                        <a:endParaRPr lang="en-US" sz="14500"/>
                      </a:p>
                    </p:txBody>
                  </p:sp>
                  <p:sp>
                    <p:nvSpPr>
                      <p:cNvPr id="610" name="Freeform 28"/>
                      <p:cNvSpPr>
                        <a:spLocks/>
                      </p:cNvSpPr>
                      <p:nvPr/>
                    </p:nvSpPr>
                    <p:spPr bwMode="auto">
                      <a:xfrm>
                        <a:off x="1737" y="1458"/>
                        <a:ext cx="2769" cy="1467"/>
                      </a:xfrm>
                      <a:custGeom>
                        <a:avLst/>
                        <a:gdLst>
                          <a:gd name="T0" fmla="*/ 0 w 2769"/>
                          <a:gd name="T1" fmla="*/ 840 h 1467"/>
                          <a:gd name="T2" fmla="*/ 2298 w 2769"/>
                          <a:gd name="T3" fmla="*/ 0 h 1467"/>
                          <a:gd name="T4" fmla="*/ 2769 w 2769"/>
                          <a:gd name="T5" fmla="*/ 69 h 1467"/>
                          <a:gd name="T6" fmla="*/ 789 w 2769"/>
                          <a:gd name="T7" fmla="*/ 1224 h 1467"/>
                          <a:gd name="T8" fmla="*/ 792 w 2769"/>
                          <a:gd name="T9" fmla="*/ 1467 h 1467"/>
                          <a:gd name="T10" fmla="*/ 0 w 2769"/>
                          <a:gd name="T11" fmla="*/ 840 h 1467"/>
                          <a:gd name="T12" fmla="*/ 0 60000 65536"/>
                          <a:gd name="T13" fmla="*/ 0 60000 65536"/>
                          <a:gd name="T14" fmla="*/ 0 60000 65536"/>
                          <a:gd name="T15" fmla="*/ 0 60000 65536"/>
                          <a:gd name="T16" fmla="*/ 0 60000 65536"/>
                          <a:gd name="T17" fmla="*/ 0 60000 65536"/>
                          <a:gd name="T18" fmla="*/ 0 w 2769"/>
                          <a:gd name="T19" fmla="*/ 0 h 1467"/>
                          <a:gd name="T20" fmla="*/ 2769 w 2769"/>
                          <a:gd name="T21" fmla="*/ 1467 h 1467"/>
                        </a:gdLst>
                        <a:ahLst/>
                        <a:cxnLst>
                          <a:cxn ang="T12">
                            <a:pos x="T0" y="T1"/>
                          </a:cxn>
                          <a:cxn ang="T13">
                            <a:pos x="T2" y="T3"/>
                          </a:cxn>
                          <a:cxn ang="T14">
                            <a:pos x="T4" y="T5"/>
                          </a:cxn>
                          <a:cxn ang="T15">
                            <a:pos x="T6" y="T7"/>
                          </a:cxn>
                          <a:cxn ang="T16">
                            <a:pos x="T8" y="T9"/>
                          </a:cxn>
                          <a:cxn ang="T17">
                            <a:pos x="T10" y="T11"/>
                          </a:cxn>
                        </a:cxnLst>
                        <a:rect l="T18" t="T19" r="T20" b="T21"/>
                        <a:pathLst>
                          <a:path w="2769" h="1467">
                            <a:moveTo>
                              <a:pt x="0" y="840"/>
                            </a:moveTo>
                            <a:lnTo>
                              <a:pt x="2298" y="0"/>
                            </a:lnTo>
                            <a:lnTo>
                              <a:pt x="2769" y="69"/>
                            </a:lnTo>
                            <a:lnTo>
                              <a:pt x="789" y="1224"/>
                            </a:lnTo>
                            <a:lnTo>
                              <a:pt x="792" y="1467"/>
                            </a:lnTo>
                            <a:cubicBezTo>
                              <a:pt x="661" y="1403"/>
                              <a:pt x="165" y="971"/>
                              <a:pt x="0" y="840"/>
                            </a:cubicBezTo>
                            <a:close/>
                          </a:path>
                        </a:pathLst>
                      </a:custGeom>
                      <a:solidFill>
                        <a:srgbClr val="99CCFF"/>
                      </a:solidFill>
                      <a:ln w="9525">
                        <a:solidFill>
                          <a:schemeClr val="tx1"/>
                        </a:solidFill>
                        <a:round/>
                        <a:headEnd/>
                        <a:tailEnd/>
                      </a:ln>
                    </p:spPr>
                    <p:txBody>
                      <a:bodyPr/>
                      <a:lstStyle/>
                      <a:p>
                        <a:endParaRPr lang="en-US" sz="14500"/>
                      </a:p>
                    </p:txBody>
                  </p:sp>
                  <p:sp>
                    <p:nvSpPr>
                      <p:cNvPr id="611" name="Freeform 29"/>
                      <p:cNvSpPr>
                        <a:spLocks/>
                      </p:cNvSpPr>
                      <p:nvPr/>
                    </p:nvSpPr>
                    <p:spPr bwMode="auto">
                      <a:xfrm>
                        <a:off x="3078" y="1371"/>
                        <a:ext cx="2055" cy="2670"/>
                      </a:xfrm>
                      <a:custGeom>
                        <a:avLst/>
                        <a:gdLst>
                          <a:gd name="T0" fmla="*/ 0 w 2055"/>
                          <a:gd name="T1" fmla="*/ 1410 h 2670"/>
                          <a:gd name="T2" fmla="*/ 2055 w 2055"/>
                          <a:gd name="T3" fmla="*/ 0 h 2670"/>
                          <a:gd name="T4" fmla="*/ 2055 w 2055"/>
                          <a:gd name="T5" fmla="*/ 204 h 2670"/>
                          <a:gd name="T6" fmla="*/ 0 w 2055"/>
                          <a:gd name="T7" fmla="*/ 2670 h 2670"/>
                          <a:gd name="T8" fmla="*/ 0 w 2055"/>
                          <a:gd name="T9" fmla="*/ 1410 h 2670"/>
                          <a:gd name="T10" fmla="*/ 0 60000 65536"/>
                          <a:gd name="T11" fmla="*/ 0 60000 65536"/>
                          <a:gd name="T12" fmla="*/ 0 60000 65536"/>
                          <a:gd name="T13" fmla="*/ 0 60000 65536"/>
                          <a:gd name="T14" fmla="*/ 0 60000 65536"/>
                          <a:gd name="T15" fmla="*/ 0 w 2055"/>
                          <a:gd name="T16" fmla="*/ 0 h 2670"/>
                          <a:gd name="T17" fmla="*/ 2055 w 2055"/>
                          <a:gd name="T18" fmla="*/ 2670 h 2670"/>
                        </a:gdLst>
                        <a:ahLst/>
                        <a:cxnLst>
                          <a:cxn ang="T10">
                            <a:pos x="T0" y="T1"/>
                          </a:cxn>
                          <a:cxn ang="T11">
                            <a:pos x="T2" y="T3"/>
                          </a:cxn>
                          <a:cxn ang="T12">
                            <a:pos x="T4" y="T5"/>
                          </a:cxn>
                          <a:cxn ang="T13">
                            <a:pos x="T6" y="T7"/>
                          </a:cxn>
                          <a:cxn ang="T14">
                            <a:pos x="T8" y="T9"/>
                          </a:cxn>
                        </a:cxnLst>
                        <a:rect l="T15" t="T16" r="T17" b="T18"/>
                        <a:pathLst>
                          <a:path w="2055" h="2670">
                            <a:moveTo>
                              <a:pt x="0" y="1410"/>
                            </a:moveTo>
                            <a:lnTo>
                              <a:pt x="2055" y="0"/>
                            </a:lnTo>
                            <a:lnTo>
                              <a:pt x="2055" y="204"/>
                            </a:lnTo>
                            <a:lnTo>
                              <a:pt x="0" y="2670"/>
                            </a:lnTo>
                            <a:lnTo>
                              <a:pt x="0" y="1410"/>
                            </a:lnTo>
                            <a:close/>
                          </a:path>
                        </a:pathLst>
                      </a:custGeom>
                      <a:solidFill>
                        <a:srgbClr val="FF9933"/>
                      </a:solidFill>
                      <a:ln w="9525">
                        <a:solidFill>
                          <a:schemeClr val="tx1"/>
                        </a:solidFill>
                        <a:round/>
                        <a:headEnd/>
                        <a:tailEnd/>
                      </a:ln>
                    </p:spPr>
                    <p:txBody>
                      <a:bodyPr/>
                      <a:lstStyle/>
                      <a:p>
                        <a:endParaRPr lang="en-US" sz="14500"/>
                      </a:p>
                    </p:txBody>
                  </p:sp>
                  <p:sp>
                    <p:nvSpPr>
                      <p:cNvPr id="612" name="AutoShape 30"/>
                      <p:cNvSpPr>
                        <a:spLocks noChangeArrowheads="1"/>
                      </p:cNvSpPr>
                      <p:nvPr/>
                    </p:nvSpPr>
                    <p:spPr bwMode="auto">
                      <a:xfrm>
                        <a:off x="2937" y="1714"/>
                        <a:ext cx="71" cy="1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42 w 21600"/>
                          <a:gd name="T25" fmla="*/ 3206 h 21600"/>
                          <a:gd name="T26" fmla="*/ 18558 w 21600"/>
                          <a:gd name="T27" fmla="*/ 1839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46" y="10800"/>
                            </a:moveTo>
                            <a:cubicBezTo>
                              <a:pt x="3346" y="14917"/>
                              <a:pt x="6683" y="18254"/>
                              <a:pt x="10800" y="18254"/>
                            </a:cubicBezTo>
                            <a:cubicBezTo>
                              <a:pt x="14917" y="18254"/>
                              <a:pt x="18254" y="14917"/>
                              <a:pt x="18254" y="10800"/>
                            </a:cubicBezTo>
                            <a:cubicBezTo>
                              <a:pt x="18254" y="6683"/>
                              <a:pt x="14917" y="3346"/>
                              <a:pt x="10800" y="3346"/>
                            </a:cubicBezTo>
                            <a:cubicBezTo>
                              <a:pt x="6683" y="3346"/>
                              <a:pt x="3346" y="6683"/>
                              <a:pt x="3346" y="10800"/>
                            </a:cubicBezTo>
                            <a:close/>
                          </a:path>
                        </a:pathLst>
                      </a:custGeom>
                      <a:solidFill>
                        <a:srgbClr val="333333"/>
                      </a:solidFill>
                      <a:ln w="9525" algn="ctr">
                        <a:solidFill>
                          <a:schemeClr val="tx1"/>
                        </a:solidFill>
                        <a:round/>
                        <a:headEnd/>
                        <a:tailEnd/>
                      </a:ln>
                    </p:spPr>
                    <p:txBody>
                      <a:bodyPr wrap="none" anchor="ctr"/>
                      <a:lstStyle/>
                      <a:p>
                        <a:endParaRPr lang="en-US" sz="14500"/>
                      </a:p>
                    </p:txBody>
                  </p:sp>
                  <p:sp>
                    <p:nvSpPr>
                      <p:cNvPr id="613" name="Freeform 31"/>
                      <p:cNvSpPr>
                        <a:spLocks/>
                      </p:cNvSpPr>
                      <p:nvPr/>
                    </p:nvSpPr>
                    <p:spPr bwMode="auto">
                      <a:xfrm>
                        <a:off x="2945" y="1769"/>
                        <a:ext cx="144" cy="151"/>
                      </a:xfrm>
                      <a:custGeom>
                        <a:avLst/>
                        <a:gdLst>
                          <a:gd name="T0" fmla="*/ 4 w 144"/>
                          <a:gd name="T1" fmla="*/ 22 h 151"/>
                          <a:gd name="T2" fmla="*/ 55 w 144"/>
                          <a:gd name="T3" fmla="*/ 3 h 151"/>
                          <a:gd name="T4" fmla="*/ 108 w 144"/>
                          <a:gd name="T5" fmla="*/ 39 h 151"/>
                          <a:gd name="T6" fmla="*/ 130 w 144"/>
                          <a:gd name="T7" fmla="*/ 103 h 151"/>
                          <a:gd name="T8" fmla="*/ 25 w 144"/>
                          <a:gd name="T9" fmla="*/ 150 h 151"/>
                          <a:gd name="T10" fmla="*/ 30 w 144"/>
                          <a:gd name="T11" fmla="*/ 96 h 151"/>
                          <a:gd name="T12" fmla="*/ 4 w 144"/>
                          <a:gd name="T13" fmla="*/ 22 h 151"/>
                          <a:gd name="T14" fmla="*/ 0 60000 65536"/>
                          <a:gd name="T15" fmla="*/ 0 60000 65536"/>
                          <a:gd name="T16" fmla="*/ 0 60000 65536"/>
                          <a:gd name="T17" fmla="*/ 0 60000 65536"/>
                          <a:gd name="T18" fmla="*/ 0 60000 65536"/>
                          <a:gd name="T19" fmla="*/ 0 60000 65536"/>
                          <a:gd name="T20" fmla="*/ 0 60000 65536"/>
                          <a:gd name="T21" fmla="*/ 0 w 144"/>
                          <a:gd name="T22" fmla="*/ 0 h 151"/>
                          <a:gd name="T23" fmla="*/ 144 w 144"/>
                          <a:gd name="T24" fmla="*/ 151 h 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51">
                            <a:moveTo>
                              <a:pt x="4" y="22"/>
                            </a:moveTo>
                            <a:cubicBezTo>
                              <a:pt x="8" y="7"/>
                              <a:pt x="38" y="0"/>
                              <a:pt x="55" y="3"/>
                            </a:cubicBezTo>
                            <a:cubicBezTo>
                              <a:pt x="72" y="6"/>
                              <a:pt x="95" y="22"/>
                              <a:pt x="108" y="39"/>
                            </a:cubicBezTo>
                            <a:cubicBezTo>
                              <a:pt x="121" y="56"/>
                              <a:pt x="144" y="85"/>
                              <a:pt x="130" y="103"/>
                            </a:cubicBezTo>
                            <a:cubicBezTo>
                              <a:pt x="116" y="121"/>
                              <a:pt x="42" y="151"/>
                              <a:pt x="25" y="150"/>
                            </a:cubicBezTo>
                            <a:cubicBezTo>
                              <a:pt x="8" y="149"/>
                              <a:pt x="34" y="117"/>
                              <a:pt x="30" y="96"/>
                            </a:cubicBezTo>
                            <a:cubicBezTo>
                              <a:pt x="26" y="75"/>
                              <a:pt x="0" y="37"/>
                              <a:pt x="4" y="22"/>
                            </a:cubicBezTo>
                            <a:close/>
                          </a:path>
                        </a:pathLst>
                      </a:custGeom>
                      <a:solidFill>
                        <a:schemeClr val="bg2"/>
                      </a:solidFill>
                      <a:ln w="9525">
                        <a:solidFill>
                          <a:schemeClr val="tx1"/>
                        </a:solidFill>
                        <a:round/>
                        <a:headEnd/>
                        <a:tailEnd/>
                      </a:ln>
                    </p:spPr>
                    <p:txBody>
                      <a:bodyPr/>
                      <a:lstStyle/>
                      <a:p>
                        <a:endParaRPr lang="en-US" sz="14500"/>
                      </a:p>
                    </p:txBody>
                  </p:sp>
                  <p:sp>
                    <p:nvSpPr>
                      <p:cNvPr id="614" name="Freeform 32"/>
                      <p:cNvSpPr>
                        <a:spLocks/>
                      </p:cNvSpPr>
                      <p:nvPr/>
                    </p:nvSpPr>
                    <p:spPr bwMode="auto">
                      <a:xfrm>
                        <a:off x="2648" y="1899"/>
                        <a:ext cx="303" cy="162"/>
                      </a:xfrm>
                      <a:custGeom>
                        <a:avLst/>
                        <a:gdLst>
                          <a:gd name="T0" fmla="*/ 303 w 303"/>
                          <a:gd name="T1" fmla="*/ 0 h 162"/>
                          <a:gd name="T2" fmla="*/ 280 w 303"/>
                          <a:gd name="T3" fmla="*/ 33 h 162"/>
                          <a:gd name="T4" fmla="*/ 195 w 303"/>
                          <a:gd name="T5" fmla="*/ 59 h 162"/>
                          <a:gd name="T6" fmla="*/ 127 w 303"/>
                          <a:gd name="T7" fmla="*/ 110 h 162"/>
                          <a:gd name="T8" fmla="*/ 31 w 303"/>
                          <a:gd name="T9" fmla="*/ 144 h 162"/>
                          <a:gd name="T10" fmla="*/ 0 w 303"/>
                          <a:gd name="T11" fmla="*/ 162 h 162"/>
                          <a:gd name="T12" fmla="*/ 0 60000 65536"/>
                          <a:gd name="T13" fmla="*/ 0 60000 65536"/>
                          <a:gd name="T14" fmla="*/ 0 60000 65536"/>
                          <a:gd name="T15" fmla="*/ 0 60000 65536"/>
                          <a:gd name="T16" fmla="*/ 0 60000 65536"/>
                          <a:gd name="T17" fmla="*/ 0 60000 65536"/>
                          <a:gd name="T18" fmla="*/ 0 w 303"/>
                          <a:gd name="T19" fmla="*/ 0 h 162"/>
                          <a:gd name="T20" fmla="*/ 303 w 303"/>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303" h="162">
                            <a:moveTo>
                              <a:pt x="303" y="0"/>
                            </a:moveTo>
                            <a:cubicBezTo>
                              <a:pt x="300" y="11"/>
                              <a:pt x="298" y="23"/>
                              <a:pt x="280" y="33"/>
                            </a:cubicBezTo>
                            <a:cubicBezTo>
                              <a:pt x="262" y="43"/>
                              <a:pt x="220" y="46"/>
                              <a:pt x="195" y="59"/>
                            </a:cubicBezTo>
                            <a:cubicBezTo>
                              <a:pt x="170" y="72"/>
                              <a:pt x="154" y="96"/>
                              <a:pt x="127" y="110"/>
                            </a:cubicBezTo>
                            <a:cubicBezTo>
                              <a:pt x="100" y="124"/>
                              <a:pt x="52" y="135"/>
                              <a:pt x="31" y="144"/>
                            </a:cubicBezTo>
                            <a:cubicBezTo>
                              <a:pt x="10" y="153"/>
                              <a:pt x="5" y="159"/>
                              <a:pt x="0" y="162"/>
                            </a:cubicBezTo>
                          </a:path>
                        </a:pathLst>
                      </a:custGeom>
                      <a:noFill/>
                      <a:ln w="9525">
                        <a:solidFill>
                          <a:schemeClr val="tx1"/>
                        </a:solidFill>
                        <a:round/>
                        <a:headEnd/>
                        <a:tailEnd/>
                      </a:ln>
                    </p:spPr>
                    <p:txBody>
                      <a:bodyPr/>
                      <a:lstStyle/>
                      <a:p>
                        <a:endParaRPr lang="en-US" sz="14500"/>
                      </a:p>
                    </p:txBody>
                  </p:sp>
                  <p:sp>
                    <p:nvSpPr>
                      <p:cNvPr id="615" name="Freeform 33"/>
                      <p:cNvSpPr>
                        <a:spLocks/>
                      </p:cNvSpPr>
                      <p:nvPr/>
                    </p:nvSpPr>
                    <p:spPr bwMode="auto">
                      <a:xfrm>
                        <a:off x="2690" y="1915"/>
                        <a:ext cx="303" cy="162"/>
                      </a:xfrm>
                      <a:custGeom>
                        <a:avLst/>
                        <a:gdLst>
                          <a:gd name="T0" fmla="*/ 303 w 303"/>
                          <a:gd name="T1" fmla="*/ 0 h 162"/>
                          <a:gd name="T2" fmla="*/ 280 w 303"/>
                          <a:gd name="T3" fmla="*/ 33 h 162"/>
                          <a:gd name="T4" fmla="*/ 195 w 303"/>
                          <a:gd name="T5" fmla="*/ 59 h 162"/>
                          <a:gd name="T6" fmla="*/ 127 w 303"/>
                          <a:gd name="T7" fmla="*/ 110 h 162"/>
                          <a:gd name="T8" fmla="*/ 31 w 303"/>
                          <a:gd name="T9" fmla="*/ 144 h 162"/>
                          <a:gd name="T10" fmla="*/ 0 w 303"/>
                          <a:gd name="T11" fmla="*/ 162 h 162"/>
                          <a:gd name="T12" fmla="*/ 0 60000 65536"/>
                          <a:gd name="T13" fmla="*/ 0 60000 65536"/>
                          <a:gd name="T14" fmla="*/ 0 60000 65536"/>
                          <a:gd name="T15" fmla="*/ 0 60000 65536"/>
                          <a:gd name="T16" fmla="*/ 0 60000 65536"/>
                          <a:gd name="T17" fmla="*/ 0 60000 65536"/>
                          <a:gd name="T18" fmla="*/ 0 w 303"/>
                          <a:gd name="T19" fmla="*/ 0 h 162"/>
                          <a:gd name="T20" fmla="*/ 303 w 303"/>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303" h="162">
                            <a:moveTo>
                              <a:pt x="303" y="0"/>
                            </a:moveTo>
                            <a:cubicBezTo>
                              <a:pt x="300" y="11"/>
                              <a:pt x="298" y="23"/>
                              <a:pt x="280" y="33"/>
                            </a:cubicBezTo>
                            <a:cubicBezTo>
                              <a:pt x="262" y="43"/>
                              <a:pt x="220" y="46"/>
                              <a:pt x="195" y="59"/>
                            </a:cubicBezTo>
                            <a:cubicBezTo>
                              <a:pt x="170" y="72"/>
                              <a:pt x="154" y="96"/>
                              <a:pt x="127" y="110"/>
                            </a:cubicBezTo>
                            <a:cubicBezTo>
                              <a:pt x="100" y="124"/>
                              <a:pt x="52" y="135"/>
                              <a:pt x="31" y="144"/>
                            </a:cubicBezTo>
                            <a:cubicBezTo>
                              <a:pt x="10" y="153"/>
                              <a:pt x="5" y="159"/>
                              <a:pt x="0" y="162"/>
                            </a:cubicBezTo>
                          </a:path>
                        </a:pathLst>
                      </a:custGeom>
                      <a:noFill/>
                      <a:ln w="9525">
                        <a:solidFill>
                          <a:schemeClr val="tx1"/>
                        </a:solidFill>
                        <a:round/>
                        <a:headEnd/>
                        <a:tailEnd/>
                      </a:ln>
                    </p:spPr>
                    <p:txBody>
                      <a:bodyPr/>
                      <a:lstStyle/>
                      <a:p>
                        <a:endParaRPr lang="en-US" sz="14500"/>
                      </a:p>
                    </p:txBody>
                  </p:sp>
                  <p:sp>
                    <p:nvSpPr>
                      <p:cNvPr id="620" name="Freeform 34"/>
                      <p:cNvSpPr>
                        <a:spLocks/>
                      </p:cNvSpPr>
                      <p:nvPr/>
                    </p:nvSpPr>
                    <p:spPr bwMode="auto">
                      <a:xfrm>
                        <a:off x="2735" y="1901"/>
                        <a:ext cx="312" cy="188"/>
                      </a:xfrm>
                      <a:custGeom>
                        <a:avLst/>
                        <a:gdLst>
                          <a:gd name="T0" fmla="*/ 312 w 312"/>
                          <a:gd name="T1" fmla="*/ 0 h 188"/>
                          <a:gd name="T2" fmla="*/ 280 w 312"/>
                          <a:gd name="T3" fmla="*/ 59 h 188"/>
                          <a:gd name="T4" fmla="*/ 195 w 312"/>
                          <a:gd name="T5" fmla="*/ 85 h 188"/>
                          <a:gd name="T6" fmla="*/ 127 w 312"/>
                          <a:gd name="T7" fmla="*/ 136 h 188"/>
                          <a:gd name="T8" fmla="*/ 31 w 312"/>
                          <a:gd name="T9" fmla="*/ 170 h 188"/>
                          <a:gd name="T10" fmla="*/ 0 w 312"/>
                          <a:gd name="T11" fmla="*/ 188 h 188"/>
                          <a:gd name="T12" fmla="*/ 0 60000 65536"/>
                          <a:gd name="T13" fmla="*/ 0 60000 65536"/>
                          <a:gd name="T14" fmla="*/ 0 60000 65536"/>
                          <a:gd name="T15" fmla="*/ 0 60000 65536"/>
                          <a:gd name="T16" fmla="*/ 0 60000 65536"/>
                          <a:gd name="T17" fmla="*/ 0 60000 65536"/>
                          <a:gd name="T18" fmla="*/ 0 w 312"/>
                          <a:gd name="T19" fmla="*/ 0 h 188"/>
                          <a:gd name="T20" fmla="*/ 312 w 312"/>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312" h="188">
                            <a:moveTo>
                              <a:pt x="312" y="0"/>
                            </a:moveTo>
                            <a:cubicBezTo>
                              <a:pt x="307" y="10"/>
                              <a:pt x="299" y="45"/>
                              <a:pt x="280" y="59"/>
                            </a:cubicBezTo>
                            <a:cubicBezTo>
                              <a:pt x="261" y="73"/>
                              <a:pt x="220" y="72"/>
                              <a:pt x="195" y="85"/>
                            </a:cubicBezTo>
                            <a:cubicBezTo>
                              <a:pt x="170" y="98"/>
                              <a:pt x="154" y="122"/>
                              <a:pt x="127" y="136"/>
                            </a:cubicBezTo>
                            <a:cubicBezTo>
                              <a:pt x="100" y="150"/>
                              <a:pt x="52" y="161"/>
                              <a:pt x="31" y="170"/>
                            </a:cubicBezTo>
                            <a:cubicBezTo>
                              <a:pt x="10" y="179"/>
                              <a:pt x="5" y="185"/>
                              <a:pt x="0" y="188"/>
                            </a:cubicBezTo>
                          </a:path>
                        </a:pathLst>
                      </a:custGeom>
                      <a:noFill/>
                      <a:ln w="9525">
                        <a:solidFill>
                          <a:schemeClr val="tx1"/>
                        </a:solidFill>
                        <a:round/>
                        <a:headEnd/>
                        <a:tailEnd/>
                      </a:ln>
                    </p:spPr>
                    <p:txBody>
                      <a:bodyPr/>
                      <a:lstStyle/>
                      <a:p>
                        <a:endParaRPr lang="en-US" sz="14500"/>
                      </a:p>
                    </p:txBody>
                  </p:sp>
                  <p:sp>
                    <p:nvSpPr>
                      <p:cNvPr id="621" name="Freeform 35"/>
                      <p:cNvSpPr>
                        <a:spLocks/>
                      </p:cNvSpPr>
                      <p:nvPr/>
                    </p:nvSpPr>
                    <p:spPr bwMode="auto">
                      <a:xfrm>
                        <a:off x="2048" y="1330"/>
                        <a:ext cx="1280" cy="533"/>
                      </a:xfrm>
                      <a:custGeom>
                        <a:avLst/>
                        <a:gdLst>
                          <a:gd name="T0" fmla="*/ 946 w 1280"/>
                          <a:gd name="T1" fmla="*/ 334 h 533"/>
                          <a:gd name="T2" fmla="*/ 1280 w 1280"/>
                          <a:gd name="T3" fmla="*/ 220 h 533"/>
                          <a:gd name="T4" fmla="*/ 1010 w 1280"/>
                          <a:gd name="T5" fmla="*/ 206 h 533"/>
                          <a:gd name="T6" fmla="*/ 1124 w 1280"/>
                          <a:gd name="T7" fmla="*/ 121 h 533"/>
                          <a:gd name="T8" fmla="*/ 882 w 1280"/>
                          <a:gd name="T9" fmla="*/ 28 h 533"/>
                          <a:gd name="T10" fmla="*/ 612 w 1280"/>
                          <a:gd name="T11" fmla="*/ 85 h 533"/>
                          <a:gd name="T12" fmla="*/ 356 w 1280"/>
                          <a:gd name="T13" fmla="*/ 0 h 533"/>
                          <a:gd name="T14" fmla="*/ 92 w 1280"/>
                          <a:gd name="T15" fmla="*/ 64 h 533"/>
                          <a:gd name="T16" fmla="*/ 0 w 1280"/>
                          <a:gd name="T17" fmla="*/ 284 h 533"/>
                          <a:gd name="T18" fmla="*/ 284 w 1280"/>
                          <a:gd name="T19" fmla="*/ 398 h 533"/>
                          <a:gd name="T20" fmla="*/ 171 w 1280"/>
                          <a:gd name="T21" fmla="*/ 533 h 533"/>
                          <a:gd name="T22" fmla="*/ 505 w 1280"/>
                          <a:gd name="T23" fmla="*/ 476 h 533"/>
                          <a:gd name="T24" fmla="*/ 946 w 1280"/>
                          <a:gd name="T25" fmla="*/ 334 h 5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0"/>
                          <a:gd name="T40" fmla="*/ 0 h 533"/>
                          <a:gd name="T41" fmla="*/ 1280 w 1280"/>
                          <a:gd name="T42" fmla="*/ 533 h 5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0" h="533">
                            <a:moveTo>
                              <a:pt x="946" y="334"/>
                            </a:moveTo>
                            <a:lnTo>
                              <a:pt x="1280" y="220"/>
                            </a:lnTo>
                            <a:lnTo>
                              <a:pt x="1010" y="206"/>
                            </a:lnTo>
                            <a:lnTo>
                              <a:pt x="1124" y="121"/>
                            </a:lnTo>
                            <a:lnTo>
                              <a:pt x="882" y="28"/>
                            </a:lnTo>
                            <a:lnTo>
                              <a:pt x="612" y="85"/>
                            </a:lnTo>
                            <a:lnTo>
                              <a:pt x="356" y="0"/>
                            </a:lnTo>
                            <a:lnTo>
                              <a:pt x="92" y="64"/>
                            </a:lnTo>
                            <a:lnTo>
                              <a:pt x="0" y="284"/>
                            </a:lnTo>
                            <a:lnTo>
                              <a:pt x="284" y="398"/>
                            </a:lnTo>
                            <a:lnTo>
                              <a:pt x="171" y="533"/>
                            </a:lnTo>
                            <a:lnTo>
                              <a:pt x="505" y="476"/>
                            </a:lnTo>
                            <a:lnTo>
                              <a:pt x="946" y="334"/>
                            </a:lnTo>
                            <a:close/>
                          </a:path>
                        </a:pathLst>
                      </a:custGeom>
                      <a:solidFill>
                        <a:schemeClr val="bg2"/>
                      </a:solidFill>
                      <a:ln w="9525">
                        <a:solidFill>
                          <a:schemeClr val="tx1"/>
                        </a:solidFill>
                        <a:round/>
                        <a:headEnd/>
                        <a:tailEnd/>
                      </a:ln>
                    </p:spPr>
                    <p:txBody>
                      <a:bodyPr/>
                      <a:lstStyle/>
                      <a:p>
                        <a:endParaRPr lang="en-US" sz="14500"/>
                      </a:p>
                    </p:txBody>
                  </p:sp>
                </p:grpSp>
              </p:grpSp>
              <p:pic>
                <p:nvPicPr>
                  <p:cNvPr id="603" name="Picture 36" descr="j0293828"/>
                  <p:cNvPicPr>
                    <a:picLocks noChangeAspect="1" noChangeArrowheads="1"/>
                  </p:cNvPicPr>
                  <p:nvPr/>
                </p:nvPicPr>
                <p:blipFill>
                  <a:blip r:embed="rId34" cstate="print"/>
                  <a:srcRect/>
                  <a:stretch>
                    <a:fillRect/>
                  </a:stretch>
                </p:blipFill>
                <p:spPr bwMode="auto">
                  <a:xfrm>
                    <a:off x="1682" y="1031"/>
                    <a:ext cx="1099" cy="886"/>
                  </a:xfrm>
                  <a:prstGeom prst="rect">
                    <a:avLst/>
                  </a:prstGeom>
                  <a:noFill/>
                  <a:ln w="9525">
                    <a:noFill/>
                    <a:miter lim="800000"/>
                    <a:headEnd/>
                    <a:tailEnd/>
                  </a:ln>
                </p:spPr>
              </p:pic>
            </p:grpSp>
            <p:sp>
              <p:nvSpPr>
                <p:cNvPr id="625" name="TextBox 40"/>
                <p:cNvSpPr txBox="1">
                  <a:spLocks noChangeArrowheads="1"/>
                </p:cNvSpPr>
                <p:nvPr/>
              </p:nvSpPr>
              <p:spPr bwMode="auto">
                <a:xfrm>
                  <a:off x="40700821" y="16611600"/>
                  <a:ext cx="2380780" cy="584775"/>
                </a:xfrm>
                <a:prstGeom prst="rect">
                  <a:avLst/>
                </a:prstGeom>
                <a:noFill/>
                <a:ln w="9525">
                  <a:noFill/>
                  <a:miter lim="800000"/>
                  <a:headEnd/>
                  <a:tailEnd/>
                </a:ln>
              </p:spPr>
              <p:txBody>
                <a:bodyPr wrap="none">
                  <a:spAutoFit/>
                </a:bodyPr>
                <a:lstStyle/>
                <a:p>
                  <a:r>
                    <a:rPr lang="en-US" sz="3200" dirty="0"/>
                    <a:t>Observations</a:t>
                  </a:r>
                </a:p>
              </p:txBody>
            </p:sp>
            <p:sp>
              <p:nvSpPr>
                <p:cNvPr id="626" name="TextBox 41"/>
                <p:cNvSpPr txBox="1">
                  <a:spLocks noChangeArrowheads="1"/>
                </p:cNvSpPr>
                <p:nvPr/>
              </p:nvSpPr>
              <p:spPr bwMode="auto">
                <a:xfrm>
                  <a:off x="44604080" y="17321284"/>
                  <a:ext cx="1426994" cy="584775"/>
                </a:xfrm>
                <a:prstGeom prst="rect">
                  <a:avLst/>
                </a:prstGeom>
                <a:noFill/>
                <a:ln w="9525">
                  <a:noFill/>
                  <a:miter lim="800000"/>
                  <a:headEnd/>
                  <a:tailEnd/>
                </a:ln>
              </p:spPr>
              <p:txBody>
                <a:bodyPr wrap="none">
                  <a:spAutoFit/>
                </a:bodyPr>
                <a:lstStyle/>
                <a:p>
                  <a:r>
                    <a:rPr lang="en-US" sz="3200"/>
                    <a:t>Models</a:t>
                  </a:r>
                </a:p>
              </p:txBody>
            </p:sp>
            <p:sp>
              <p:nvSpPr>
                <p:cNvPr id="627" name="TextBox 42"/>
                <p:cNvSpPr txBox="1">
                  <a:spLocks noChangeArrowheads="1"/>
                </p:cNvSpPr>
                <p:nvPr/>
              </p:nvSpPr>
              <p:spPr bwMode="auto">
                <a:xfrm>
                  <a:off x="37418534" y="20160018"/>
                  <a:ext cx="1452448" cy="584775"/>
                </a:xfrm>
                <a:prstGeom prst="rect">
                  <a:avLst/>
                </a:prstGeom>
                <a:noFill/>
                <a:ln w="9525">
                  <a:noFill/>
                  <a:miter lim="800000"/>
                  <a:headEnd/>
                  <a:tailEnd/>
                </a:ln>
              </p:spPr>
              <p:txBody>
                <a:bodyPr wrap="none">
                  <a:spAutoFit/>
                </a:bodyPr>
                <a:lstStyle/>
                <a:p>
                  <a:r>
                    <a:rPr lang="en-US" sz="3200"/>
                    <a:t>Climate</a:t>
                  </a:r>
                </a:p>
              </p:txBody>
            </p:sp>
            <p:sp>
              <p:nvSpPr>
                <p:cNvPr id="628" name="TextBox 43"/>
                <p:cNvSpPr txBox="1">
                  <a:spLocks noChangeArrowheads="1"/>
                </p:cNvSpPr>
                <p:nvPr/>
              </p:nvSpPr>
              <p:spPr bwMode="auto">
                <a:xfrm>
                  <a:off x="37862086" y="17321284"/>
                  <a:ext cx="737702" cy="584775"/>
                </a:xfrm>
                <a:prstGeom prst="rect">
                  <a:avLst/>
                </a:prstGeom>
                <a:noFill/>
                <a:ln w="9525">
                  <a:noFill/>
                  <a:miter lim="800000"/>
                  <a:headEnd/>
                  <a:tailEnd/>
                </a:ln>
              </p:spPr>
              <p:txBody>
                <a:bodyPr wrap="none">
                  <a:spAutoFit/>
                </a:bodyPr>
                <a:lstStyle/>
                <a:p>
                  <a:r>
                    <a:rPr lang="en-US" sz="3200" dirty="0"/>
                    <a:t>GIS</a:t>
                  </a:r>
                </a:p>
              </p:txBody>
            </p:sp>
            <p:sp>
              <p:nvSpPr>
                <p:cNvPr id="629" name="Right Arrow 628"/>
                <p:cNvSpPr/>
                <p:nvPr/>
              </p:nvSpPr>
              <p:spPr>
                <a:xfrm rot="2100000">
                  <a:off x="39543887" y="19149089"/>
                  <a:ext cx="887104" cy="2661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500"/>
                </a:p>
              </p:txBody>
            </p:sp>
            <p:sp>
              <p:nvSpPr>
                <p:cNvPr id="630" name="Right Arrow 629"/>
                <p:cNvSpPr/>
                <p:nvPr/>
              </p:nvSpPr>
              <p:spPr>
                <a:xfrm rot="12480000">
                  <a:off x="43373222" y="21150618"/>
                  <a:ext cx="887104" cy="2661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500"/>
                </a:p>
              </p:txBody>
            </p:sp>
            <p:sp>
              <p:nvSpPr>
                <p:cNvPr id="631" name="Right Arrow 630"/>
                <p:cNvSpPr/>
                <p:nvPr/>
              </p:nvSpPr>
              <p:spPr>
                <a:xfrm rot="19800000">
                  <a:off x="39466266" y="21250417"/>
                  <a:ext cx="887104" cy="2661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500"/>
                </a:p>
              </p:txBody>
            </p:sp>
            <p:sp>
              <p:nvSpPr>
                <p:cNvPr id="632" name="Right Arrow 631"/>
                <p:cNvSpPr/>
                <p:nvPr/>
              </p:nvSpPr>
              <p:spPr>
                <a:xfrm rot="5400000">
                  <a:off x="41454858" y="18509777"/>
                  <a:ext cx="709684" cy="2661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500"/>
                </a:p>
              </p:txBody>
            </p:sp>
            <p:pic>
              <p:nvPicPr>
                <p:cNvPr id="633" name="Picture 9" descr="nl7"/>
                <p:cNvPicPr>
                  <a:picLocks noChangeAspect="1" noChangeArrowheads="1"/>
                </p:cNvPicPr>
                <p:nvPr/>
              </p:nvPicPr>
              <p:blipFill>
                <a:blip r:embed="rId35" cstate="print"/>
                <a:srcRect/>
                <a:stretch>
                  <a:fillRect/>
                </a:stretch>
              </p:blipFill>
              <p:spPr bwMode="auto">
                <a:xfrm>
                  <a:off x="44604079" y="20780991"/>
                  <a:ext cx="1971960" cy="1774209"/>
                </a:xfrm>
                <a:prstGeom prst="rect">
                  <a:avLst/>
                </a:prstGeom>
                <a:noFill/>
                <a:ln w="9525">
                  <a:noFill/>
                  <a:miter lim="800000"/>
                  <a:headEnd/>
                  <a:tailEnd/>
                </a:ln>
              </p:spPr>
            </p:pic>
            <p:sp>
              <p:nvSpPr>
                <p:cNvPr id="634" name="TextBox 57"/>
                <p:cNvSpPr txBox="1">
                  <a:spLocks noChangeArrowheads="1"/>
                </p:cNvSpPr>
                <p:nvPr/>
              </p:nvSpPr>
              <p:spPr bwMode="auto">
                <a:xfrm>
                  <a:off x="44426659" y="20160018"/>
                  <a:ext cx="2853217" cy="584775"/>
                </a:xfrm>
                <a:prstGeom prst="rect">
                  <a:avLst/>
                </a:prstGeom>
                <a:noFill/>
                <a:ln w="9525">
                  <a:noFill/>
                  <a:miter lim="800000"/>
                  <a:headEnd/>
                  <a:tailEnd/>
                </a:ln>
              </p:spPr>
              <p:txBody>
                <a:bodyPr wrap="none">
                  <a:spAutoFit/>
                </a:bodyPr>
                <a:lstStyle/>
                <a:p>
                  <a:r>
                    <a:rPr lang="en-US" sz="3200"/>
                    <a:t>Remote Sensing</a:t>
                  </a:r>
                </a:p>
              </p:txBody>
            </p:sp>
            <p:sp>
              <p:nvSpPr>
                <p:cNvPr id="635" name="Right Arrow 634"/>
                <p:cNvSpPr/>
                <p:nvPr/>
              </p:nvSpPr>
              <p:spPr>
                <a:xfrm rot="8700000">
                  <a:off x="43195801" y="19369016"/>
                  <a:ext cx="877864" cy="2698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500"/>
                </a:p>
              </p:txBody>
            </p:sp>
            <p:pic>
              <p:nvPicPr>
                <p:cNvPr id="637" name="Picture 636"/>
                <p:cNvPicPr/>
                <p:nvPr/>
              </p:nvPicPr>
              <p:blipFill>
                <a:blip r:embed="rId36" cstate="print"/>
                <a:srcRect/>
                <a:stretch>
                  <a:fillRect/>
                </a:stretch>
              </p:blipFill>
              <p:spPr bwMode="auto">
                <a:xfrm>
                  <a:off x="40995600" y="19126200"/>
                  <a:ext cx="1871660" cy="1947832"/>
                </a:xfrm>
                <a:prstGeom prst="rect">
                  <a:avLst/>
                </a:prstGeom>
                <a:noFill/>
                <a:ln w="9525">
                  <a:noFill/>
                  <a:miter lim="800000"/>
                  <a:headEnd/>
                  <a:tailEnd/>
                </a:ln>
              </p:spPr>
            </p:pic>
          </p:grpSp>
          <p:grpSp>
            <p:nvGrpSpPr>
              <p:cNvPr id="665" name="Group 3"/>
              <p:cNvGrpSpPr>
                <a:grpSpLocks/>
              </p:cNvGrpSpPr>
              <p:nvPr/>
            </p:nvGrpSpPr>
            <p:grpSpPr bwMode="auto">
              <a:xfrm>
                <a:off x="38938200" y="20878800"/>
                <a:ext cx="1828800" cy="1769806"/>
                <a:chOff x="2400" y="2400"/>
                <a:chExt cx="672" cy="672"/>
              </a:xfrm>
            </p:grpSpPr>
            <p:sp>
              <p:nvSpPr>
                <p:cNvPr id="671" name="Oval 4"/>
                <p:cNvSpPr>
                  <a:spLocks noChangeArrowheads="1"/>
                </p:cNvSpPr>
                <p:nvPr/>
              </p:nvSpPr>
              <p:spPr bwMode="auto">
                <a:xfrm>
                  <a:off x="2400" y="2400"/>
                  <a:ext cx="672" cy="672"/>
                </a:xfrm>
                <a:prstGeom prst="ellipse">
                  <a:avLst/>
                </a:prstGeom>
                <a:solidFill>
                  <a:srgbClr val="FF9900"/>
                </a:solidFill>
                <a:ln w="9525">
                  <a:solidFill>
                    <a:schemeClr val="tx1"/>
                  </a:solidFill>
                  <a:round/>
                  <a:headEnd/>
                  <a:tailEnd/>
                </a:ln>
              </p:spPr>
              <p:txBody>
                <a:bodyPr wrap="none" anchor="ctr"/>
                <a:lstStyle/>
                <a:p>
                  <a:endParaRPr lang="en-US">
                    <a:latin typeface="Calibri" pitchFamily="34" charset="0"/>
                  </a:endParaRPr>
                </a:p>
              </p:txBody>
            </p:sp>
            <p:pic>
              <p:nvPicPr>
                <p:cNvPr id="672" name="Picture 5" descr="j0195384"/>
                <p:cNvPicPr>
                  <a:picLocks noChangeAspect="1" noChangeArrowheads="1"/>
                </p:cNvPicPr>
                <p:nvPr/>
              </p:nvPicPr>
              <p:blipFill>
                <a:blip r:embed="rId37" cstate="print"/>
                <a:srcRect/>
                <a:stretch>
                  <a:fillRect/>
                </a:stretch>
              </p:blipFill>
              <p:spPr bwMode="auto">
                <a:xfrm>
                  <a:off x="2545" y="2544"/>
                  <a:ext cx="394" cy="402"/>
                </a:xfrm>
                <a:prstGeom prst="rect">
                  <a:avLst/>
                </a:prstGeom>
                <a:noFill/>
                <a:ln w="9525">
                  <a:noFill/>
                  <a:miter lim="800000"/>
                  <a:headEnd/>
                  <a:tailEnd/>
                </a:ln>
              </p:spPr>
            </p:pic>
          </p:grpSp>
          <p:sp>
            <p:nvSpPr>
              <p:cNvPr id="673" name="Rectangle 672"/>
              <p:cNvSpPr/>
              <p:nvPr/>
            </p:nvSpPr>
            <p:spPr>
              <a:xfrm>
                <a:off x="38633400" y="19050000"/>
                <a:ext cx="2362200" cy="3733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83" name="Oval 682"/>
            <p:cNvSpPr/>
            <p:nvPr/>
          </p:nvSpPr>
          <p:spPr>
            <a:xfrm>
              <a:off x="34442400" y="15392400"/>
              <a:ext cx="1066800" cy="106680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200" dirty="0" smtClean="0"/>
                <a:t>4</a:t>
              </a:r>
              <a:endParaRPr lang="en-US" sz="7200" dirty="0"/>
            </a:p>
          </p:txBody>
        </p:sp>
        <p:sp>
          <p:nvSpPr>
            <p:cNvPr id="689" name="Rectangle 2169"/>
            <p:cNvSpPr>
              <a:spLocks noChangeArrowheads="1"/>
            </p:cNvSpPr>
            <p:nvPr/>
          </p:nvSpPr>
          <p:spPr bwMode="auto">
            <a:xfrm>
              <a:off x="33832800" y="14859000"/>
              <a:ext cx="16459200" cy="8305800"/>
            </a:xfrm>
            <a:prstGeom prst="rect">
              <a:avLst/>
            </a:prstGeom>
            <a:noFill/>
            <a:ln w="76200">
              <a:solidFill>
                <a:srgbClr val="326598"/>
              </a:solidFill>
              <a:miter lim="800000"/>
              <a:headEnd/>
              <a:tailEnd/>
            </a:ln>
          </p:spPr>
          <p:txBody>
            <a:bodyPr wrap="none" anchor="ctr"/>
            <a:lstStyle/>
            <a:p>
              <a:pPr eaLnBrk="0" hangingPunct="0"/>
              <a:endParaRPr lang="en-US"/>
            </a:p>
          </p:txBody>
        </p:sp>
      </p:grpSp>
      <p:sp>
        <p:nvSpPr>
          <p:cNvPr id="704" name="Rectangle 703"/>
          <p:cNvSpPr/>
          <p:nvPr/>
        </p:nvSpPr>
        <p:spPr>
          <a:xfrm>
            <a:off x="34366200" y="37871400"/>
            <a:ext cx="15316200" cy="1384995"/>
          </a:xfrm>
          <a:prstGeom prst="rect">
            <a:avLst/>
          </a:prstGeom>
        </p:spPr>
        <p:txBody>
          <a:bodyPr wrap="square">
            <a:spAutoFit/>
          </a:bodyPr>
          <a:lstStyle/>
          <a:p>
            <a:r>
              <a:rPr lang="en-US" sz="2800" dirty="0" smtClean="0"/>
              <a:t>* CUAHSI is the Consortium of Universities for Hydrologic Sciences, Inc. a consortium of 133 University and research organizations with support from the U.S. National Science Foundation to develop infrastructure for hydrologic science research.  See </a:t>
            </a:r>
            <a:r>
              <a:rPr lang="en-US" sz="2800" dirty="0" smtClean="0">
                <a:hlinkClick r:id="rId38"/>
              </a:rPr>
              <a:t>http://www.cuahsi.org</a:t>
            </a:r>
            <a:r>
              <a:rPr lang="en-US" sz="2800" dirty="0" smtClean="0"/>
              <a:t>. </a:t>
            </a:r>
            <a:endParaRPr lang="en-US" sz="2800" dirty="0"/>
          </a:p>
        </p:txBody>
      </p:sp>
      <p:grpSp>
        <p:nvGrpSpPr>
          <p:cNvPr id="298" name="Group 297"/>
          <p:cNvGrpSpPr/>
          <p:nvPr/>
        </p:nvGrpSpPr>
        <p:grpSpPr>
          <a:xfrm>
            <a:off x="34137600" y="6705600"/>
            <a:ext cx="15544800" cy="8972729"/>
            <a:chOff x="34366200" y="23241000"/>
            <a:chExt cx="15544800" cy="8972729"/>
          </a:xfrm>
        </p:grpSpPr>
        <p:grpSp>
          <p:nvGrpSpPr>
            <p:cNvPr id="540" name="Group 539"/>
            <p:cNvGrpSpPr/>
            <p:nvPr/>
          </p:nvGrpSpPr>
          <p:grpSpPr>
            <a:xfrm>
              <a:off x="34747200" y="24408446"/>
              <a:ext cx="15163800" cy="7805283"/>
              <a:chOff x="34975800" y="22288500"/>
              <a:chExt cx="9144000" cy="7040634"/>
            </a:xfrm>
          </p:grpSpPr>
          <p:pic>
            <p:nvPicPr>
              <p:cNvPr id="541" name="Picture 2"/>
              <p:cNvPicPr>
                <a:picLocks noChangeAspect="1" noChangeArrowheads="1"/>
              </p:cNvPicPr>
              <p:nvPr/>
            </p:nvPicPr>
            <p:blipFill>
              <a:blip r:embed="rId39" cstate="print"/>
              <a:srcRect/>
              <a:stretch>
                <a:fillRect/>
              </a:stretch>
            </p:blipFill>
            <p:spPr bwMode="auto">
              <a:xfrm>
                <a:off x="39776400" y="23241000"/>
                <a:ext cx="1905000" cy="1563688"/>
              </a:xfrm>
              <a:prstGeom prst="rect">
                <a:avLst/>
              </a:prstGeom>
              <a:noFill/>
              <a:ln w="9525">
                <a:noFill/>
                <a:miter lim="800000"/>
                <a:headEnd/>
                <a:tailEnd/>
              </a:ln>
            </p:spPr>
          </p:pic>
          <p:sp>
            <p:nvSpPr>
              <p:cNvPr id="542" name="Rectangle 19"/>
              <p:cNvSpPr>
                <a:spLocks noChangeArrowheads="1"/>
              </p:cNvSpPr>
              <p:nvPr/>
            </p:nvSpPr>
            <p:spPr bwMode="auto">
              <a:xfrm>
                <a:off x="34975800" y="22288500"/>
                <a:ext cx="9144000" cy="639763"/>
              </a:xfrm>
              <a:prstGeom prst="rect">
                <a:avLst/>
              </a:prstGeom>
              <a:noFill/>
              <a:ln w="9525">
                <a:noFill/>
                <a:miter lim="800000"/>
                <a:headEnd/>
                <a:tailEnd/>
              </a:ln>
            </p:spPr>
            <p:txBody>
              <a:bodyPr anchor="ctr"/>
              <a:lstStyle/>
              <a:p>
                <a:pPr algn="ctr"/>
                <a:r>
                  <a:rPr lang="en-US" sz="3200" dirty="0">
                    <a:solidFill>
                      <a:srgbClr val="000000"/>
                    </a:solidFill>
                  </a:rPr>
                  <a:t>Dynamic controlled vocabulary moderation system</a:t>
                </a:r>
              </a:p>
            </p:txBody>
          </p:sp>
          <p:sp>
            <p:nvSpPr>
              <p:cNvPr id="543" name="Rectangle 2"/>
              <p:cNvSpPr>
                <a:spLocks noChangeArrowheads="1"/>
              </p:cNvSpPr>
              <p:nvPr/>
            </p:nvSpPr>
            <p:spPr bwMode="auto">
              <a:xfrm>
                <a:off x="35052000" y="24763413"/>
                <a:ext cx="3657600" cy="3963987"/>
              </a:xfrm>
              <a:prstGeom prst="rect">
                <a:avLst/>
              </a:prstGeom>
              <a:solidFill>
                <a:srgbClr val="BAD0BA"/>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endParaRPr>
              </a:p>
            </p:txBody>
          </p:sp>
          <p:sp>
            <p:nvSpPr>
              <p:cNvPr id="544" name="Flowchart: Magnetic Disk 543"/>
              <p:cNvSpPr/>
              <p:nvPr/>
            </p:nvSpPr>
            <p:spPr>
              <a:xfrm>
                <a:off x="35280600" y="26974800"/>
                <a:ext cx="1524000" cy="1447800"/>
              </a:xfrm>
              <a:prstGeom prst="flowChartMagneticDisk">
                <a:avLst/>
              </a:prstGeom>
              <a:solidFill>
                <a:srgbClr val="EEECE1"/>
              </a:solid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ea typeface="+mn-ea"/>
                    <a:cs typeface="+mn-cs"/>
                  </a:rPr>
                  <a:t>Local ODM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0000"/>
                    </a:solidFill>
                    <a:effectLst/>
                    <a:uLnTx/>
                    <a:uFillTx/>
                    <a:ea typeface="+mn-ea"/>
                    <a:cs typeface="+mn-cs"/>
                  </a:rPr>
                  <a:t>Database</a:t>
                </a:r>
              </a:p>
            </p:txBody>
          </p:sp>
          <p:sp>
            <p:nvSpPr>
              <p:cNvPr id="545" name="Flowchart: Magnetic Disk 544"/>
              <p:cNvSpPr/>
              <p:nvPr/>
            </p:nvSpPr>
            <p:spPr>
              <a:xfrm>
                <a:off x="41914212" y="26785938"/>
                <a:ext cx="1752600" cy="1718376"/>
              </a:xfrm>
              <a:prstGeom prst="flowChartMagneticDisk">
                <a:avLst/>
              </a:prstGeom>
              <a:solidFill>
                <a:srgbClr val="4F81BD">
                  <a:lumMod val="20000"/>
                  <a:lumOff val="80000"/>
                </a:srgbClr>
              </a:solid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ea typeface="+mn-ea"/>
                    <a:cs typeface="+mn-cs"/>
                  </a:rPr>
                  <a:t>Master </a:t>
                </a:r>
                <a:r>
                  <a:rPr kumimoji="0" lang="en-US" sz="2800" b="0" i="0" u="none" strike="noStrike" kern="0" cap="none" spc="0" normalizeH="0" baseline="0" noProof="0" dirty="0">
                    <a:ln>
                      <a:noFill/>
                    </a:ln>
                    <a:solidFill>
                      <a:srgbClr val="000000"/>
                    </a:solidFill>
                    <a:effectLst/>
                    <a:uLnTx/>
                    <a:uFillTx/>
                    <a:ea typeface="+mn-ea"/>
                    <a:cs typeface="+mn-cs"/>
                  </a:rPr>
                  <a:t>ODM Controlled Vocabulary</a:t>
                </a:r>
              </a:p>
            </p:txBody>
          </p:sp>
          <p:pic>
            <p:nvPicPr>
              <p:cNvPr id="546" name="Picture 11" descr="C:\Documents and Settings\jeff\Local Settings\Temporary Internet Files\Content.IE5\ZZTF3DSW\MCj04316460000[1].png"/>
              <p:cNvPicPr>
                <a:picLocks noChangeAspect="1" noChangeArrowheads="1"/>
              </p:cNvPicPr>
              <p:nvPr/>
            </p:nvPicPr>
            <p:blipFill>
              <a:blip r:embed="rId40" cstate="print"/>
              <a:srcRect/>
              <a:stretch>
                <a:fillRect/>
              </a:stretch>
            </p:blipFill>
            <p:spPr bwMode="auto">
              <a:xfrm>
                <a:off x="36995100" y="22974300"/>
                <a:ext cx="1562100" cy="1562100"/>
              </a:xfrm>
              <a:prstGeom prst="rect">
                <a:avLst/>
              </a:prstGeom>
              <a:noFill/>
              <a:ln w="9525">
                <a:noFill/>
                <a:miter lim="800000"/>
                <a:headEnd/>
                <a:tailEnd/>
              </a:ln>
            </p:spPr>
          </p:pic>
          <p:pic>
            <p:nvPicPr>
              <p:cNvPr id="547" name="Picture 3"/>
              <p:cNvPicPr>
                <a:picLocks noChangeAspect="1" noChangeArrowheads="1"/>
              </p:cNvPicPr>
              <p:nvPr/>
            </p:nvPicPr>
            <p:blipFill>
              <a:blip r:embed="rId41" cstate="print"/>
              <a:srcRect/>
              <a:stretch>
                <a:fillRect/>
              </a:stretch>
            </p:blipFill>
            <p:spPr bwMode="auto">
              <a:xfrm>
                <a:off x="39443025" y="26593800"/>
                <a:ext cx="1933575" cy="1920875"/>
              </a:xfrm>
              <a:prstGeom prst="rect">
                <a:avLst/>
              </a:prstGeom>
              <a:noFill/>
              <a:ln w="9525">
                <a:noFill/>
                <a:miter lim="800000"/>
                <a:headEnd/>
                <a:tailEnd/>
              </a:ln>
            </p:spPr>
          </p:pic>
          <p:pic>
            <p:nvPicPr>
              <p:cNvPr id="548" name="Picture 12" descr="C:\Documents and Settings\jeff\Local Settings\Temporary Internet Files\Content.IE5\ZM38QXDJ\MCj04316080000[1].png"/>
              <p:cNvPicPr>
                <a:picLocks noChangeAspect="1" noChangeArrowheads="1"/>
              </p:cNvPicPr>
              <p:nvPr/>
            </p:nvPicPr>
            <p:blipFill>
              <a:blip r:embed="rId42" cstate="print"/>
              <a:srcRect/>
              <a:stretch>
                <a:fillRect/>
              </a:stretch>
            </p:blipFill>
            <p:spPr bwMode="auto">
              <a:xfrm>
                <a:off x="41910000" y="24688800"/>
                <a:ext cx="838200" cy="838200"/>
              </a:xfrm>
              <a:prstGeom prst="rect">
                <a:avLst/>
              </a:prstGeom>
              <a:noFill/>
              <a:ln w="9525">
                <a:noFill/>
                <a:miter lim="800000"/>
                <a:headEnd/>
                <a:tailEnd/>
              </a:ln>
            </p:spPr>
          </p:pic>
          <p:pic>
            <p:nvPicPr>
              <p:cNvPr id="549" name="Picture 11" descr="C:\Documents and Settings\jeff\Local Settings\Temporary Internet Files\Content.IE5\ZZTF3DSW\MCj04316460000[1].png"/>
              <p:cNvPicPr>
                <a:picLocks noChangeAspect="1" noChangeArrowheads="1"/>
              </p:cNvPicPr>
              <p:nvPr/>
            </p:nvPicPr>
            <p:blipFill>
              <a:blip r:embed="rId40" cstate="print"/>
              <a:srcRect/>
              <a:stretch>
                <a:fillRect/>
              </a:stretch>
            </p:blipFill>
            <p:spPr bwMode="auto">
              <a:xfrm>
                <a:off x="42824400" y="24841200"/>
                <a:ext cx="1028700" cy="1028700"/>
              </a:xfrm>
              <a:prstGeom prst="rect">
                <a:avLst/>
              </a:prstGeom>
              <a:noFill/>
              <a:ln w="9525">
                <a:noFill/>
                <a:miter lim="800000"/>
                <a:headEnd/>
                <a:tailEnd/>
              </a:ln>
            </p:spPr>
          </p:pic>
          <p:sp>
            <p:nvSpPr>
              <p:cNvPr id="550" name="TextBox 19"/>
              <p:cNvSpPr txBox="1">
                <a:spLocks noChangeArrowheads="1"/>
              </p:cNvSpPr>
              <p:nvPr/>
            </p:nvSpPr>
            <p:spPr bwMode="auto">
              <a:xfrm>
                <a:off x="39992300" y="23793452"/>
                <a:ext cx="1455738" cy="471962"/>
              </a:xfrm>
              <a:prstGeom prst="rect">
                <a:avLst/>
              </a:prstGeom>
              <a:noFill/>
              <a:ln w="9525">
                <a:noFill/>
                <a:miter lim="800000"/>
                <a:headEnd/>
                <a:tailEnd/>
              </a:ln>
            </p:spPr>
            <p:txBody>
              <a:bodyPr>
                <a:spAutoFit/>
              </a:bodyPr>
              <a:lstStyle/>
              <a:p>
                <a:pPr algn="ctr"/>
                <a:r>
                  <a:rPr lang="en-US" sz="2800" dirty="0">
                    <a:solidFill>
                      <a:srgbClr val="000000"/>
                    </a:solidFill>
                  </a:rPr>
                  <a:t>ODM Website</a:t>
                </a:r>
              </a:p>
            </p:txBody>
          </p:sp>
          <p:sp>
            <p:nvSpPr>
              <p:cNvPr id="551" name="TextBox 20"/>
              <p:cNvSpPr txBox="1">
                <a:spLocks noChangeArrowheads="1"/>
              </p:cNvSpPr>
              <p:nvPr/>
            </p:nvSpPr>
            <p:spPr bwMode="auto">
              <a:xfrm>
                <a:off x="40538400" y="25434927"/>
                <a:ext cx="2743200" cy="860637"/>
              </a:xfrm>
              <a:prstGeom prst="rect">
                <a:avLst/>
              </a:prstGeom>
              <a:noFill/>
              <a:ln w="9525">
                <a:noFill/>
                <a:miter lim="800000"/>
                <a:headEnd/>
                <a:tailEnd/>
              </a:ln>
            </p:spPr>
            <p:txBody>
              <a:bodyPr>
                <a:spAutoFit/>
              </a:bodyPr>
              <a:lstStyle/>
              <a:p>
                <a:pPr algn="ctr"/>
                <a:r>
                  <a:rPr lang="en-US" sz="2800">
                    <a:solidFill>
                      <a:srgbClr val="000000"/>
                    </a:solidFill>
                  </a:rPr>
                  <a:t>ODM Controlled</a:t>
                </a:r>
              </a:p>
              <a:p>
                <a:pPr algn="ctr"/>
                <a:r>
                  <a:rPr lang="en-US" sz="2800">
                    <a:solidFill>
                      <a:srgbClr val="000000"/>
                    </a:solidFill>
                  </a:rPr>
                  <a:t>Vocabulary Moderator</a:t>
                </a:r>
              </a:p>
            </p:txBody>
          </p:sp>
          <p:sp>
            <p:nvSpPr>
              <p:cNvPr id="552" name="TextBox 21"/>
              <p:cNvSpPr txBox="1">
                <a:spLocks noChangeArrowheads="1"/>
              </p:cNvSpPr>
              <p:nvPr/>
            </p:nvSpPr>
            <p:spPr bwMode="auto">
              <a:xfrm>
                <a:off x="34975800" y="23279101"/>
                <a:ext cx="2209800" cy="471962"/>
              </a:xfrm>
              <a:prstGeom prst="rect">
                <a:avLst/>
              </a:prstGeom>
              <a:noFill/>
              <a:ln w="9525">
                <a:noFill/>
                <a:miter lim="800000"/>
                <a:headEnd/>
                <a:tailEnd/>
              </a:ln>
            </p:spPr>
            <p:txBody>
              <a:bodyPr>
                <a:spAutoFit/>
              </a:bodyPr>
              <a:lstStyle/>
              <a:p>
                <a:pPr algn="ctr"/>
                <a:r>
                  <a:rPr lang="en-US" sz="2800" dirty="0">
                    <a:solidFill>
                      <a:srgbClr val="000000"/>
                    </a:solidFill>
                  </a:rPr>
                  <a:t>ODM Data Manager</a:t>
                </a:r>
              </a:p>
            </p:txBody>
          </p:sp>
          <p:sp>
            <p:nvSpPr>
              <p:cNvPr id="553" name="TextBox 22"/>
              <p:cNvSpPr txBox="1">
                <a:spLocks noChangeArrowheads="1"/>
              </p:cNvSpPr>
              <p:nvPr/>
            </p:nvSpPr>
            <p:spPr bwMode="auto">
              <a:xfrm>
                <a:off x="39570775" y="26859382"/>
                <a:ext cx="1676400" cy="1338559"/>
              </a:xfrm>
              <a:prstGeom prst="rect">
                <a:avLst/>
              </a:prstGeom>
              <a:solidFill>
                <a:srgbClr val="FFFFFF">
                  <a:alpha val="63921"/>
                </a:srgbClr>
              </a:solid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rPr>
                  <a:t>ODM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rPr>
                  <a:t>Controlled Vocabulary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rPr>
                  <a:t>Web Services</a:t>
                </a:r>
              </a:p>
            </p:txBody>
          </p:sp>
          <p:cxnSp>
            <p:nvCxnSpPr>
              <p:cNvPr id="554" name="Curved Connector 24"/>
              <p:cNvCxnSpPr>
                <a:cxnSpLocks noChangeShapeType="1"/>
              </p:cNvCxnSpPr>
              <p:nvPr/>
            </p:nvCxnSpPr>
            <p:spPr bwMode="auto">
              <a:xfrm>
                <a:off x="38557200" y="23755350"/>
                <a:ext cx="1219200" cy="268288"/>
              </a:xfrm>
              <a:prstGeom prst="curvedConnector3">
                <a:avLst>
                  <a:gd name="adj1" fmla="val 50000"/>
                </a:avLst>
              </a:prstGeom>
              <a:noFill/>
              <a:ln w="44450" algn="ctr">
                <a:solidFill>
                  <a:srgbClr val="000000"/>
                </a:solidFill>
                <a:round/>
                <a:headEnd/>
                <a:tailEnd type="triangle" w="lg" len="lg"/>
              </a:ln>
            </p:spPr>
          </p:cxnSp>
          <p:cxnSp>
            <p:nvCxnSpPr>
              <p:cNvPr id="555" name="Curved Connector 26"/>
              <p:cNvCxnSpPr>
                <a:cxnSpLocks noChangeShapeType="1"/>
              </p:cNvCxnSpPr>
              <p:nvPr/>
            </p:nvCxnSpPr>
            <p:spPr bwMode="auto">
              <a:xfrm>
                <a:off x="41681400" y="24023638"/>
                <a:ext cx="647700" cy="665162"/>
              </a:xfrm>
              <a:prstGeom prst="curvedConnector2">
                <a:avLst/>
              </a:prstGeom>
              <a:noFill/>
              <a:ln w="44450" algn="ctr">
                <a:solidFill>
                  <a:srgbClr val="000000"/>
                </a:solidFill>
                <a:round/>
                <a:headEnd/>
                <a:tailEnd type="triangle" w="lg" len="lg"/>
              </a:ln>
            </p:spPr>
          </p:cxnSp>
          <p:cxnSp>
            <p:nvCxnSpPr>
              <p:cNvPr id="556" name="Shape 28"/>
              <p:cNvCxnSpPr>
                <a:cxnSpLocks noChangeShapeType="1"/>
                <a:endCxn id="545" idx="1"/>
              </p:cNvCxnSpPr>
              <p:nvPr/>
            </p:nvCxnSpPr>
            <p:spPr bwMode="auto">
              <a:xfrm rot="5400000">
                <a:off x="42590488" y="26033461"/>
                <a:ext cx="952501" cy="552453"/>
              </a:xfrm>
              <a:prstGeom prst="curvedConnector3">
                <a:avLst>
                  <a:gd name="adj1" fmla="val 50000"/>
                </a:avLst>
              </a:prstGeom>
              <a:noFill/>
              <a:ln w="44450" algn="ctr">
                <a:solidFill>
                  <a:srgbClr val="000000"/>
                </a:solidFill>
                <a:round/>
                <a:headEnd/>
                <a:tailEnd type="triangle" w="lg" len="lg"/>
              </a:ln>
            </p:spPr>
          </p:cxnSp>
          <p:cxnSp>
            <p:nvCxnSpPr>
              <p:cNvPr id="557" name="Shape 30"/>
              <p:cNvCxnSpPr>
                <a:cxnSpLocks noChangeShapeType="1"/>
                <a:stCxn id="545" idx="2"/>
              </p:cNvCxnSpPr>
              <p:nvPr/>
            </p:nvCxnSpPr>
            <p:spPr bwMode="auto">
              <a:xfrm rot="10800000">
                <a:off x="41380819" y="27517780"/>
                <a:ext cx="533394" cy="127346"/>
              </a:xfrm>
              <a:prstGeom prst="curvedConnector3">
                <a:avLst>
                  <a:gd name="adj1" fmla="val 50000"/>
                </a:avLst>
              </a:prstGeom>
              <a:noFill/>
              <a:ln w="44450" algn="ctr">
                <a:solidFill>
                  <a:srgbClr val="000000"/>
                </a:solidFill>
                <a:round/>
                <a:headEnd/>
                <a:tailEnd type="triangle" w="lg" len="lg"/>
              </a:ln>
            </p:spPr>
          </p:cxnSp>
          <p:cxnSp>
            <p:nvCxnSpPr>
              <p:cNvPr id="558" name="Curved Connector 32"/>
              <p:cNvCxnSpPr>
                <a:cxnSpLocks noChangeShapeType="1"/>
              </p:cNvCxnSpPr>
              <p:nvPr/>
            </p:nvCxnSpPr>
            <p:spPr bwMode="auto">
              <a:xfrm rot="5400000" flipH="1">
                <a:off x="39091394" y="25275381"/>
                <a:ext cx="688975" cy="1947863"/>
              </a:xfrm>
              <a:prstGeom prst="curvedConnector2">
                <a:avLst/>
              </a:prstGeom>
              <a:noFill/>
              <a:ln w="44450" algn="ctr">
                <a:solidFill>
                  <a:srgbClr val="000000"/>
                </a:solidFill>
                <a:round/>
                <a:headEnd/>
                <a:tailEnd type="triangle" w="lg" len="lg"/>
              </a:ln>
            </p:spPr>
          </p:cxnSp>
          <p:pic>
            <p:nvPicPr>
              <p:cNvPr id="559" name="Picture 20"/>
              <p:cNvPicPr>
                <a:picLocks noChangeAspect="1" noChangeArrowheads="1"/>
              </p:cNvPicPr>
              <p:nvPr/>
            </p:nvPicPr>
            <p:blipFill>
              <a:blip r:embed="rId43" cstate="print"/>
              <a:srcRect/>
              <a:stretch>
                <a:fillRect/>
              </a:stretch>
            </p:blipFill>
            <p:spPr bwMode="auto">
              <a:xfrm>
                <a:off x="36423600" y="25031700"/>
                <a:ext cx="2038350" cy="1746250"/>
              </a:xfrm>
              <a:prstGeom prst="rect">
                <a:avLst/>
              </a:prstGeom>
              <a:noFill/>
              <a:ln w="9525">
                <a:noFill/>
                <a:miter lim="800000"/>
                <a:headEnd/>
                <a:tailEnd/>
              </a:ln>
            </p:spPr>
          </p:pic>
          <p:sp>
            <p:nvSpPr>
              <p:cNvPr id="560" name="TextBox 20"/>
              <p:cNvSpPr txBox="1">
                <a:spLocks noChangeArrowheads="1"/>
              </p:cNvSpPr>
              <p:nvPr/>
            </p:nvSpPr>
            <p:spPr bwMode="auto">
              <a:xfrm>
                <a:off x="35067699" y="25553417"/>
                <a:ext cx="1295400" cy="794060"/>
              </a:xfrm>
              <a:prstGeom prst="rect">
                <a:avLst/>
              </a:prstGeom>
              <a:noFill/>
              <a:ln w="9525">
                <a:noFill/>
                <a:miter lim="800000"/>
                <a:headEnd/>
                <a:tailEnd/>
              </a:ln>
            </p:spPr>
            <p:txBody>
              <a:bodyPr>
                <a:spAutoFit/>
              </a:bodyPr>
              <a:lstStyle/>
              <a:p>
                <a:pPr algn="ctr"/>
                <a:r>
                  <a:rPr lang="en-US" sz="3200" dirty="0">
                    <a:solidFill>
                      <a:srgbClr val="000000"/>
                    </a:solidFill>
                  </a:rPr>
                  <a:t>ODM </a:t>
                </a:r>
              </a:p>
              <a:p>
                <a:pPr algn="ctr"/>
                <a:r>
                  <a:rPr lang="en-US" sz="3200" dirty="0">
                    <a:solidFill>
                      <a:srgbClr val="000000"/>
                    </a:solidFill>
                  </a:rPr>
                  <a:t>Tools</a:t>
                </a:r>
              </a:p>
            </p:txBody>
          </p:sp>
          <p:cxnSp>
            <p:nvCxnSpPr>
              <p:cNvPr id="561" name="Curved Connector 32"/>
              <p:cNvCxnSpPr>
                <a:cxnSpLocks noChangeShapeType="1"/>
              </p:cNvCxnSpPr>
              <p:nvPr/>
            </p:nvCxnSpPr>
            <p:spPr bwMode="auto">
              <a:xfrm rot="5400000">
                <a:off x="36669663" y="26925587"/>
                <a:ext cx="920750" cy="625475"/>
              </a:xfrm>
              <a:prstGeom prst="curvedConnector2">
                <a:avLst/>
              </a:prstGeom>
              <a:noFill/>
              <a:ln w="44450" algn="ctr">
                <a:solidFill>
                  <a:srgbClr val="000000"/>
                </a:solidFill>
                <a:round/>
                <a:headEnd/>
                <a:tailEnd type="triangle" w="lg" len="lg"/>
              </a:ln>
            </p:spPr>
          </p:cxnSp>
          <p:sp>
            <p:nvSpPr>
              <p:cNvPr id="562" name="TextBox 20"/>
              <p:cNvSpPr txBox="1">
                <a:spLocks noChangeArrowheads="1"/>
              </p:cNvSpPr>
              <p:nvPr/>
            </p:nvSpPr>
            <p:spPr bwMode="auto">
              <a:xfrm>
                <a:off x="36905689" y="27546732"/>
                <a:ext cx="1676400" cy="971688"/>
              </a:xfrm>
              <a:prstGeom prst="rect">
                <a:avLst/>
              </a:prstGeom>
              <a:noFill/>
              <a:ln w="9525">
                <a:noFill/>
                <a:miter lim="800000"/>
                <a:headEnd/>
                <a:tailEnd/>
              </a:ln>
            </p:spPr>
            <p:txBody>
              <a:bodyPr wrap="square">
                <a:spAutoFit/>
              </a:bodyPr>
              <a:lstStyle/>
              <a:p>
                <a:pPr algn="ctr"/>
                <a:r>
                  <a:rPr lang="en-US" sz="3200" dirty="0" smtClean="0">
                    <a:solidFill>
                      <a:srgbClr val="000000"/>
                    </a:solidFill>
                  </a:rPr>
                  <a:t>HIS </a:t>
                </a:r>
                <a:endParaRPr lang="en-US" sz="3200" dirty="0">
                  <a:solidFill>
                    <a:srgbClr val="000000"/>
                  </a:solidFill>
                </a:endParaRPr>
              </a:p>
              <a:p>
                <a:pPr algn="ctr"/>
                <a:r>
                  <a:rPr lang="en-US" sz="3200" dirty="0">
                    <a:solidFill>
                      <a:srgbClr val="000000"/>
                    </a:solidFill>
                  </a:rPr>
                  <a:t>Server</a:t>
                </a:r>
              </a:p>
            </p:txBody>
          </p:sp>
          <p:sp>
            <p:nvSpPr>
              <p:cNvPr id="563" name="Document"/>
              <p:cNvSpPr>
                <a:spLocks noEditPoints="1" noChangeArrowheads="1"/>
              </p:cNvSpPr>
              <p:nvPr/>
            </p:nvSpPr>
            <p:spPr bwMode="auto">
              <a:xfrm>
                <a:off x="39319200" y="25603200"/>
                <a:ext cx="685800" cy="7620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2400">
                    <a:solidFill>
                      <a:srgbClr val="000000"/>
                    </a:solidFill>
                  </a:rPr>
                  <a:t>XML</a:t>
                </a:r>
              </a:p>
            </p:txBody>
          </p:sp>
          <p:cxnSp>
            <p:nvCxnSpPr>
              <p:cNvPr id="586" name="Curved Connector 24"/>
              <p:cNvCxnSpPr>
                <a:cxnSpLocks noChangeShapeType="1"/>
              </p:cNvCxnSpPr>
              <p:nvPr/>
            </p:nvCxnSpPr>
            <p:spPr bwMode="auto">
              <a:xfrm rot="5400000">
                <a:off x="37361813" y="24617362"/>
                <a:ext cx="495300" cy="333375"/>
              </a:xfrm>
              <a:prstGeom prst="curvedConnector3">
                <a:avLst>
                  <a:gd name="adj1" fmla="val 50000"/>
                </a:avLst>
              </a:prstGeom>
              <a:noFill/>
              <a:ln w="44450" algn="ctr">
                <a:solidFill>
                  <a:srgbClr val="000000"/>
                </a:solidFill>
                <a:round/>
                <a:headEnd/>
                <a:tailEnd type="triangle" w="lg" len="lg"/>
              </a:ln>
            </p:spPr>
          </p:cxnSp>
          <p:sp>
            <p:nvSpPr>
              <p:cNvPr id="587" name="Rectangle 26"/>
              <p:cNvSpPr>
                <a:spLocks noChangeArrowheads="1"/>
              </p:cNvSpPr>
              <p:nvPr/>
            </p:nvSpPr>
            <p:spPr bwMode="auto">
              <a:xfrm>
                <a:off x="36707655" y="28852698"/>
                <a:ext cx="5620105" cy="476436"/>
              </a:xfrm>
              <a:prstGeom prst="rect">
                <a:avLst/>
              </a:prstGeom>
              <a:noFill/>
              <a:ln w="9525" algn="ctr">
                <a:noFill/>
                <a:miter lim="800000"/>
                <a:headEnd/>
                <a:tailEnd/>
              </a:ln>
            </p:spPr>
            <p:txBody>
              <a:bodyPr wrap="non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hlinkClick r:id="rId44"/>
                  </a:rPr>
                  <a:t>http://his.cuahsi.org/mastercvreg.html</a:t>
                </a:r>
                <a:r>
                  <a:rPr kumimoji="0" lang="en-US" sz="3600" b="0" i="0" u="none" strike="noStrike" kern="0" cap="none" spc="0" normalizeH="0" baseline="0" noProof="0" dirty="0" smtClean="0">
                    <a:ln>
                      <a:noFill/>
                    </a:ln>
                    <a:solidFill>
                      <a:srgbClr val="000000"/>
                    </a:solidFill>
                    <a:effectLst/>
                    <a:uLnTx/>
                    <a:uFillTx/>
                  </a:rPr>
                  <a:t> </a:t>
                </a:r>
              </a:p>
            </p:txBody>
          </p:sp>
        </p:grpSp>
        <p:sp>
          <p:nvSpPr>
            <p:cNvPr id="588" name="TextBox 587"/>
            <p:cNvSpPr txBox="1"/>
            <p:nvPr/>
          </p:nvSpPr>
          <p:spPr>
            <a:xfrm>
              <a:off x="35585400" y="23241000"/>
              <a:ext cx="13411200" cy="1200329"/>
            </a:xfrm>
            <a:prstGeom prst="rect">
              <a:avLst/>
            </a:prstGeom>
            <a:noFill/>
          </p:spPr>
          <p:txBody>
            <a:bodyPr wrap="square" rtlCol="0">
              <a:spAutoFit/>
            </a:bodyPr>
            <a:lstStyle/>
            <a:p>
              <a:pPr algn="ctr"/>
              <a:r>
                <a:rPr lang="en-US" sz="7200" b="1" dirty="0" smtClean="0"/>
                <a:t>Reducing Semantic Heterogeneity</a:t>
              </a:r>
              <a:endParaRPr lang="en-US" sz="7200" b="1" dirty="0"/>
            </a:p>
          </p:txBody>
        </p:sp>
        <p:sp>
          <p:nvSpPr>
            <p:cNvPr id="294" name="Oval 293"/>
            <p:cNvSpPr/>
            <p:nvPr/>
          </p:nvSpPr>
          <p:spPr>
            <a:xfrm>
              <a:off x="34366200" y="23393400"/>
              <a:ext cx="1066800" cy="106680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200" dirty="0" smtClean="0"/>
                <a:t>1</a:t>
              </a:r>
              <a:endParaRPr lang="en-US" sz="7200" dirty="0"/>
            </a:p>
          </p:txBody>
        </p:sp>
      </p:grpSp>
      <p:sp>
        <p:nvSpPr>
          <p:cNvPr id="295" name="Oval 294"/>
          <p:cNvSpPr/>
          <p:nvPr/>
        </p:nvSpPr>
        <p:spPr>
          <a:xfrm>
            <a:off x="17678400" y="25450800"/>
            <a:ext cx="1066800" cy="106680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200" dirty="0" smtClean="0"/>
              <a:t>2</a:t>
            </a:r>
            <a:endParaRPr lang="en-US" sz="7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1774</TotalTime>
  <Words>1000</Words>
  <Application>Microsoft Office PowerPoint</Application>
  <PresentationFormat>Custom</PresentationFormat>
  <Paragraphs>174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Utah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Horsburgh</dc:creator>
  <cp:lastModifiedBy>David Tarboton</cp:lastModifiedBy>
  <cp:revision>197</cp:revision>
  <dcterms:created xsi:type="dcterms:W3CDTF">2008-12-10T21:36:13Z</dcterms:created>
  <dcterms:modified xsi:type="dcterms:W3CDTF">2009-12-11T17:54:11Z</dcterms:modified>
</cp:coreProperties>
</file>