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6" r:id="rId2"/>
    <p:sldId id="304" r:id="rId3"/>
    <p:sldId id="264" r:id="rId4"/>
    <p:sldId id="317" r:id="rId5"/>
    <p:sldId id="318" r:id="rId6"/>
    <p:sldId id="310" r:id="rId7"/>
    <p:sldId id="312" r:id="rId8"/>
    <p:sldId id="314" r:id="rId9"/>
    <p:sldId id="313" r:id="rId10"/>
    <p:sldId id="319" r:id="rId11"/>
    <p:sldId id="315" r:id="rId12"/>
    <p:sldId id="320" r:id="rId13"/>
    <p:sldId id="316" r:id="rId14"/>
    <p:sldId id="321" r:id="rId15"/>
    <p:sldId id="307" r:id="rId16"/>
    <p:sldId id="322" r:id="rId17"/>
    <p:sldId id="308" r:id="rId18"/>
    <p:sldId id="323" r:id="rId19"/>
    <p:sldId id="311" r:id="rId20"/>
  </p:sldIdLst>
  <p:sldSz cx="9144000" cy="6858000" type="screen4x3"/>
  <p:notesSz cx="7102475" cy="89916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32">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432"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222"/>
    </p:cViewPr>
  </p:sorterViewPr>
  <p:notesViewPr>
    <p:cSldViewPr snapToGrid="0">
      <p:cViewPr>
        <p:scale>
          <a:sx n="100" d="100"/>
          <a:sy n="100" d="100"/>
        </p:scale>
        <p:origin x="-822" y="1080"/>
      </p:cViewPr>
      <p:guideLst>
        <p:guide orient="horz" pos="2832"/>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1026">
            <a:extLst>
              <a:ext uri="{FF2B5EF4-FFF2-40B4-BE49-F238E27FC236}">
                <a16:creationId xmlns:a16="http://schemas.microsoft.com/office/drawing/2014/main" id="{ED70DDBF-69BF-484E-A13F-B1E672B378B4}"/>
              </a:ext>
            </a:extLst>
          </p:cNvPr>
          <p:cNvSpPr>
            <a:spLocks noGrp="1" noChangeArrowheads="1"/>
          </p:cNvSpPr>
          <p:nvPr>
            <p:ph type="hdr" sz="quarter"/>
          </p:nvPr>
        </p:nvSpPr>
        <p:spPr bwMode="auto">
          <a:xfrm>
            <a:off x="0" y="0"/>
            <a:ext cx="3049588"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19811" name="Rectangle 1027">
            <a:extLst>
              <a:ext uri="{FF2B5EF4-FFF2-40B4-BE49-F238E27FC236}">
                <a16:creationId xmlns:a16="http://schemas.microsoft.com/office/drawing/2014/main" id="{A44839CC-C760-4844-8715-59DF6E01FB7C}"/>
              </a:ext>
            </a:extLst>
          </p:cNvPr>
          <p:cNvSpPr>
            <a:spLocks noGrp="1" noChangeArrowheads="1"/>
          </p:cNvSpPr>
          <p:nvPr>
            <p:ph type="dt" sz="quarter" idx="1"/>
          </p:nvPr>
        </p:nvSpPr>
        <p:spPr bwMode="auto">
          <a:xfrm>
            <a:off x="4013200" y="0"/>
            <a:ext cx="3049588"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19812" name="Rectangle 1028">
            <a:extLst>
              <a:ext uri="{FF2B5EF4-FFF2-40B4-BE49-F238E27FC236}">
                <a16:creationId xmlns:a16="http://schemas.microsoft.com/office/drawing/2014/main" id="{8E3DF378-24E2-4B3C-BD24-5028D96E5DCB}"/>
              </a:ext>
            </a:extLst>
          </p:cNvPr>
          <p:cNvSpPr>
            <a:spLocks noGrp="1" noChangeArrowheads="1"/>
          </p:cNvSpPr>
          <p:nvPr>
            <p:ph type="ftr" sz="quarter" idx="2"/>
          </p:nvPr>
        </p:nvSpPr>
        <p:spPr bwMode="auto">
          <a:xfrm>
            <a:off x="0" y="8507413"/>
            <a:ext cx="304958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19813" name="Rectangle 1029">
            <a:extLst>
              <a:ext uri="{FF2B5EF4-FFF2-40B4-BE49-F238E27FC236}">
                <a16:creationId xmlns:a16="http://schemas.microsoft.com/office/drawing/2014/main" id="{9B4DC535-39C0-42C8-98A3-8435B8643371}"/>
              </a:ext>
            </a:extLst>
          </p:cNvPr>
          <p:cNvSpPr>
            <a:spLocks noGrp="1" noChangeArrowheads="1"/>
          </p:cNvSpPr>
          <p:nvPr>
            <p:ph type="sldNum" sz="quarter" idx="3"/>
          </p:nvPr>
        </p:nvSpPr>
        <p:spPr bwMode="auto">
          <a:xfrm>
            <a:off x="4013200" y="8507413"/>
            <a:ext cx="304958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645645C-7E34-472D-87B6-163E393F3BA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1B13B31-2186-401D-92AB-EF79C39416A0}"/>
              </a:ext>
            </a:extLst>
          </p:cNvPr>
          <p:cNvSpPr>
            <a:spLocks noGrp="1" noChangeArrowheads="1"/>
          </p:cNvSpPr>
          <p:nvPr>
            <p:ph type="hdr" sz="quarter"/>
          </p:nvPr>
        </p:nvSpPr>
        <p:spPr bwMode="auto">
          <a:xfrm>
            <a:off x="0" y="0"/>
            <a:ext cx="30559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a:extLst>
              <a:ext uri="{FF2B5EF4-FFF2-40B4-BE49-F238E27FC236}">
                <a16:creationId xmlns:a16="http://schemas.microsoft.com/office/drawing/2014/main" id="{8B704091-4E30-4F78-959A-7E3691F1EC46}"/>
              </a:ext>
            </a:extLst>
          </p:cNvPr>
          <p:cNvSpPr>
            <a:spLocks noGrp="1" noChangeArrowheads="1"/>
          </p:cNvSpPr>
          <p:nvPr>
            <p:ph type="dt" idx="1"/>
          </p:nvPr>
        </p:nvSpPr>
        <p:spPr bwMode="auto">
          <a:xfrm>
            <a:off x="4021138" y="0"/>
            <a:ext cx="30559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a:extLst>
              <a:ext uri="{FF2B5EF4-FFF2-40B4-BE49-F238E27FC236}">
                <a16:creationId xmlns:a16="http://schemas.microsoft.com/office/drawing/2014/main" id="{15261ABC-586D-40D4-B20B-24DB69071003}"/>
              </a:ext>
            </a:extLst>
          </p:cNvPr>
          <p:cNvSpPr>
            <a:spLocks noChangeArrowheads="1" noTextEdit="1"/>
          </p:cNvSpPr>
          <p:nvPr>
            <p:ph type="sldImg" idx="2"/>
          </p:nvPr>
        </p:nvSpPr>
        <p:spPr bwMode="auto">
          <a:xfrm>
            <a:off x="1323975" y="690563"/>
            <a:ext cx="4508500" cy="33813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6EF4EBF6-6DFA-4C8E-9718-856C0DA45E9C}"/>
              </a:ext>
            </a:extLst>
          </p:cNvPr>
          <p:cNvSpPr>
            <a:spLocks noGrp="1" noChangeArrowheads="1"/>
          </p:cNvSpPr>
          <p:nvPr>
            <p:ph type="body" sz="quarter" idx="3"/>
          </p:nvPr>
        </p:nvSpPr>
        <p:spPr bwMode="auto">
          <a:xfrm>
            <a:off x="965200" y="4279900"/>
            <a:ext cx="5227638" cy="407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4" name="Rectangle 6">
            <a:extLst>
              <a:ext uri="{FF2B5EF4-FFF2-40B4-BE49-F238E27FC236}">
                <a16:creationId xmlns:a16="http://schemas.microsoft.com/office/drawing/2014/main" id="{800DCAF0-48B9-4C26-9D7A-283AA85A285D}"/>
              </a:ext>
            </a:extLst>
          </p:cNvPr>
          <p:cNvSpPr>
            <a:spLocks noGrp="1" noChangeArrowheads="1"/>
          </p:cNvSpPr>
          <p:nvPr>
            <p:ph type="ftr" sz="quarter" idx="4"/>
          </p:nvPr>
        </p:nvSpPr>
        <p:spPr bwMode="auto">
          <a:xfrm>
            <a:off x="0" y="8558213"/>
            <a:ext cx="3055938"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5" name="Rectangle 7">
            <a:extLst>
              <a:ext uri="{FF2B5EF4-FFF2-40B4-BE49-F238E27FC236}">
                <a16:creationId xmlns:a16="http://schemas.microsoft.com/office/drawing/2014/main" id="{23947F9C-4071-4D7E-A0A4-A8EF2AB20600}"/>
              </a:ext>
            </a:extLst>
          </p:cNvPr>
          <p:cNvSpPr>
            <a:spLocks noGrp="1" noChangeArrowheads="1"/>
          </p:cNvSpPr>
          <p:nvPr>
            <p:ph type="sldNum" sz="quarter" idx="5"/>
          </p:nvPr>
        </p:nvSpPr>
        <p:spPr bwMode="auto">
          <a:xfrm>
            <a:off x="4021138" y="8558213"/>
            <a:ext cx="305593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9E457BC-BE8B-478F-9D95-A55AE66E5FF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6D1D9C-4D10-4B50-8C98-475A6CAF37A3}"/>
              </a:ext>
            </a:extLst>
          </p:cNvPr>
          <p:cNvSpPr>
            <a:spLocks noGrp="1" noChangeArrowheads="1"/>
          </p:cNvSpPr>
          <p:nvPr>
            <p:ph type="sldNum" sz="quarter" idx="5"/>
          </p:nvPr>
        </p:nvSpPr>
        <p:spPr>
          <a:ln/>
        </p:spPr>
        <p:txBody>
          <a:bodyPr/>
          <a:lstStyle/>
          <a:p>
            <a:fld id="{60B53306-11C8-45A6-BAEB-E8026FB8468B}" type="slidenum">
              <a:rPr lang="en-US" altLang="en-US"/>
              <a:pPr/>
              <a:t>1</a:t>
            </a:fld>
            <a:endParaRPr lang="en-US" altLang="en-US"/>
          </a:p>
        </p:txBody>
      </p:sp>
      <p:sp>
        <p:nvSpPr>
          <p:cNvPr id="23554" name="Rectangle 2">
            <a:extLst>
              <a:ext uri="{FF2B5EF4-FFF2-40B4-BE49-F238E27FC236}">
                <a16:creationId xmlns:a16="http://schemas.microsoft.com/office/drawing/2014/main" id="{4DC9F79B-568A-41CB-A59A-4126ECC77854}"/>
              </a:ext>
            </a:extLst>
          </p:cNvPr>
          <p:cNvSpPr>
            <a:spLocks noChangeArrowheads="1" noTextEdit="1"/>
          </p:cNvSpPr>
          <p:nvPr>
            <p:ph type="sldImg"/>
          </p:nvPr>
        </p:nvSpPr>
        <p:spPr>
          <a:ln/>
        </p:spPr>
      </p:sp>
      <p:sp>
        <p:nvSpPr>
          <p:cNvPr id="23555" name="Rectangle 3">
            <a:extLst>
              <a:ext uri="{FF2B5EF4-FFF2-40B4-BE49-F238E27FC236}">
                <a16:creationId xmlns:a16="http://schemas.microsoft.com/office/drawing/2014/main" id="{994D057E-76C1-4B30-9C41-7EB38404C3F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DA1718-A0B3-48F6-A758-61F0B66B3E81}"/>
              </a:ext>
            </a:extLst>
          </p:cNvPr>
          <p:cNvSpPr>
            <a:spLocks noGrp="1" noChangeArrowheads="1"/>
          </p:cNvSpPr>
          <p:nvPr>
            <p:ph type="sldNum" sz="quarter" idx="5"/>
          </p:nvPr>
        </p:nvSpPr>
        <p:spPr>
          <a:ln/>
        </p:spPr>
        <p:txBody>
          <a:bodyPr/>
          <a:lstStyle/>
          <a:p>
            <a:fld id="{70AB284F-2461-4D88-9E9E-404ACF529A2E}" type="slidenum">
              <a:rPr lang="en-US" altLang="en-US"/>
              <a:pPr/>
              <a:t>3</a:t>
            </a:fld>
            <a:endParaRPr lang="en-US" altLang="en-US"/>
          </a:p>
        </p:txBody>
      </p:sp>
      <p:sp>
        <p:nvSpPr>
          <p:cNvPr id="15362" name="Rectangle 2">
            <a:extLst>
              <a:ext uri="{FF2B5EF4-FFF2-40B4-BE49-F238E27FC236}">
                <a16:creationId xmlns:a16="http://schemas.microsoft.com/office/drawing/2014/main" id="{00C24710-5144-4BC3-835D-685DD8AD79E4}"/>
              </a:ext>
            </a:extLst>
          </p:cNvPr>
          <p:cNvSpPr>
            <a:spLocks noChangeArrowheads="1" noTextEdit="1"/>
          </p:cNvSpPr>
          <p:nvPr>
            <p:ph type="sldImg"/>
          </p:nvPr>
        </p:nvSpPr>
        <p:spPr>
          <a:ln/>
        </p:spPr>
      </p:sp>
      <p:sp>
        <p:nvSpPr>
          <p:cNvPr id="15363" name="Rectangle 3">
            <a:extLst>
              <a:ext uri="{FF2B5EF4-FFF2-40B4-BE49-F238E27FC236}">
                <a16:creationId xmlns:a16="http://schemas.microsoft.com/office/drawing/2014/main" id="{DA577773-8A10-4646-B168-E711EA28CBC5}"/>
              </a:ext>
            </a:extLst>
          </p:cNvPr>
          <p:cNvSpPr>
            <a:spLocks noGrp="1" noChangeArrowheads="1"/>
          </p:cNvSpPr>
          <p:nvPr>
            <p:ph type="body" idx="1"/>
          </p:nvPr>
        </p:nvSpPr>
        <p:spPr/>
        <p:txBody>
          <a:bodyPr/>
          <a:lstStyle/>
          <a:p>
            <a:r>
              <a:rPr lang="en-US" altLang="en-US"/>
              <a:t>The source data is 20 m contours digitized from 1:50,000 scale topographic maps.  This has been processed into a 30 m grid using TOPOGRID, the Arc/Info grid implementation of Hutchinson’s ANUDEM methods for gridding contour data while respecting topographic drainage features.</a:t>
            </a:r>
          </a:p>
          <a:p>
            <a:endParaRPr lang="en-US" altLang="en-US"/>
          </a:p>
          <a:p>
            <a:r>
              <a:rPr lang="en-US" altLang="en-US"/>
              <a:t>The Grey river is located on the West Coast of the South Island of New Zealand.  The range to the NW is the Paparoa going up to 1400 m, with an extension of the Southern Alps to the south and east going up to 1950 m within the area shown.  The presence of the central fault is clearly evident.  The orography has a big influence on precipitation.  Valley annual rainfall totals are 2 m or even lower in the rain shadow of the Paparoa’s.  Mountain annual rainfall totals of 5m have been recorded, but gauges are sparse in the mountains.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BDF7-BB16-4F17-B28F-9141DDD804C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2822F-C587-49CE-9B7E-879936996D7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A1FBA4-6623-4D58-A7D9-87703508EF6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23129AC-44E6-4CD6-88AA-13EFB5CFAA7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0233F84-E1B7-4973-B20A-390D6DFDBEA6}"/>
              </a:ext>
            </a:extLst>
          </p:cNvPr>
          <p:cNvSpPr>
            <a:spLocks noGrp="1"/>
          </p:cNvSpPr>
          <p:nvPr>
            <p:ph type="sldNum" sz="quarter" idx="12"/>
          </p:nvPr>
        </p:nvSpPr>
        <p:spPr/>
        <p:txBody>
          <a:bodyPr/>
          <a:lstStyle>
            <a:lvl1pPr>
              <a:defRPr/>
            </a:lvl1pPr>
          </a:lstStyle>
          <a:p>
            <a:fld id="{32BF058A-D3ED-4675-A009-6FD2A843BC18}" type="slidenum">
              <a:rPr lang="en-US" altLang="en-US"/>
              <a:pPr/>
              <a:t>‹#›</a:t>
            </a:fld>
            <a:endParaRPr lang="en-US" altLang="en-US"/>
          </a:p>
        </p:txBody>
      </p:sp>
    </p:spTree>
    <p:extLst>
      <p:ext uri="{BB962C8B-B14F-4D97-AF65-F5344CB8AC3E}">
        <p14:creationId xmlns:p14="http://schemas.microsoft.com/office/powerpoint/2010/main" val="350843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4DAC-5FB3-48A6-B88F-32E09F56C3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F6DCB4-FF86-4D3A-ADCA-0754B69315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5FC81-6F6D-45BE-81CC-02B17188B0A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3103A11-BDEA-40E4-BBF0-85B79EFCCC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47F8140-4AC2-43EA-B867-D990F6321B00}"/>
              </a:ext>
            </a:extLst>
          </p:cNvPr>
          <p:cNvSpPr>
            <a:spLocks noGrp="1"/>
          </p:cNvSpPr>
          <p:nvPr>
            <p:ph type="sldNum" sz="quarter" idx="12"/>
          </p:nvPr>
        </p:nvSpPr>
        <p:spPr/>
        <p:txBody>
          <a:bodyPr/>
          <a:lstStyle>
            <a:lvl1pPr>
              <a:defRPr/>
            </a:lvl1pPr>
          </a:lstStyle>
          <a:p>
            <a:fld id="{53F2CAF9-BD5B-4BE2-A252-ABBB5626CF5C}" type="slidenum">
              <a:rPr lang="en-US" altLang="en-US"/>
              <a:pPr/>
              <a:t>‹#›</a:t>
            </a:fld>
            <a:endParaRPr lang="en-US" altLang="en-US"/>
          </a:p>
        </p:txBody>
      </p:sp>
    </p:spTree>
    <p:extLst>
      <p:ext uri="{BB962C8B-B14F-4D97-AF65-F5344CB8AC3E}">
        <p14:creationId xmlns:p14="http://schemas.microsoft.com/office/powerpoint/2010/main" val="126713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238DA9-6C27-434B-9930-5166BD96E9D1}"/>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4127CD-71FE-4CFF-9FA6-5C820FB5BCFE}"/>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59ABF-0730-4473-8E70-1D3C8B5AB39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4DA1581-6DD8-4FF6-B2A1-CA472B55541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9CC7BDC-0646-414D-A211-38909E0D79DE}"/>
              </a:ext>
            </a:extLst>
          </p:cNvPr>
          <p:cNvSpPr>
            <a:spLocks noGrp="1"/>
          </p:cNvSpPr>
          <p:nvPr>
            <p:ph type="sldNum" sz="quarter" idx="12"/>
          </p:nvPr>
        </p:nvSpPr>
        <p:spPr/>
        <p:txBody>
          <a:bodyPr/>
          <a:lstStyle>
            <a:lvl1pPr>
              <a:defRPr/>
            </a:lvl1pPr>
          </a:lstStyle>
          <a:p>
            <a:fld id="{CCAA73B7-A30E-457C-ACA8-AEEB969068F5}" type="slidenum">
              <a:rPr lang="en-US" altLang="en-US"/>
              <a:pPr/>
              <a:t>‹#›</a:t>
            </a:fld>
            <a:endParaRPr lang="en-US" altLang="en-US"/>
          </a:p>
        </p:txBody>
      </p:sp>
    </p:spTree>
    <p:extLst>
      <p:ext uri="{BB962C8B-B14F-4D97-AF65-F5344CB8AC3E}">
        <p14:creationId xmlns:p14="http://schemas.microsoft.com/office/powerpoint/2010/main" val="165971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215C-4646-405E-91EF-337F24B14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67953-77B5-4852-8255-07333A8C07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40DE-75E6-4636-999B-E7747F8E59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2019165-3F68-4926-82C2-8453BC4D218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C07BB9F-743E-45F3-9F76-155FA08AF5F3}"/>
              </a:ext>
            </a:extLst>
          </p:cNvPr>
          <p:cNvSpPr>
            <a:spLocks noGrp="1"/>
          </p:cNvSpPr>
          <p:nvPr>
            <p:ph type="sldNum" sz="quarter" idx="12"/>
          </p:nvPr>
        </p:nvSpPr>
        <p:spPr/>
        <p:txBody>
          <a:bodyPr/>
          <a:lstStyle>
            <a:lvl1pPr>
              <a:defRPr/>
            </a:lvl1pPr>
          </a:lstStyle>
          <a:p>
            <a:fld id="{AA06A253-0CFF-49BF-8D85-7E558EC91113}" type="slidenum">
              <a:rPr lang="en-US" altLang="en-US"/>
              <a:pPr/>
              <a:t>‹#›</a:t>
            </a:fld>
            <a:endParaRPr lang="en-US" altLang="en-US"/>
          </a:p>
        </p:txBody>
      </p:sp>
    </p:spTree>
    <p:extLst>
      <p:ext uri="{BB962C8B-B14F-4D97-AF65-F5344CB8AC3E}">
        <p14:creationId xmlns:p14="http://schemas.microsoft.com/office/powerpoint/2010/main" val="377228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ABCE-4CDA-4E68-9C49-4817B77B94C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4D5ED3-CCE3-48B9-90B8-36E20AB74B5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6A1D4DB1-2796-4677-A830-7A8578C0F1C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AB8C356-2CB7-49C1-942D-39A13EE5D3B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801BF58-AE0C-4465-BE65-643987B3D01E}"/>
              </a:ext>
            </a:extLst>
          </p:cNvPr>
          <p:cNvSpPr>
            <a:spLocks noGrp="1"/>
          </p:cNvSpPr>
          <p:nvPr>
            <p:ph type="sldNum" sz="quarter" idx="12"/>
          </p:nvPr>
        </p:nvSpPr>
        <p:spPr/>
        <p:txBody>
          <a:bodyPr/>
          <a:lstStyle>
            <a:lvl1pPr>
              <a:defRPr/>
            </a:lvl1pPr>
          </a:lstStyle>
          <a:p>
            <a:fld id="{1F487CE4-F245-4B8E-9A3E-489699196ECF}" type="slidenum">
              <a:rPr lang="en-US" altLang="en-US"/>
              <a:pPr/>
              <a:t>‹#›</a:t>
            </a:fld>
            <a:endParaRPr lang="en-US" altLang="en-US"/>
          </a:p>
        </p:txBody>
      </p:sp>
    </p:spTree>
    <p:extLst>
      <p:ext uri="{BB962C8B-B14F-4D97-AF65-F5344CB8AC3E}">
        <p14:creationId xmlns:p14="http://schemas.microsoft.com/office/powerpoint/2010/main" val="335452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EB7E-05D1-4321-857A-8866BD0D8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DF1B5-82DE-4528-B791-E2B76E535649}"/>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1FC3CA-1C4A-4B65-A1BE-EAA077BE713C}"/>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78BB53-BC04-4A77-8EE2-AED3FC28724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3E8826F-3E85-4D50-85A2-581A3E906EE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BFB947C-9BFC-42EF-97BF-7867864A0C43}"/>
              </a:ext>
            </a:extLst>
          </p:cNvPr>
          <p:cNvSpPr>
            <a:spLocks noGrp="1"/>
          </p:cNvSpPr>
          <p:nvPr>
            <p:ph type="sldNum" sz="quarter" idx="12"/>
          </p:nvPr>
        </p:nvSpPr>
        <p:spPr/>
        <p:txBody>
          <a:bodyPr/>
          <a:lstStyle>
            <a:lvl1pPr>
              <a:defRPr/>
            </a:lvl1pPr>
          </a:lstStyle>
          <a:p>
            <a:fld id="{76FF4D77-1FA4-4018-B531-16F49469D71A}" type="slidenum">
              <a:rPr lang="en-US" altLang="en-US"/>
              <a:pPr/>
              <a:t>‹#›</a:t>
            </a:fld>
            <a:endParaRPr lang="en-US" altLang="en-US"/>
          </a:p>
        </p:txBody>
      </p:sp>
    </p:spTree>
    <p:extLst>
      <p:ext uri="{BB962C8B-B14F-4D97-AF65-F5344CB8AC3E}">
        <p14:creationId xmlns:p14="http://schemas.microsoft.com/office/powerpoint/2010/main" val="3360675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80DB-6EFF-4C1F-9B59-FD755A0A9EE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7EAF28-4635-49F1-8DAC-60BDFA37A15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A8E6D9-50D2-4979-824C-0B9A361FE0F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629C9-0776-4BD2-885A-7E50AD335A9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E7B0E7-8505-4951-BEE6-1AF5171E034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C704FB-464A-4170-8664-A89D4616A66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23F8332-FEF2-424F-BA72-7935DFE2AB9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A7252AB-3E7E-47DB-ACA6-EA0BA43246DD}"/>
              </a:ext>
            </a:extLst>
          </p:cNvPr>
          <p:cNvSpPr>
            <a:spLocks noGrp="1"/>
          </p:cNvSpPr>
          <p:nvPr>
            <p:ph type="sldNum" sz="quarter" idx="12"/>
          </p:nvPr>
        </p:nvSpPr>
        <p:spPr/>
        <p:txBody>
          <a:bodyPr/>
          <a:lstStyle>
            <a:lvl1pPr>
              <a:defRPr/>
            </a:lvl1pPr>
          </a:lstStyle>
          <a:p>
            <a:fld id="{B07B2C1D-ABEB-4CC6-B92E-6E3C72FF0793}" type="slidenum">
              <a:rPr lang="en-US" altLang="en-US"/>
              <a:pPr/>
              <a:t>‹#›</a:t>
            </a:fld>
            <a:endParaRPr lang="en-US" altLang="en-US"/>
          </a:p>
        </p:txBody>
      </p:sp>
    </p:spTree>
    <p:extLst>
      <p:ext uri="{BB962C8B-B14F-4D97-AF65-F5344CB8AC3E}">
        <p14:creationId xmlns:p14="http://schemas.microsoft.com/office/powerpoint/2010/main" val="77080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E6D2-283B-449A-AEE4-3CB278CACA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6E7C68-B938-4468-9CF2-A5C3C8DD213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82C3A9E-A357-4224-AC73-F7EED1E68CB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D30669B-C28A-4A97-B197-18CAD671E6F8}"/>
              </a:ext>
            </a:extLst>
          </p:cNvPr>
          <p:cNvSpPr>
            <a:spLocks noGrp="1"/>
          </p:cNvSpPr>
          <p:nvPr>
            <p:ph type="sldNum" sz="quarter" idx="12"/>
          </p:nvPr>
        </p:nvSpPr>
        <p:spPr/>
        <p:txBody>
          <a:bodyPr/>
          <a:lstStyle>
            <a:lvl1pPr>
              <a:defRPr/>
            </a:lvl1pPr>
          </a:lstStyle>
          <a:p>
            <a:fld id="{C23EDC1D-2F0B-48E2-A897-08A096B3ED14}" type="slidenum">
              <a:rPr lang="en-US" altLang="en-US"/>
              <a:pPr/>
              <a:t>‹#›</a:t>
            </a:fld>
            <a:endParaRPr lang="en-US" altLang="en-US"/>
          </a:p>
        </p:txBody>
      </p:sp>
    </p:spTree>
    <p:extLst>
      <p:ext uri="{BB962C8B-B14F-4D97-AF65-F5344CB8AC3E}">
        <p14:creationId xmlns:p14="http://schemas.microsoft.com/office/powerpoint/2010/main" val="88272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7E9F9-DCE1-4416-B053-D5C9C76B762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2B302B0-3CD0-43C7-A2A2-70E029664BF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1D77F10-A102-4C43-8B29-47F2C100ED2A}"/>
              </a:ext>
            </a:extLst>
          </p:cNvPr>
          <p:cNvSpPr>
            <a:spLocks noGrp="1"/>
          </p:cNvSpPr>
          <p:nvPr>
            <p:ph type="sldNum" sz="quarter" idx="12"/>
          </p:nvPr>
        </p:nvSpPr>
        <p:spPr/>
        <p:txBody>
          <a:bodyPr/>
          <a:lstStyle>
            <a:lvl1pPr>
              <a:defRPr/>
            </a:lvl1pPr>
          </a:lstStyle>
          <a:p>
            <a:fld id="{D4D52984-AE17-42EC-8531-B83991F9AB19}" type="slidenum">
              <a:rPr lang="en-US" altLang="en-US"/>
              <a:pPr/>
              <a:t>‹#›</a:t>
            </a:fld>
            <a:endParaRPr lang="en-US" altLang="en-US"/>
          </a:p>
        </p:txBody>
      </p:sp>
    </p:spTree>
    <p:extLst>
      <p:ext uri="{BB962C8B-B14F-4D97-AF65-F5344CB8AC3E}">
        <p14:creationId xmlns:p14="http://schemas.microsoft.com/office/powerpoint/2010/main" val="21173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0571-4CC3-45E9-BAB5-6ED0A7961FB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08FD72-AF36-4339-94D4-9CEA6109C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6C7ABD-6FF0-42F8-96C6-667CD66A57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D9BDE2-0A54-4CA2-AC4B-BC9488550D7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E8F1694-D3C4-4D26-9DA7-C26DED6A1C5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4A8A6D9-7B62-4D33-9917-A3D9DB3B4289}"/>
              </a:ext>
            </a:extLst>
          </p:cNvPr>
          <p:cNvSpPr>
            <a:spLocks noGrp="1"/>
          </p:cNvSpPr>
          <p:nvPr>
            <p:ph type="sldNum" sz="quarter" idx="12"/>
          </p:nvPr>
        </p:nvSpPr>
        <p:spPr/>
        <p:txBody>
          <a:bodyPr/>
          <a:lstStyle>
            <a:lvl1pPr>
              <a:defRPr/>
            </a:lvl1pPr>
          </a:lstStyle>
          <a:p>
            <a:fld id="{4EDE7476-465E-4D81-B819-635803BE8CE1}" type="slidenum">
              <a:rPr lang="en-US" altLang="en-US"/>
              <a:pPr/>
              <a:t>‹#›</a:t>
            </a:fld>
            <a:endParaRPr lang="en-US" altLang="en-US"/>
          </a:p>
        </p:txBody>
      </p:sp>
    </p:spTree>
    <p:extLst>
      <p:ext uri="{BB962C8B-B14F-4D97-AF65-F5344CB8AC3E}">
        <p14:creationId xmlns:p14="http://schemas.microsoft.com/office/powerpoint/2010/main" val="417247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BCE1-1BE3-4367-AF2D-549EB5512A4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EF8353-7E8E-40FE-80F4-1480FF81469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5AE57C-0A67-4AC5-B49C-D28A24703DD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60C28B-3970-410B-A19A-39A5629CAB4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643A285-8E05-40B2-AB2A-514BE3372A3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7E6C7FF-76DB-4BA7-8F3E-8647617D5AD0}"/>
              </a:ext>
            </a:extLst>
          </p:cNvPr>
          <p:cNvSpPr>
            <a:spLocks noGrp="1"/>
          </p:cNvSpPr>
          <p:nvPr>
            <p:ph type="sldNum" sz="quarter" idx="12"/>
          </p:nvPr>
        </p:nvSpPr>
        <p:spPr/>
        <p:txBody>
          <a:bodyPr/>
          <a:lstStyle>
            <a:lvl1pPr>
              <a:defRPr/>
            </a:lvl1pPr>
          </a:lstStyle>
          <a:p>
            <a:fld id="{2DB49618-925A-4DF0-B9E6-5768498F6455}" type="slidenum">
              <a:rPr lang="en-US" altLang="en-US"/>
              <a:pPr/>
              <a:t>‹#›</a:t>
            </a:fld>
            <a:endParaRPr lang="en-US" altLang="en-US"/>
          </a:p>
        </p:txBody>
      </p:sp>
    </p:spTree>
    <p:extLst>
      <p:ext uri="{BB962C8B-B14F-4D97-AF65-F5344CB8AC3E}">
        <p14:creationId xmlns:p14="http://schemas.microsoft.com/office/powerpoint/2010/main" val="52581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4CA9C6-5E04-4E67-A2B4-5A953F2E98D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6F11DC0-5806-4074-B213-5B7E33E3716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881F153-4D28-4FBF-9CF7-4113707AE6A2}"/>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C9667C00-7181-4714-884A-9EC5D5C5892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6A650952-9FEB-4D3F-B1AA-352C6DCDCC6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B88E42B-AE6F-4FBA-AEC6-C4CD75248D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Microsoft_Excel_97-2003_Worksheet.xls"/><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9.emf"/><Relationship Id="rId5" Type="http://schemas.openxmlformats.org/officeDocument/2006/relationships/oleObject" Target="../embeddings/Microsoft_Excel_97-2003_Worksheet1.xls"/><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1.v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3D1772F-07C6-4323-8B73-F49883043EE1}"/>
              </a:ext>
            </a:extLst>
          </p:cNvPr>
          <p:cNvSpPr>
            <a:spLocks noGrp="1" noChangeArrowheads="1"/>
          </p:cNvSpPr>
          <p:nvPr>
            <p:ph type="ctrTitle"/>
          </p:nvPr>
        </p:nvSpPr>
        <p:spPr>
          <a:xfrm>
            <a:off x="762000" y="0"/>
            <a:ext cx="7620000" cy="2209800"/>
          </a:xfrm>
        </p:spPr>
        <p:txBody>
          <a:bodyPr anchor="ctr"/>
          <a:lstStyle/>
          <a:p>
            <a:r>
              <a:rPr lang="en-US" altLang="en-US" sz="4400"/>
              <a:t>The Identification and Mapping of Flow Networks from Digital Elevation Data </a:t>
            </a:r>
          </a:p>
        </p:txBody>
      </p:sp>
      <p:sp>
        <p:nvSpPr>
          <p:cNvPr id="2052" name="Rectangle 4">
            <a:extLst>
              <a:ext uri="{FF2B5EF4-FFF2-40B4-BE49-F238E27FC236}">
                <a16:creationId xmlns:a16="http://schemas.microsoft.com/office/drawing/2014/main" id="{81848135-2316-4204-A0D5-1BDC11DBB04E}"/>
              </a:ext>
            </a:extLst>
          </p:cNvPr>
          <p:cNvSpPr>
            <a:spLocks noGrp="1" noChangeArrowheads="1"/>
          </p:cNvSpPr>
          <p:nvPr>
            <p:ph type="subTitle" idx="1"/>
          </p:nvPr>
        </p:nvSpPr>
        <p:spPr>
          <a:xfrm>
            <a:off x="1295400" y="2260600"/>
            <a:ext cx="6248400" cy="2862263"/>
          </a:xfrm>
        </p:spPr>
        <p:txBody>
          <a:bodyPr/>
          <a:lstStyle/>
          <a:p>
            <a:r>
              <a:rPr lang="en-US" altLang="en-US" sz="2800"/>
              <a:t>David G. Tarboton</a:t>
            </a:r>
          </a:p>
          <a:p>
            <a:r>
              <a:rPr lang="en-US" altLang="en-US" sz="2800"/>
              <a:t>Utah State University</a:t>
            </a:r>
          </a:p>
          <a:p>
            <a:pPr>
              <a:spcBef>
                <a:spcPct val="0"/>
              </a:spcBef>
            </a:pPr>
            <a:endParaRPr lang="en-US" altLang="en-US" sz="2800"/>
          </a:p>
          <a:p>
            <a:r>
              <a:rPr lang="en-US" altLang="en-US" sz="2800"/>
              <a:t>Ude Shankar</a:t>
            </a:r>
          </a:p>
          <a:p>
            <a:r>
              <a:rPr lang="en-US" altLang="en-US" sz="2800"/>
              <a:t>NIWA, New Zealand</a:t>
            </a:r>
          </a:p>
        </p:txBody>
      </p:sp>
      <p:pic>
        <p:nvPicPr>
          <p:cNvPr id="2053" name="Picture 5" descr="D:\NZwork\niwapb.gif">
            <a:extLst>
              <a:ext uri="{FF2B5EF4-FFF2-40B4-BE49-F238E27FC236}">
                <a16:creationId xmlns:a16="http://schemas.microsoft.com/office/drawing/2014/main" id="{06559CEA-AF50-41BE-A231-FAA91742C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00"/>
          <a:stretch>
            <a:fillRect/>
          </a:stretch>
        </p:blipFill>
        <p:spPr bwMode="auto">
          <a:xfrm>
            <a:off x="3300413" y="5789613"/>
            <a:ext cx="5638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Correspondence\WORDMARK.TIF">
            <a:extLst>
              <a:ext uri="{FF2B5EF4-FFF2-40B4-BE49-F238E27FC236}">
                <a16:creationId xmlns:a16="http://schemas.microsoft.com/office/drawing/2014/main" id="{40A7C24D-AB8D-4735-92AE-5AB625268E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5719763"/>
            <a:ext cx="2732087" cy="866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a:extLst>
              <a:ext uri="{FF2B5EF4-FFF2-40B4-BE49-F238E27FC236}">
                <a16:creationId xmlns:a16="http://schemas.microsoft.com/office/drawing/2014/main" id="{8C12379C-C16B-48F4-8A68-D886828983E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5951538" cy="732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70" name="Rectangle 34">
            <a:extLst>
              <a:ext uri="{FF2B5EF4-FFF2-40B4-BE49-F238E27FC236}">
                <a16:creationId xmlns:a16="http://schemas.microsoft.com/office/drawing/2014/main" id="{5769D47C-530B-46F2-A95D-FED3CD0FC72E}"/>
              </a:ext>
            </a:extLst>
          </p:cNvPr>
          <p:cNvSpPr>
            <a:spLocks noGrp="1" noChangeArrowheads="1"/>
          </p:cNvSpPr>
          <p:nvPr>
            <p:ph type="title"/>
          </p:nvPr>
        </p:nvSpPr>
        <p:spPr>
          <a:xfrm>
            <a:off x="685800" y="0"/>
            <a:ext cx="7772400" cy="711200"/>
          </a:xfrm>
        </p:spPr>
        <p:txBody>
          <a:bodyPr/>
          <a:lstStyle/>
          <a:p>
            <a:r>
              <a:rPr lang="en-US" altLang="en-US" sz="2400"/>
              <a:t>Local Curvature Computation</a:t>
            </a:r>
            <a:br>
              <a:rPr lang="en-US" altLang="en-US" sz="2400"/>
            </a:br>
            <a:r>
              <a:rPr lang="en-US" altLang="en-US" sz="1800"/>
              <a:t>(Peuker and Douglas, 1975, Comput. Graphics Image Proc. 4:375)</a:t>
            </a:r>
          </a:p>
        </p:txBody>
      </p:sp>
      <p:pic>
        <p:nvPicPr>
          <p:cNvPr id="142371" name="Picture 35">
            <a:extLst>
              <a:ext uri="{FF2B5EF4-FFF2-40B4-BE49-F238E27FC236}">
                <a16:creationId xmlns:a16="http://schemas.microsoft.com/office/drawing/2014/main" id="{619F826F-9AE5-4349-AB5A-CB7346094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873" b="20804"/>
          <a:stretch>
            <a:fillRect/>
          </a:stretch>
        </p:blipFill>
        <p:spPr bwMode="auto">
          <a:xfrm>
            <a:off x="1181100" y="2603500"/>
            <a:ext cx="6858000"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372" name="Rectangle 36" descr="50%">
            <a:extLst>
              <a:ext uri="{FF2B5EF4-FFF2-40B4-BE49-F238E27FC236}">
                <a16:creationId xmlns:a16="http://schemas.microsoft.com/office/drawing/2014/main" id="{0D09F2A9-011D-4FC6-A52C-D26E88B863D2}"/>
              </a:ext>
            </a:extLst>
          </p:cNvPr>
          <p:cNvSpPr>
            <a:spLocks noChangeArrowheads="1"/>
          </p:cNvSpPr>
          <p:nvPr/>
        </p:nvSpPr>
        <p:spPr bwMode="auto">
          <a:xfrm>
            <a:off x="22479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73" name="Rectangle 37">
            <a:extLst>
              <a:ext uri="{FF2B5EF4-FFF2-40B4-BE49-F238E27FC236}">
                <a16:creationId xmlns:a16="http://schemas.microsoft.com/office/drawing/2014/main" id="{97EC09BD-05E1-4569-ABB4-CCBF8EFE913D}"/>
              </a:ext>
            </a:extLst>
          </p:cNvPr>
          <p:cNvSpPr>
            <a:spLocks noChangeArrowheads="1"/>
          </p:cNvSpPr>
          <p:nvPr/>
        </p:nvSpPr>
        <p:spPr bwMode="auto">
          <a:xfrm>
            <a:off x="2857500" y="8890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74" name="Rectangle 38" descr="50%">
            <a:extLst>
              <a:ext uri="{FF2B5EF4-FFF2-40B4-BE49-F238E27FC236}">
                <a16:creationId xmlns:a16="http://schemas.microsoft.com/office/drawing/2014/main" id="{29412EA8-2067-4264-B3C3-A2FE347425F2}"/>
              </a:ext>
            </a:extLst>
          </p:cNvPr>
          <p:cNvSpPr>
            <a:spLocks noChangeArrowheads="1"/>
          </p:cNvSpPr>
          <p:nvPr/>
        </p:nvSpPr>
        <p:spPr bwMode="auto">
          <a:xfrm>
            <a:off x="2247900" y="14986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75" name="Rectangle 39" descr="50%">
            <a:extLst>
              <a:ext uri="{FF2B5EF4-FFF2-40B4-BE49-F238E27FC236}">
                <a16:creationId xmlns:a16="http://schemas.microsoft.com/office/drawing/2014/main" id="{3168FE77-A8C0-4B60-A0B8-F6B420FF8DFC}"/>
              </a:ext>
            </a:extLst>
          </p:cNvPr>
          <p:cNvSpPr>
            <a:spLocks noChangeArrowheads="1"/>
          </p:cNvSpPr>
          <p:nvPr/>
        </p:nvSpPr>
        <p:spPr bwMode="auto">
          <a:xfrm>
            <a:off x="2857500" y="14986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76" name="Rectangle 40">
            <a:extLst>
              <a:ext uri="{FF2B5EF4-FFF2-40B4-BE49-F238E27FC236}">
                <a16:creationId xmlns:a16="http://schemas.microsoft.com/office/drawing/2014/main" id="{350F7B0B-8BF7-4D02-8780-E187A242C3FC}"/>
              </a:ext>
            </a:extLst>
          </p:cNvPr>
          <p:cNvSpPr>
            <a:spLocks noChangeArrowheads="1"/>
          </p:cNvSpPr>
          <p:nvPr/>
        </p:nvSpPr>
        <p:spPr bwMode="auto">
          <a:xfrm>
            <a:off x="4381500" y="14986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77" name="Rectangle 41" descr="50%">
            <a:extLst>
              <a:ext uri="{FF2B5EF4-FFF2-40B4-BE49-F238E27FC236}">
                <a16:creationId xmlns:a16="http://schemas.microsoft.com/office/drawing/2014/main" id="{C34572DC-E5BE-49F9-B51C-876C67689563}"/>
              </a:ext>
            </a:extLst>
          </p:cNvPr>
          <p:cNvSpPr>
            <a:spLocks noChangeArrowheads="1"/>
          </p:cNvSpPr>
          <p:nvPr/>
        </p:nvSpPr>
        <p:spPr bwMode="auto">
          <a:xfrm>
            <a:off x="43815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78" name="Rectangle 42">
            <a:extLst>
              <a:ext uri="{FF2B5EF4-FFF2-40B4-BE49-F238E27FC236}">
                <a16:creationId xmlns:a16="http://schemas.microsoft.com/office/drawing/2014/main" id="{88C002AD-0370-4F8E-9DCC-28A07F93048F}"/>
              </a:ext>
            </a:extLst>
          </p:cNvPr>
          <p:cNvSpPr>
            <a:spLocks noChangeArrowheads="1"/>
          </p:cNvSpPr>
          <p:nvPr/>
        </p:nvSpPr>
        <p:spPr bwMode="auto">
          <a:xfrm>
            <a:off x="5905500" y="14986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79" name="Rectangle 43" descr="50%">
            <a:extLst>
              <a:ext uri="{FF2B5EF4-FFF2-40B4-BE49-F238E27FC236}">
                <a16:creationId xmlns:a16="http://schemas.microsoft.com/office/drawing/2014/main" id="{3A35C85E-60A8-439D-B4E9-427931B6487A}"/>
              </a:ext>
            </a:extLst>
          </p:cNvPr>
          <p:cNvSpPr>
            <a:spLocks noChangeArrowheads="1"/>
          </p:cNvSpPr>
          <p:nvPr/>
        </p:nvSpPr>
        <p:spPr bwMode="auto">
          <a:xfrm>
            <a:off x="59055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0" name="Text Box 44">
            <a:extLst>
              <a:ext uri="{FF2B5EF4-FFF2-40B4-BE49-F238E27FC236}">
                <a16:creationId xmlns:a16="http://schemas.microsoft.com/office/drawing/2014/main" id="{22C057A4-61F8-4026-A11A-0AA860B53AE9}"/>
              </a:ext>
            </a:extLst>
          </p:cNvPr>
          <p:cNvSpPr txBox="1">
            <a:spLocks noChangeArrowheads="1"/>
          </p:cNvSpPr>
          <p:nvPr/>
        </p:nvSpPr>
        <p:spPr bwMode="auto">
          <a:xfrm>
            <a:off x="22479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43</a:t>
            </a:r>
          </a:p>
        </p:txBody>
      </p:sp>
      <p:sp>
        <p:nvSpPr>
          <p:cNvPr id="142381" name="Text Box 45">
            <a:extLst>
              <a:ext uri="{FF2B5EF4-FFF2-40B4-BE49-F238E27FC236}">
                <a16:creationId xmlns:a16="http://schemas.microsoft.com/office/drawing/2014/main" id="{567C11E5-CDA1-4FFA-AB89-F81B4815B79D}"/>
              </a:ext>
            </a:extLst>
          </p:cNvPr>
          <p:cNvSpPr txBox="1">
            <a:spLocks noChangeArrowheads="1"/>
          </p:cNvSpPr>
          <p:nvPr/>
        </p:nvSpPr>
        <p:spPr bwMode="auto">
          <a:xfrm>
            <a:off x="22479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41</a:t>
            </a:r>
          </a:p>
        </p:txBody>
      </p:sp>
      <p:sp>
        <p:nvSpPr>
          <p:cNvPr id="142382" name="Text Box 46">
            <a:extLst>
              <a:ext uri="{FF2B5EF4-FFF2-40B4-BE49-F238E27FC236}">
                <a16:creationId xmlns:a16="http://schemas.microsoft.com/office/drawing/2014/main" id="{DFF6EDD5-6B3D-4EE3-B06F-3C0696DB6AFA}"/>
              </a:ext>
            </a:extLst>
          </p:cNvPr>
          <p:cNvSpPr txBox="1">
            <a:spLocks noChangeArrowheads="1"/>
          </p:cNvSpPr>
          <p:nvPr/>
        </p:nvSpPr>
        <p:spPr bwMode="auto">
          <a:xfrm>
            <a:off x="29337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rPr>
              <a:t>48</a:t>
            </a:r>
            <a:endParaRPr lang="en-US" altLang="en-US" sz="1800"/>
          </a:p>
        </p:txBody>
      </p:sp>
      <p:sp>
        <p:nvSpPr>
          <p:cNvPr id="142383" name="Text Box 47">
            <a:extLst>
              <a:ext uri="{FF2B5EF4-FFF2-40B4-BE49-F238E27FC236}">
                <a16:creationId xmlns:a16="http://schemas.microsoft.com/office/drawing/2014/main" id="{BC9A3942-AF98-4B2C-8926-3D15AB22C2CA}"/>
              </a:ext>
            </a:extLst>
          </p:cNvPr>
          <p:cNvSpPr txBox="1">
            <a:spLocks noChangeArrowheads="1"/>
          </p:cNvSpPr>
          <p:nvPr/>
        </p:nvSpPr>
        <p:spPr bwMode="auto">
          <a:xfrm>
            <a:off x="29337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47</a:t>
            </a:r>
          </a:p>
        </p:txBody>
      </p:sp>
      <p:sp>
        <p:nvSpPr>
          <p:cNvPr id="142384" name="Rectangle 48">
            <a:extLst>
              <a:ext uri="{FF2B5EF4-FFF2-40B4-BE49-F238E27FC236}">
                <a16:creationId xmlns:a16="http://schemas.microsoft.com/office/drawing/2014/main" id="{24039984-7F61-42EC-8DE7-5EEBC01F4F66}"/>
              </a:ext>
            </a:extLst>
          </p:cNvPr>
          <p:cNvSpPr>
            <a:spLocks noChangeArrowheads="1"/>
          </p:cNvSpPr>
          <p:nvPr/>
        </p:nvSpPr>
        <p:spPr bwMode="auto">
          <a:xfrm>
            <a:off x="3771900" y="8890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5" name="Text Box 49">
            <a:extLst>
              <a:ext uri="{FF2B5EF4-FFF2-40B4-BE49-F238E27FC236}">
                <a16:creationId xmlns:a16="http://schemas.microsoft.com/office/drawing/2014/main" id="{9FA07524-26E2-41FE-A2E4-D70407677F2C}"/>
              </a:ext>
            </a:extLst>
          </p:cNvPr>
          <p:cNvSpPr txBox="1">
            <a:spLocks noChangeArrowheads="1"/>
          </p:cNvSpPr>
          <p:nvPr/>
        </p:nvSpPr>
        <p:spPr bwMode="auto">
          <a:xfrm>
            <a:off x="38481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48</a:t>
            </a:r>
          </a:p>
        </p:txBody>
      </p:sp>
      <p:sp>
        <p:nvSpPr>
          <p:cNvPr id="142386" name="Rectangle 50" descr="50%">
            <a:extLst>
              <a:ext uri="{FF2B5EF4-FFF2-40B4-BE49-F238E27FC236}">
                <a16:creationId xmlns:a16="http://schemas.microsoft.com/office/drawing/2014/main" id="{43D0E0A5-0CE4-45CC-98AB-69D850D19FFC}"/>
              </a:ext>
            </a:extLst>
          </p:cNvPr>
          <p:cNvSpPr>
            <a:spLocks noChangeArrowheads="1"/>
          </p:cNvSpPr>
          <p:nvPr/>
        </p:nvSpPr>
        <p:spPr bwMode="auto">
          <a:xfrm>
            <a:off x="3771900" y="14986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7" name="Text Box 51">
            <a:extLst>
              <a:ext uri="{FF2B5EF4-FFF2-40B4-BE49-F238E27FC236}">
                <a16:creationId xmlns:a16="http://schemas.microsoft.com/office/drawing/2014/main" id="{0B527A30-9E48-4799-A997-41CE614671B6}"/>
              </a:ext>
            </a:extLst>
          </p:cNvPr>
          <p:cNvSpPr txBox="1">
            <a:spLocks noChangeArrowheads="1"/>
          </p:cNvSpPr>
          <p:nvPr/>
        </p:nvSpPr>
        <p:spPr bwMode="auto">
          <a:xfrm>
            <a:off x="38481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47</a:t>
            </a:r>
          </a:p>
        </p:txBody>
      </p:sp>
      <p:sp>
        <p:nvSpPr>
          <p:cNvPr id="142388" name="Text Box 52">
            <a:extLst>
              <a:ext uri="{FF2B5EF4-FFF2-40B4-BE49-F238E27FC236}">
                <a16:creationId xmlns:a16="http://schemas.microsoft.com/office/drawing/2014/main" id="{49D938E5-B71F-4CE8-90EF-B7D7F5CAF944}"/>
              </a:ext>
            </a:extLst>
          </p:cNvPr>
          <p:cNvSpPr txBox="1">
            <a:spLocks noChangeArrowheads="1"/>
          </p:cNvSpPr>
          <p:nvPr/>
        </p:nvSpPr>
        <p:spPr bwMode="auto">
          <a:xfrm>
            <a:off x="44577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rPr>
              <a:t>54</a:t>
            </a:r>
            <a:endParaRPr lang="en-US" altLang="en-US" sz="1800"/>
          </a:p>
        </p:txBody>
      </p:sp>
      <p:sp>
        <p:nvSpPr>
          <p:cNvPr id="142389" name="Text Box 53">
            <a:extLst>
              <a:ext uri="{FF2B5EF4-FFF2-40B4-BE49-F238E27FC236}">
                <a16:creationId xmlns:a16="http://schemas.microsoft.com/office/drawing/2014/main" id="{7BB72663-568F-4659-AE16-9D043D8FA0DA}"/>
              </a:ext>
            </a:extLst>
          </p:cNvPr>
          <p:cNvSpPr txBox="1">
            <a:spLocks noChangeArrowheads="1"/>
          </p:cNvSpPr>
          <p:nvPr/>
        </p:nvSpPr>
        <p:spPr bwMode="auto">
          <a:xfrm>
            <a:off x="44577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51</a:t>
            </a:r>
          </a:p>
        </p:txBody>
      </p:sp>
      <p:sp>
        <p:nvSpPr>
          <p:cNvPr id="142390" name="Rectangle 54">
            <a:extLst>
              <a:ext uri="{FF2B5EF4-FFF2-40B4-BE49-F238E27FC236}">
                <a16:creationId xmlns:a16="http://schemas.microsoft.com/office/drawing/2014/main" id="{8B4E513B-A2BF-48D2-8B97-1C1D57491811}"/>
              </a:ext>
            </a:extLst>
          </p:cNvPr>
          <p:cNvSpPr>
            <a:spLocks noChangeArrowheads="1"/>
          </p:cNvSpPr>
          <p:nvPr/>
        </p:nvSpPr>
        <p:spPr bwMode="auto">
          <a:xfrm>
            <a:off x="5295900" y="14986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91" name="Rectangle 55" descr="50%">
            <a:extLst>
              <a:ext uri="{FF2B5EF4-FFF2-40B4-BE49-F238E27FC236}">
                <a16:creationId xmlns:a16="http://schemas.microsoft.com/office/drawing/2014/main" id="{83BED66F-F16D-4113-871E-0C81245E7A63}"/>
              </a:ext>
            </a:extLst>
          </p:cNvPr>
          <p:cNvSpPr>
            <a:spLocks noChangeArrowheads="1"/>
          </p:cNvSpPr>
          <p:nvPr/>
        </p:nvSpPr>
        <p:spPr bwMode="auto">
          <a:xfrm>
            <a:off x="52959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92" name="Text Box 56">
            <a:extLst>
              <a:ext uri="{FF2B5EF4-FFF2-40B4-BE49-F238E27FC236}">
                <a16:creationId xmlns:a16="http://schemas.microsoft.com/office/drawing/2014/main" id="{FC6AFC9E-8F62-4664-AEA6-182F36483EA6}"/>
              </a:ext>
            </a:extLst>
          </p:cNvPr>
          <p:cNvSpPr txBox="1">
            <a:spLocks noChangeArrowheads="1"/>
          </p:cNvSpPr>
          <p:nvPr/>
        </p:nvSpPr>
        <p:spPr bwMode="auto">
          <a:xfrm>
            <a:off x="53721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54</a:t>
            </a:r>
          </a:p>
        </p:txBody>
      </p:sp>
      <p:sp>
        <p:nvSpPr>
          <p:cNvPr id="142393" name="Text Box 57">
            <a:extLst>
              <a:ext uri="{FF2B5EF4-FFF2-40B4-BE49-F238E27FC236}">
                <a16:creationId xmlns:a16="http://schemas.microsoft.com/office/drawing/2014/main" id="{62FA58DE-86BC-4301-BB2F-6AFE01F37AB3}"/>
              </a:ext>
            </a:extLst>
          </p:cNvPr>
          <p:cNvSpPr txBox="1">
            <a:spLocks noChangeArrowheads="1"/>
          </p:cNvSpPr>
          <p:nvPr/>
        </p:nvSpPr>
        <p:spPr bwMode="auto">
          <a:xfrm>
            <a:off x="53721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51</a:t>
            </a:r>
          </a:p>
        </p:txBody>
      </p:sp>
      <p:sp>
        <p:nvSpPr>
          <p:cNvPr id="142394" name="Text Box 58">
            <a:extLst>
              <a:ext uri="{FF2B5EF4-FFF2-40B4-BE49-F238E27FC236}">
                <a16:creationId xmlns:a16="http://schemas.microsoft.com/office/drawing/2014/main" id="{36EC1BF8-CCD3-4D28-B9F9-06E658C78722}"/>
              </a:ext>
            </a:extLst>
          </p:cNvPr>
          <p:cNvSpPr txBox="1">
            <a:spLocks noChangeArrowheads="1"/>
          </p:cNvSpPr>
          <p:nvPr/>
        </p:nvSpPr>
        <p:spPr bwMode="auto">
          <a:xfrm>
            <a:off x="59817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56</a:t>
            </a:r>
          </a:p>
        </p:txBody>
      </p:sp>
      <p:sp>
        <p:nvSpPr>
          <p:cNvPr id="142395" name="Text Box 59">
            <a:extLst>
              <a:ext uri="{FF2B5EF4-FFF2-40B4-BE49-F238E27FC236}">
                <a16:creationId xmlns:a16="http://schemas.microsoft.com/office/drawing/2014/main" id="{04416DAB-8E85-4073-AF2D-3A627986D96E}"/>
              </a:ext>
            </a:extLst>
          </p:cNvPr>
          <p:cNvSpPr txBox="1">
            <a:spLocks noChangeArrowheads="1"/>
          </p:cNvSpPr>
          <p:nvPr/>
        </p:nvSpPr>
        <p:spPr bwMode="auto">
          <a:xfrm>
            <a:off x="59817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rPr>
              <a:t>58</a:t>
            </a:r>
            <a:endParaRPr lang="en-US" altLang="en-US" sz="1800"/>
          </a:p>
        </p:txBody>
      </p:sp>
      <p:sp>
        <p:nvSpPr>
          <p:cNvPr id="142396" name="Line 60">
            <a:extLst>
              <a:ext uri="{FF2B5EF4-FFF2-40B4-BE49-F238E27FC236}">
                <a16:creationId xmlns:a16="http://schemas.microsoft.com/office/drawing/2014/main" id="{96E057C2-2E3C-4256-8652-FC20B52DFB6B}"/>
              </a:ext>
            </a:extLst>
          </p:cNvPr>
          <p:cNvSpPr>
            <a:spLocks noChangeShapeType="1"/>
          </p:cNvSpPr>
          <p:nvPr/>
        </p:nvSpPr>
        <p:spPr bwMode="auto">
          <a:xfrm>
            <a:off x="2252663" y="2112963"/>
            <a:ext cx="2271712" cy="3081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97" name="Line 61">
            <a:extLst>
              <a:ext uri="{FF2B5EF4-FFF2-40B4-BE49-F238E27FC236}">
                <a16:creationId xmlns:a16="http://schemas.microsoft.com/office/drawing/2014/main" id="{C3154B32-FFA7-4C3C-8C6D-866C00E749DB}"/>
              </a:ext>
            </a:extLst>
          </p:cNvPr>
          <p:cNvSpPr>
            <a:spLocks noChangeShapeType="1"/>
          </p:cNvSpPr>
          <p:nvPr/>
        </p:nvSpPr>
        <p:spPr bwMode="auto">
          <a:xfrm>
            <a:off x="3467100" y="2108200"/>
            <a:ext cx="1123950" cy="30337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98" name="Line 62">
            <a:extLst>
              <a:ext uri="{FF2B5EF4-FFF2-40B4-BE49-F238E27FC236}">
                <a16:creationId xmlns:a16="http://schemas.microsoft.com/office/drawing/2014/main" id="{F8A10E84-ADDC-41BF-942D-0B23481C1B1B}"/>
              </a:ext>
            </a:extLst>
          </p:cNvPr>
          <p:cNvSpPr>
            <a:spLocks noChangeShapeType="1"/>
          </p:cNvSpPr>
          <p:nvPr/>
        </p:nvSpPr>
        <p:spPr bwMode="auto">
          <a:xfrm>
            <a:off x="3771900" y="2108200"/>
            <a:ext cx="804863" cy="3090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99" name="Line 63">
            <a:extLst>
              <a:ext uri="{FF2B5EF4-FFF2-40B4-BE49-F238E27FC236}">
                <a16:creationId xmlns:a16="http://schemas.microsoft.com/office/drawing/2014/main" id="{0CEDAF79-33A9-4A2B-A4E1-3DF93A813B3C}"/>
              </a:ext>
            </a:extLst>
          </p:cNvPr>
          <p:cNvSpPr>
            <a:spLocks noChangeShapeType="1"/>
          </p:cNvSpPr>
          <p:nvPr/>
        </p:nvSpPr>
        <p:spPr bwMode="auto">
          <a:xfrm flipH="1">
            <a:off x="4629150" y="2108200"/>
            <a:ext cx="361950" cy="3081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00" name="Line 64">
            <a:extLst>
              <a:ext uri="{FF2B5EF4-FFF2-40B4-BE49-F238E27FC236}">
                <a16:creationId xmlns:a16="http://schemas.microsoft.com/office/drawing/2014/main" id="{546880D2-A56F-4C02-8F6F-033CB4A785E1}"/>
              </a:ext>
            </a:extLst>
          </p:cNvPr>
          <p:cNvSpPr>
            <a:spLocks noChangeShapeType="1"/>
          </p:cNvSpPr>
          <p:nvPr/>
        </p:nvSpPr>
        <p:spPr bwMode="auto">
          <a:xfrm flipH="1">
            <a:off x="4605338" y="2108200"/>
            <a:ext cx="690562" cy="3081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01" name="Line 65">
            <a:extLst>
              <a:ext uri="{FF2B5EF4-FFF2-40B4-BE49-F238E27FC236}">
                <a16:creationId xmlns:a16="http://schemas.microsoft.com/office/drawing/2014/main" id="{05707CE3-64CD-4F03-97B6-F5DAE96C18AE}"/>
              </a:ext>
            </a:extLst>
          </p:cNvPr>
          <p:cNvSpPr>
            <a:spLocks noChangeShapeType="1"/>
          </p:cNvSpPr>
          <p:nvPr/>
        </p:nvSpPr>
        <p:spPr bwMode="auto">
          <a:xfrm flipH="1">
            <a:off x="4652963" y="2108200"/>
            <a:ext cx="1862137" cy="3081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074">
            <a:extLst>
              <a:ext uri="{FF2B5EF4-FFF2-40B4-BE49-F238E27FC236}">
                <a16:creationId xmlns:a16="http://schemas.microsoft.com/office/drawing/2014/main" id="{86D73044-A41D-4DF5-BD88-33273585D56B}"/>
              </a:ext>
            </a:extLst>
          </p:cNvPr>
          <p:cNvSpPr>
            <a:spLocks noGrp="1" noChangeArrowheads="1"/>
          </p:cNvSpPr>
          <p:nvPr>
            <p:ph type="title"/>
          </p:nvPr>
        </p:nvSpPr>
        <p:spPr>
          <a:xfrm>
            <a:off x="698500" y="0"/>
            <a:ext cx="7772400" cy="457200"/>
          </a:xfrm>
        </p:spPr>
        <p:txBody>
          <a:bodyPr/>
          <a:lstStyle/>
          <a:p>
            <a:r>
              <a:rPr lang="en-US" altLang="en-US" sz="2400"/>
              <a:t>Contributing area of upwards curved grid cells only</a:t>
            </a:r>
          </a:p>
        </p:txBody>
      </p:sp>
      <p:pic>
        <p:nvPicPr>
          <p:cNvPr id="147461" name="Picture 3077">
            <a:extLst>
              <a:ext uri="{FF2B5EF4-FFF2-40B4-BE49-F238E27FC236}">
                <a16:creationId xmlns:a16="http://schemas.microsoft.com/office/drawing/2014/main" id="{54EEA9BB-B029-45EC-A2AD-1198BD68F91A}"/>
              </a:ext>
            </a:extLst>
          </p:cNvPr>
          <p:cNvPicPr>
            <a:picLocks noChangeArrowheads="1"/>
          </p:cNvPicPr>
          <p:nvPr/>
        </p:nvPicPr>
        <p:blipFill>
          <a:blip r:embed="rId2">
            <a:extLst>
              <a:ext uri="{28A0092B-C50C-407E-A947-70E740481C1C}">
                <a14:useLocalDpi xmlns:a14="http://schemas.microsoft.com/office/drawing/2010/main" val="0"/>
              </a:ext>
            </a:extLst>
          </a:blip>
          <a:srcRect t="9380"/>
          <a:stretch>
            <a:fillRect/>
          </a:stretch>
        </p:blipFill>
        <p:spPr bwMode="auto">
          <a:xfrm>
            <a:off x="1127125" y="469900"/>
            <a:ext cx="7651750" cy="846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9" name="Group 29">
            <a:extLst>
              <a:ext uri="{FF2B5EF4-FFF2-40B4-BE49-F238E27FC236}">
                <a16:creationId xmlns:a16="http://schemas.microsoft.com/office/drawing/2014/main" id="{DF241FCC-C88E-48A1-8547-6B2946C460AF}"/>
              </a:ext>
            </a:extLst>
          </p:cNvPr>
          <p:cNvGrpSpPr>
            <a:grpSpLocks/>
          </p:cNvGrpSpPr>
          <p:nvPr/>
        </p:nvGrpSpPr>
        <p:grpSpPr bwMode="auto">
          <a:xfrm>
            <a:off x="-1104900" y="-152400"/>
            <a:ext cx="8848725" cy="6837363"/>
            <a:chOff x="0" y="0"/>
            <a:chExt cx="5574" cy="4307"/>
          </a:xfrm>
        </p:grpSpPr>
        <p:graphicFrame>
          <p:nvGraphicFramePr>
            <p:cNvPr id="143376" name="Object 16">
              <a:extLst>
                <a:ext uri="{FF2B5EF4-FFF2-40B4-BE49-F238E27FC236}">
                  <a16:creationId xmlns:a16="http://schemas.microsoft.com/office/drawing/2014/main" id="{DBD78954-76BC-4B36-B1B3-07D52086E2B4}"/>
                </a:ext>
              </a:extLst>
            </p:cNvPr>
            <p:cNvGraphicFramePr>
              <a:graphicFrameLocks noChangeAspect="1"/>
            </p:cNvGraphicFramePr>
            <p:nvPr/>
          </p:nvGraphicFramePr>
          <p:xfrm>
            <a:off x="0" y="0"/>
            <a:ext cx="5574" cy="4307"/>
          </p:xfrm>
          <a:graphic>
            <a:graphicData uri="http://schemas.openxmlformats.org/presentationml/2006/ole">
              <mc:AlternateContent xmlns:mc="http://schemas.openxmlformats.org/markup-compatibility/2006">
                <mc:Choice xmlns:v="urn:schemas-microsoft-com:vml" Requires="v">
                  <p:oleObj spid="_x0000_s143390" name="Graph Sheet" r:id="rId3" imgW="3352680" imgH="2590560" progId="SPLUSGraphSheetFileType">
                    <p:embed/>
                  </p:oleObj>
                </mc:Choice>
                <mc:Fallback>
                  <p:oleObj name="Graph Sheet" r:id="rId3" imgW="3352680" imgH="2590560" progId="SPLUSGraphSheetFileType">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574" cy="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78" name="Text Box 18">
              <a:extLst>
                <a:ext uri="{FF2B5EF4-FFF2-40B4-BE49-F238E27FC236}">
                  <a16:creationId xmlns:a16="http://schemas.microsoft.com/office/drawing/2014/main" id="{D3756FA9-5162-4635-B56E-B0ABA1CCDFCC}"/>
                </a:ext>
              </a:extLst>
            </p:cNvPr>
            <p:cNvSpPr txBox="1">
              <a:spLocks noChangeArrowheads="1"/>
            </p:cNvSpPr>
            <p:nvPr/>
          </p:nvSpPr>
          <p:spPr bwMode="auto">
            <a:xfrm rot="1654859">
              <a:off x="3410" y="2382"/>
              <a:ext cx="13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accent2"/>
                  </a:solidFill>
                </a:rPr>
                <a:t>25 m &lt; a S</a:t>
              </a:r>
              <a:r>
                <a:rPr lang="en-US" altLang="en-US" sz="1800" baseline="30000">
                  <a:solidFill>
                    <a:schemeClr val="accent2"/>
                  </a:solidFill>
                </a:rPr>
                <a:t>2</a:t>
              </a:r>
              <a:r>
                <a:rPr lang="en-US" altLang="en-US" sz="1800">
                  <a:solidFill>
                    <a:schemeClr val="accent2"/>
                  </a:solidFill>
                </a:rPr>
                <a:t> &lt; 200 m</a:t>
              </a:r>
              <a:r>
                <a:rPr lang="en-US" altLang="en-US" sz="1800" baseline="30000">
                  <a:solidFill>
                    <a:schemeClr val="accent2"/>
                  </a:solidFill>
                </a:rPr>
                <a:t>1</a:t>
              </a:r>
              <a:endParaRPr lang="en-US" altLang="en-US" sz="1800">
                <a:solidFill>
                  <a:schemeClr val="accent2"/>
                </a:solidFill>
              </a:endParaRPr>
            </a:p>
          </p:txBody>
        </p:sp>
        <p:sp>
          <p:nvSpPr>
            <p:cNvPr id="143380" name="Line 20">
              <a:extLst>
                <a:ext uri="{FF2B5EF4-FFF2-40B4-BE49-F238E27FC236}">
                  <a16:creationId xmlns:a16="http://schemas.microsoft.com/office/drawing/2014/main" id="{8DE53250-0B96-4A88-9B4E-A2583DA09E01}"/>
                </a:ext>
              </a:extLst>
            </p:cNvPr>
            <p:cNvSpPr>
              <a:spLocks noChangeShapeType="1"/>
            </p:cNvSpPr>
            <p:nvPr/>
          </p:nvSpPr>
          <p:spPr bwMode="auto">
            <a:xfrm flipV="1">
              <a:off x="4136" y="2137"/>
              <a:ext cx="111" cy="213"/>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1" name="Line 21">
              <a:extLst>
                <a:ext uri="{FF2B5EF4-FFF2-40B4-BE49-F238E27FC236}">
                  <a16:creationId xmlns:a16="http://schemas.microsoft.com/office/drawing/2014/main" id="{D713B653-2EF9-4BE1-94CB-85BDA815A003}"/>
                </a:ext>
              </a:extLst>
            </p:cNvPr>
            <p:cNvSpPr>
              <a:spLocks noChangeShapeType="1"/>
            </p:cNvSpPr>
            <p:nvPr/>
          </p:nvSpPr>
          <p:spPr bwMode="auto">
            <a:xfrm>
              <a:off x="2682" y="858"/>
              <a:ext cx="63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2" name="Text Box 22">
              <a:extLst>
                <a:ext uri="{FF2B5EF4-FFF2-40B4-BE49-F238E27FC236}">
                  <a16:creationId xmlns:a16="http://schemas.microsoft.com/office/drawing/2014/main" id="{806078EB-9D0C-4EEA-80B5-5E85A11680BA}"/>
                </a:ext>
              </a:extLst>
            </p:cNvPr>
            <p:cNvSpPr txBox="1">
              <a:spLocks noChangeArrowheads="1"/>
            </p:cNvSpPr>
            <p:nvPr/>
          </p:nvSpPr>
          <p:spPr bwMode="auto">
            <a:xfrm>
              <a:off x="3324" y="684"/>
              <a:ext cx="136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accent2"/>
                  </a:solidFill>
                </a:rPr>
                <a:t>Support area &gt; 200  30 m  grid cells</a:t>
              </a:r>
            </a:p>
          </p:txBody>
        </p:sp>
        <p:sp>
          <p:nvSpPr>
            <p:cNvPr id="143383" name="Oval 23">
              <a:extLst>
                <a:ext uri="{FF2B5EF4-FFF2-40B4-BE49-F238E27FC236}">
                  <a16:creationId xmlns:a16="http://schemas.microsoft.com/office/drawing/2014/main" id="{ADBE3B7E-2CCF-494B-9431-7E93626921E4}"/>
                </a:ext>
              </a:extLst>
            </p:cNvPr>
            <p:cNvSpPr>
              <a:spLocks noChangeArrowheads="1"/>
            </p:cNvSpPr>
            <p:nvPr/>
          </p:nvSpPr>
          <p:spPr bwMode="auto">
            <a:xfrm rot="1650602">
              <a:off x="2803" y="1787"/>
              <a:ext cx="2039" cy="367"/>
            </a:xfrm>
            <a:prstGeom prst="ellipse">
              <a:avLst/>
            </a:prstGeom>
            <a:noFill/>
            <a:ln w="952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4" name="Text Box 24">
              <a:extLst>
                <a:ext uri="{FF2B5EF4-FFF2-40B4-BE49-F238E27FC236}">
                  <a16:creationId xmlns:a16="http://schemas.microsoft.com/office/drawing/2014/main" id="{16BF6F1B-8F23-40E7-A939-987A1817F4B1}"/>
                </a:ext>
              </a:extLst>
            </p:cNvPr>
            <p:cNvSpPr txBox="1">
              <a:spLocks noChangeArrowheads="1"/>
            </p:cNvSpPr>
            <p:nvPr/>
          </p:nvSpPr>
          <p:spPr bwMode="auto">
            <a:xfrm>
              <a:off x="3878" y="1533"/>
              <a:ext cx="58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8000"/>
                  </a:solidFill>
                </a:rPr>
                <a:t>Alluvial</a:t>
              </a:r>
              <a:r>
                <a:rPr lang="en-US" altLang="en-US" sz="1600" baseline="30000">
                  <a:solidFill>
                    <a:srgbClr val="008000"/>
                  </a:solidFill>
                </a:rPr>
                <a:t>2</a:t>
              </a:r>
            </a:p>
          </p:txBody>
        </p:sp>
        <p:sp>
          <p:nvSpPr>
            <p:cNvPr id="143385" name="Text Box 25">
              <a:extLst>
                <a:ext uri="{FF2B5EF4-FFF2-40B4-BE49-F238E27FC236}">
                  <a16:creationId xmlns:a16="http://schemas.microsoft.com/office/drawing/2014/main" id="{193E26FB-A14C-42DD-A619-A3FEEB472B7C}"/>
                </a:ext>
              </a:extLst>
            </p:cNvPr>
            <p:cNvSpPr txBox="1">
              <a:spLocks noChangeArrowheads="1"/>
            </p:cNvSpPr>
            <p:nvPr/>
          </p:nvSpPr>
          <p:spPr bwMode="auto">
            <a:xfrm>
              <a:off x="1778" y="591"/>
              <a:ext cx="7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8000"/>
                  </a:solidFill>
                </a:rPr>
                <a:t>Debris-flow</a:t>
              </a:r>
              <a:r>
                <a:rPr lang="en-US" altLang="en-US" sz="1600" baseline="30000">
                  <a:solidFill>
                    <a:srgbClr val="008000"/>
                  </a:solidFill>
                </a:rPr>
                <a:t>2</a:t>
              </a:r>
              <a:endParaRPr lang="en-US" altLang="en-US" sz="1600">
                <a:solidFill>
                  <a:srgbClr val="008000"/>
                </a:solidFill>
              </a:endParaRPr>
            </a:p>
          </p:txBody>
        </p:sp>
        <p:sp>
          <p:nvSpPr>
            <p:cNvPr id="143386" name="Oval 26">
              <a:extLst>
                <a:ext uri="{FF2B5EF4-FFF2-40B4-BE49-F238E27FC236}">
                  <a16:creationId xmlns:a16="http://schemas.microsoft.com/office/drawing/2014/main" id="{FB5D9009-42AF-4A4C-B03B-1BA2329C4BBB}"/>
                </a:ext>
              </a:extLst>
            </p:cNvPr>
            <p:cNvSpPr>
              <a:spLocks noChangeArrowheads="1"/>
            </p:cNvSpPr>
            <p:nvPr/>
          </p:nvSpPr>
          <p:spPr bwMode="auto">
            <a:xfrm rot="1011995">
              <a:off x="1408" y="1124"/>
              <a:ext cx="1625" cy="435"/>
            </a:xfrm>
            <a:prstGeom prst="ellipse">
              <a:avLst/>
            </a:prstGeom>
            <a:noFill/>
            <a:ln w="952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7" name="Rectangle 27">
              <a:extLst>
                <a:ext uri="{FF2B5EF4-FFF2-40B4-BE49-F238E27FC236}">
                  <a16:creationId xmlns:a16="http://schemas.microsoft.com/office/drawing/2014/main" id="{8BEF5771-06A3-4D96-A4A0-CC3CBC4C1C13}"/>
                </a:ext>
              </a:extLst>
            </p:cNvPr>
            <p:cNvSpPr>
              <a:spLocks noChangeArrowheads="1"/>
            </p:cNvSpPr>
            <p:nvPr/>
          </p:nvSpPr>
          <p:spPr bwMode="auto">
            <a:xfrm>
              <a:off x="1248" y="834"/>
              <a:ext cx="306" cy="2388"/>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8" name="Text Box 28">
              <a:extLst>
                <a:ext uri="{FF2B5EF4-FFF2-40B4-BE49-F238E27FC236}">
                  <a16:creationId xmlns:a16="http://schemas.microsoft.com/office/drawing/2014/main" id="{BBBD4B56-85A5-4D42-8B49-13BB7573648E}"/>
                </a:ext>
              </a:extLst>
            </p:cNvPr>
            <p:cNvSpPr txBox="1">
              <a:spLocks noChangeArrowheads="1"/>
            </p:cNvSpPr>
            <p:nvPr/>
          </p:nvSpPr>
          <p:spPr bwMode="auto">
            <a:xfrm rot="-5400000">
              <a:off x="1094" y="2541"/>
              <a:ext cx="68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8000"/>
                  </a:solidFill>
                </a:rPr>
                <a:t>Hillslopes</a:t>
              </a:r>
              <a:r>
                <a:rPr lang="en-US" altLang="en-US" sz="1600" baseline="30000">
                  <a:solidFill>
                    <a:srgbClr val="008000"/>
                  </a:solidFill>
                </a:rPr>
                <a:t>2</a:t>
              </a:r>
              <a:endParaRPr lang="en-US" altLang="en-US" sz="1600">
                <a:solidFill>
                  <a:srgbClr val="008000"/>
                </a:solidFill>
              </a:endParaRPr>
            </a:p>
          </p:txBody>
        </p:sp>
      </p:grpSp>
      <p:sp>
        <p:nvSpPr>
          <p:cNvPr id="143375" name="Rectangle 15">
            <a:extLst>
              <a:ext uri="{FF2B5EF4-FFF2-40B4-BE49-F238E27FC236}">
                <a16:creationId xmlns:a16="http://schemas.microsoft.com/office/drawing/2014/main" id="{BD34D5F2-181C-4007-B90C-59A902AEA5AA}"/>
              </a:ext>
            </a:extLst>
          </p:cNvPr>
          <p:cNvSpPr>
            <a:spLocks noGrp="1" noChangeArrowheads="1"/>
          </p:cNvSpPr>
          <p:nvPr>
            <p:ph type="title"/>
          </p:nvPr>
        </p:nvSpPr>
        <p:spPr>
          <a:xfrm>
            <a:off x="698500" y="0"/>
            <a:ext cx="7772400" cy="431800"/>
          </a:xfrm>
        </p:spPr>
        <p:txBody>
          <a:bodyPr/>
          <a:lstStyle/>
          <a:p>
            <a:r>
              <a:rPr lang="en-US" altLang="en-US" sz="2400"/>
              <a:t>Slope-Area plot</a:t>
            </a:r>
          </a:p>
        </p:txBody>
      </p:sp>
      <p:sp>
        <p:nvSpPr>
          <p:cNvPr id="143379" name="Text Box 19">
            <a:extLst>
              <a:ext uri="{FF2B5EF4-FFF2-40B4-BE49-F238E27FC236}">
                <a16:creationId xmlns:a16="http://schemas.microsoft.com/office/drawing/2014/main" id="{83A7507F-1D85-44E8-94F3-A0B33E9A1CBA}"/>
              </a:ext>
            </a:extLst>
          </p:cNvPr>
          <p:cNvSpPr txBox="1">
            <a:spLocks noChangeArrowheads="1"/>
          </p:cNvSpPr>
          <p:nvPr/>
        </p:nvSpPr>
        <p:spPr bwMode="auto">
          <a:xfrm>
            <a:off x="6689725" y="2855913"/>
            <a:ext cx="2212975"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Notes</a:t>
            </a:r>
          </a:p>
          <a:p>
            <a:pPr>
              <a:spcBef>
                <a:spcPct val="50000"/>
              </a:spcBef>
            </a:pPr>
            <a:r>
              <a:rPr lang="en-US" altLang="en-US" sz="1400"/>
              <a:t>1.  Range suggested  by Montgomery and Dietrich (1992, Science 255:828) as channel head transitional areas. </a:t>
            </a:r>
          </a:p>
          <a:p>
            <a:pPr>
              <a:spcBef>
                <a:spcPct val="50000"/>
              </a:spcBef>
            </a:pPr>
            <a:r>
              <a:rPr lang="en-US" altLang="en-US" sz="1400"/>
              <a:t>2. Schematic classification of Montgomery and Foufoula-Georgiou (1993, WRR p3933).</a:t>
            </a:r>
          </a:p>
          <a:p>
            <a:pPr>
              <a:spcBef>
                <a:spcPct val="50000"/>
              </a:spcBef>
            </a:pPr>
            <a:endParaRPr lang="en-US"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a:extLst>
              <a:ext uri="{FF2B5EF4-FFF2-40B4-BE49-F238E27FC236}">
                <a16:creationId xmlns:a16="http://schemas.microsoft.com/office/drawing/2014/main" id="{28FB7664-08A7-4013-AE68-08C5D574D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48" b="2272"/>
          <a:stretch>
            <a:fillRect/>
          </a:stretch>
        </p:blipFill>
        <p:spPr bwMode="auto">
          <a:xfrm>
            <a:off x="1712913" y="39688"/>
            <a:ext cx="5246687" cy="681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5">
            <a:extLst>
              <a:ext uri="{FF2B5EF4-FFF2-40B4-BE49-F238E27FC236}">
                <a16:creationId xmlns:a16="http://schemas.microsoft.com/office/drawing/2014/main" id="{B704E3C4-93E4-4688-8440-A25AA5A9351C}"/>
              </a:ext>
            </a:extLst>
          </p:cNvPr>
          <p:cNvSpPr>
            <a:spLocks noChangeArrowheads="1"/>
          </p:cNvSpPr>
          <p:nvPr/>
        </p:nvSpPr>
        <p:spPr bwMode="auto">
          <a:xfrm>
            <a:off x="4965700" y="5003800"/>
            <a:ext cx="571500" cy="152400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46" name="Rectangle 2">
            <a:extLst>
              <a:ext uri="{FF2B5EF4-FFF2-40B4-BE49-F238E27FC236}">
                <a16:creationId xmlns:a16="http://schemas.microsoft.com/office/drawing/2014/main" id="{E8E8625C-C54A-4C26-BD8B-8322A2456F2D}"/>
              </a:ext>
            </a:extLst>
          </p:cNvPr>
          <p:cNvSpPr>
            <a:spLocks noGrp="1" noChangeArrowheads="1"/>
          </p:cNvSpPr>
          <p:nvPr>
            <p:ph type="title"/>
          </p:nvPr>
        </p:nvSpPr>
        <p:spPr>
          <a:xfrm>
            <a:off x="736600" y="152400"/>
            <a:ext cx="7772400" cy="322263"/>
          </a:xfrm>
        </p:spPr>
        <p:txBody>
          <a:bodyPr/>
          <a:lstStyle/>
          <a:p>
            <a:r>
              <a:rPr lang="en-US" altLang="en-US" sz="2400"/>
              <a:t>Constant Support Area Threshold</a:t>
            </a:r>
          </a:p>
        </p:txBody>
      </p:sp>
      <p:graphicFrame>
        <p:nvGraphicFramePr>
          <p:cNvPr id="134147" name="Object 3">
            <a:extLst>
              <a:ext uri="{FF2B5EF4-FFF2-40B4-BE49-F238E27FC236}">
                <a16:creationId xmlns:a16="http://schemas.microsoft.com/office/drawing/2014/main" id="{9A51777A-A4A2-422B-8639-7C7B98390C5D}"/>
              </a:ext>
            </a:extLst>
          </p:cNvPr>
          <p:cNvGraphicFramePr>
            <a:graphicFrameLocks noChangeAspect="1"/>
          </p:cNvGraphicFramePr>
          <p:nvPr/>
        </p:nvGraphicFramePr>
        <p:xfrm>
          <a:off x="1657350" y="230188"/>
          <a:ext cx="7150100" cy="4838700"/>
        </p:xfrm>
        <a:graphic>
          <a:graphicData uri="http://schemas.openxmlformats.org/presentationml/2006/ole">
            <mc:AlternateContent xmlns:mc="http://schemas.openxmlformats.org/markup-compatibility/2006">
              <mc:Choice xmlns:v="urn:schemas-microsoft-com:vml" Requires="v">
                <p:oleObj spid="_x0000_s134151" name="Graph Sheet" r:id="rId3" imgW="3352680" imgH="2590560" progId="SPLUSGraphSheetFileType">
                  <p:embed/>
                </p:oleObj>
              </mc:Choice>
              <mc:Fallback>
                <p:oleObj name="Graph Sheet" r:id="rId3" imgW="3352680" imgH="2590560" progId="SPLUSGraphSheetFileTyp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230188"/>
                        <a:ext cx="71501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8" name="Object 4">
            <a:extLst>
              <a:ext uri="{FF2B5EF4-FFF2-40B4-BE49-F238E27FC236}">
                <a16:creationId xmlns:a16="http://schemas.microsoft.com/office/drawing/2014/main" id="{C3F81E2D-C65D-4396-BC76-A8E43476792D}"/>
              </a:ext>
            </a:extLst>
          </p:cNvPr>
          <p:cNvGraphicFramePr>
            <a:graphicFrameLocks noChangeAspect="1"/>
          </p:cNvGraphicFramePr>
          <p:nvPr>
            <p:extLst>
              <p:ext uri="{D42A27DB-BD31-4B8C-83A1-F6EECF244321}">
                <p14:modId xmlns:p14="http://schemas.microsoft.com/office/powerpoint/2010/main" val="4085737784"/>
              </p:ext>
            </p:extLst>
          </p:nvPr>
        </p:nvGraphicFramePr>
        <p:xfrm>
          <a:off x="190500" y="4927600"/>
          <a:ext cx="7594600" cy="1727200"/>
        </p:xfrm>
        <a:graphic>
          <a:graphicData uri="http://schemas.openxmlformats.org/presentationml/2006/ole">
            <mc:AlternateContent xmlns:mc="http://schemas.openxmlformats.org/markup-compatibility/2006">
              <mc:Choice xmlns:v="urn:schemas-microsoft-com:vml" Requires="v">
                <p:oleObj spid="_x0000_s134152" name="Worksheet" r:id="rId5" imgW="7591270" imgH="1724179" progId="Excel.Sheet.8">
                  <p:embed/>
                </p:oleObj>
              </mc:Choice>
              <mc:Fallback>
                <p:oleObj name="Worksheet" r:id="rId5" imgW="7591270" imgH="1724179" progId="Excel.Sheet.8">
                  <p:embed/>
                  <p:pic>
                    <p:nvPicPr>
                      <p:cNvPr id="0" name="Object 4"/>
                      <p:cNvPicPr>
                        <a:picLocks noChangeAspect="1" noChangeArrowheads="1"/>
                      </p:cNvPicPr>
                      <p:nvPr/>
                    </p:nvPicPr>
                    <p:blipFill>
                      <a:blip r:embed="rId6"/>
                      <a:srcRect/>
                      <a:stretch>
                        <a:fillRect/>
                      </a:stretch>
                    </p:blipFill>
                    <p:spPr bwMode="auto">
                      <a:xfrm>
                        <a:off x="190500" y="4927600"/>
                        <a:ext cx="75946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a:extLst>
              <a:ext uri="{FF2B5EF4-FFF2-40B4-BE49-F238E27FC236}">
                <a16:creationId xmlns:a16="http://schemas.microsoft.com/office/drawing/2014/main" id="{8669883C-ECE0-4008-9A03-D164396D2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48" b="2272"/>
          <a:stretch>
            <a:fillRect/>
          </a:stretch>
        </p:blipFill>
        <p:spPr bwMode="auto">
          <a:xfrm>
            <a:off x="1674813" y="0"/>
            <a:ext cx="5256212"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Rectangle 5">
            <a:extLst>
              <a:ext uri="{FF2B5EF4-FFF2-40B4-BE49-F238E27FC236}">
                <a16:creationId xmlns:a16="http://schemas.microsoft.com/office/drawing/2014/main" id="{9AEC9978-AA47-4C69-9C82-6854ABCBB4B9}"/>
              </a:ext>
            </a:extLst>
          </p:cNvPr>
          <p:cNvSpPr>
            <a:spLocks noChangeArrowheads="1"/>
          </p:cNvSpPr>
          <p:nvPr/>
        </p:nvSpPr>
        <p:spPr bwMode="auto">
          <a:xfrm>
            <a:off x="5791200" y="4864100"/>
            <a:ext cx="571500" cy="153670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0" name="Rectangle 2">
            <a:extLst>
              <a:ext uri="{FF2B5EF4-FFF2-40B4-BE49-F238E27FC236}">
                <a16:creationId xmlns:a16="http://schemas.microsoft.com/office/drawing/2014/main" id="{C51064E5-D572-46CD-B387-2F7C2AD0B22E}"/>
              </a:ext>
            </a:extLst>
          </p:cNvPr>
          <p:cNvSpPr>
            <a:spLocks noGrp="1" noChangeArrowheads="1"/>
          </p:cNvSpPr>
          <p:nvPr>
            <p:ph type="title"/>
          </p:nvPr>
        </p:nvSpPr>
        <p:spPr>
          <a:xfrm>
            <a:off x="685800" y="0"/>
            <a:ext cx="7772400" cy="520700"/>
          </a:xfrm>
        </p:spPr>
        <p:txBody>
          <a:bodyPr/>
          <a:lstStyle/>
          <a:p>
            <a:r>
              <a:rPr lang="en-US" altLang="en-US" sz="2000"/>
              <a:t>Upward Curved Contributing Area Threshold</a:t>
            </a:r>
          </a:p>
        </p:txBody>
      </p:sp>
      <p:graphicFrame>
        <p:nvGraphicFramePr>
          <p:cNvPr id="135171" name="Object 3">
            <a:extLst>
              <a:ext uri="{FF2B5EF4-FFF2-40B4-BE49-F238E27FC236}">
                <a16:creationId xmlns:a16="http://schemas.microsoft.com/office/drawing/2014/main" id="{56C6FD42-049E-45FB-B2A2-B81D7F38BF13}"/>
              </a:ext>
            </a:extLst>
          </p:cNvPr>
          <p:cNvGraphicFramePr>
            <a:graphicFrameLocks/>
          </p:cNvGraphicFramePr>
          <p:nvPr/>
        </p:nvGraphicFramePr>
        <p:xfrm>
          <a:off x="1498600" y="0"/>
          <a:ext cx="7148513" cy="4835525"/>
        </p:xfrm>
        <a:graphic>
          <a:graphicData uri="http://schemas.openxmlformats.org/presentationml/2006/ole">
            <mc:AlternateContent xmlns:mc="http://schemas.openxmlformats.org/markup-compatibility/2006">
              <mc:Choice xmlns:v="urn:schemas-microsoft-com:vml" Requires="v">
                <p:oleObj spid="_x0000_s135175" name="Graph Sheet" r:id="rId3" imgW="3352680" imgH="2590560" progId="SPLUSGraphSheetFileType">
                  <p:embed/>
                </p:oleObj>
              </mc:Choice>
              <mc:Fallback>
                <p:oleObj name="Graph Sheet" r:id="rId3" imgW="3352680" imgH="2590560" progId="SPLUSGraphSheetFileType">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600" y="0"/>
                        <a:ext cx="7148513"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2" name="Object 4">
            <a:extLst>
              <a:ext uri="{FF2B5EF4-FFF2-40B4-BE49-F238E27FC236}">
                <a16:creationId xmlns:a16="http://schemas.microsoft.com/office/drawing/2014/main" id="{C32A9D4E-13A2-44FA-BB16-8D8DF5DAFA90}"/>
              </a:ext>
            </a:extLst>
          </p:cNvPr>
          <p:cNvGraphicFramePr>
            <a:graphicFrameLocks noChangeAspect="1"/>
          </p:cNvGraphicFramePr>
          <p:nvPr>
            <p:extLst>
              <p:ext uri="{D42A27DB-BD31-4B8C-83A1-F6EECF244321}">
                <p14:modId xmlns:p14="http://schemas.microsoft.com/office/powerpoint/2010/main" val="1622560044"/>
              </p:ext>
            </p:extLst>
          </p:nvPr>
        </p:nvGraphicFramePr>
        <p:xfrm>
          <a:off x="63500" y="4775200"/>
          <a:ext cx="7912100" cy="1727200"/>
        </p:xfrm>
        <a:graphic>
          <a:graphicData uri="http://schemas.openxmlformats.org/presentationml/2006/ole">
            <mc:AlternateContent xmlns:mc="http://schemas.openxmlformats.org/markup-compatibility/2006">
              <mc:Choice xmlns:v="urn:schemas-microsoft-com:vml" Requires="v">
                <p:oleObj spid="_x0000_s135176" name="Worksheet" r:id="rId5" imgW="7905774" imgH="1724179" progId="Excel.Sheet.8">
                  <p:embed/>
                </p:oleObj>
              </mc:Choice>
              <mc:Fallback>
                <p:oleObj name="Worksheet" r:id="rId5" imgW="7905774" imgH="1724179" progId="Excel.Sheet.8">
                  <p:embed/>
                  <p:pic>
                    <p:nvPicPr>
                      <p:cNvPr id="0" name="Object 4"/>
                      <p:cNvPicPr>
                        <a:picLocks noChangeAspect="1" noChangeArrowheads="1"/>
                      </p:cNvPicPr>
                      <p:nvPr/>
                    </p:nvPicPr>
                    <p:blipFill>
                      <a:blip r:embed="rId6"/>
                      <a:srcRect/>
                      <a:stretch>
                        <a:fillRect/>
                      </a:stretch>
                    </p:blipFill>
                    <p:spPr bwMode="auto">
                      <a:xfrm>
                        <a:off x="63500" y="4775200"/>
                        <a:ext cx="79121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a:extLst>
              <a:ext uri="{FF2B5EF4-FFF2-40B4-BE49-F238E27FC236}">
                <a16:creationId xmlns:a16="http://schemas.microsoft.com/office/drawing/2014/main" id="{6360392C-CC40-46FE-848D-DAE16B05A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652"/>
          <a:stretch>
            <a:fillRect/>
          </a:stretch>
        </p:blipFill>
        <p:spPr bwMode="auto">
          <a:xfrm>
            <a:off x="1582738" y="0"/>
            <a:ext cx="5411787"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93EDABA7-E11C-4162-8E6D-CD648BF194CE}"/>
              </a:ext>
            </a:extLst>
          </p:cNvPr>
          <p:cNvSpPr>
            <a:spLocks noGrp="1" noChangeArrowheads="1"/>
          </p:cNvSpPr>
          <p:nvPr>
            <p:ph type="title"/>
          </p:nvPr>
        </p:nvSpPr>
        <p:spPr>
          <a:xfrm>
            <a:off x="685800" y="469900"/>
            <a:ext cx="7772400" cy="596900"/>
          </a:xfrm>
        </p:spPr>
        <p:txBody>
          <a:bodyPr/>
          <a:lstStyle/>
          <a:p>
            <a:r>
              <a:rPr lang="en-US" altLang="en-US" sz="3200"/>
              <a:t>Conclusions and Recommendations</a:t>
            </a:r>
          </a:p>
        </p:txBody>
      </p:sp>
      <p:sp>
        <p:nvSpPr>
          <p:cNvPr id="138243" name="Rectangle 3">
            <a:extLst>
              <a:ext uri="{FF2B5EF4-FFF2-40B4-BE49-F238E27FC236}">
                <a16:creationId xmlns:a16="http://schemas.microsoft.com/office/drawing/2014/main" id="{AEE59B64-CB1A-4A84-A1B1-622690B5389A}"/>
              </a:ext>
            </a:extLst>
          </p:cNvPr>
          <p:cNvSpPr>
            <a:spLocks noGrp="1" noChangeArrowheads="1"/>
          </p:cNvSpPr>
          <p:nvPr>
            <p:ph type="body" idx="1"/>
          </p:nvPr>
        </p:nvSpPr>
        <p:spPr>
          <a:xfrm>
            <a:off x="736600" y="1549400"/>
            <a:ext cx="7823200" cy="4114800"/>
          </a:xfrm>
        </p:spPr>
        <p:txBody>
          <a:bodyPr/>
          <a:lstStyle/>
          <a:p>
            <a:r>
              <a:rPr lang="en-US" altLang="en-US"/>
              <a:t>The method that uses a contributing area threshold from upwards curved grid cells is advocated.</a:t>
            </a:r>
          </a:p>
          <a:p>
            <a:r>
              <a:rPr lang="en-US" altLang="en-US"/>
              <a:t>Spatial variability in drainage density is naturally represented by this method.</a:t>
            </a:r>
          </a:p>
          <a:p>
            <a:r>
              <a:rPr lang="en-US" altLang="en-US"/>
              <a:t>The constant drop test should be used to objectively select the threshold.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69" name="Object 13">
            <a:extLst>
              <a:ext uri="{FF2B5EF4-FFF2-40B4-BE49-F238E27FC236}">
                <a16:creationId xmlns:a16="http://schemas.microsoft.com/office/drawing/2014/main" id="{EC5E0D69-7448-44DB-890F-2AF50D692A9D}"/>
              </a:ext>
            </a:extLst>
          </p:cNvPr>
          <p:cNvGraphicFramePr>
            <a:graphicFrameLocks noChangeAspect="1"/>
          </p:cNvGraphicFramePr>
          <p:nvPr/>
        </p:nvGraphicFramePr>
        <p:xfrm>
          <a:off x="2293938" y="0"/>
          <a:ext cx="5878512" cy="6858000"/>
        </p:xfrm>
        <a:graphic>
          <a:graphicData uri="http://schemas.openxmlformats.org/presentationml/2006/ole">
            <mc:AlternateContent xmlns:mc="http://schemas.openxmlformats.org/markup-compatibility/2006">
              <mc:Choice xmlns:v="urn:schemas-microsoft-com:vml" Requires="v">
                <p:oleObj spid="_x0000_s121870" name="Photo Editor Photo" r:id="rId4" imgW="4923810" imgH="5742857" progId="MSPhotoEd.3">
                  <p:embed/>
                </p:oleObj>
              </mc:Choice>
              <mc:Fallback>
                <p:oleObj name="Photo Editor Photo" r:id="rId4" imgW="4923810" imgH="5742857" progId="MSPhotoEd.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938" y="0"/>
                        <a:ext cx="5878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1860" name="Text Box 4">
            <a:extLst>
              <a:ext uri="{FF2B5EF4-FFF2-40B4-BE49-F238E27FC236}">
                <a16:creationId xmlns:a16="http://schemas.microsoft.com/office/drawing/2014/main" id="{24B1BD76-8F84-4D29-9D32-5A325D247086}"/>
              </a:ext>
            </a:extLst>
          </p:cNvPr>
          <p:cNvSpPr txBox="1">
            <a:spLocks noChangeArrowheads="1"/>
          </p:cNvSpPr>
          <p:nvPr/>
        </p:nvSpPr>
        <p:spPr bwMode="auto">
          <a:xfrm>
            <a:off x="2767013" y="661988"/>
            <a:ext cx="2884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New Zealand South Island</a:t>
            </a:r>
            <a:endParaRPr lang="en-US" altLang="en-US" sz="1600"/>
          </a:p>
        </p:txBody>
      </p:sp>
      <p:sp>
        <p:nvSpPr>
          <p:cNvPr id="121858" name="Rectangle 2">
            <a:extLst>
              <a:ext uri="{FF2B5EF4-FFF2-40B4-BE49-F238E27FC236}">
                <a16:creationId xmlns:a16="http://schemas.microsoft.com/office/drawing/2014/main" id="{A76F18D7-9B89-44F2-B3CE-E5628D008EF4}"/>
              </a:ext>
            </a:extLst>
          </p:cNvPr>
          <p:cNvSpPr>
            <a:spLocks noGrp="1" noChangeArrowheads="1"/>
          </p:cNvSpPr>
          <p:nvPr>
            <p:ph type="title"/>
          </p:nvPr>
        </p:nvSpPr>
        <p:spPr>
          <a:xfrm>
            <a:off x="887413" y="0"/>
            <a:ext cx="3663950" cy="373063"/>
          </a:xfrm>
        </p:spPr>
        <p:txBody>
          <a:bodyPr/>
          <a:lstStyle/>
          <a:p>
            <a:r>
              <a:rPr lang="en-US" altLang="en-US" sz="2000"/>
              <a:t>Location Map of the Grey River</a:t>
            </a:r>
          </a:p>
        </p:txBody>
      </p:sp>
      <p:sp>
        <p:nvSpPr>
          <p:cNvPr id="121862" name="Oval 6">
            <a:extLst>
              <a:ext uri="{FF2B5EF4-FFF2-40B4-BE49-F238E27FC236}">
                <a16:creationId xmlns:a16="http://schemas.microsoft.com/office/drawing/2014/main" id="{8E777A00-536B-42B8-BDCF-0A3457E4E1E6}"/>
              </a:ext>
            </a:extLst>
          </p:cNvPr>
          <p:cNvSpPr>
            <a:spLocks noChangeArrowheads="1"/>
          </p:cNvSpPr>
          <p:nvPr/>
        </p:nvSpPr>
        <p:spPr bwMode="auto">
          <a:xfrm>
            <a:off x="6497638" y="2933700"/>
            <a:ext cx="74612"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3" name="Text Box 7">
            <a:extLst>
              <a:ext uri="{FF2B5EF4-FFF2-40B4-BE49-F238E27FC236}">
                <a16:creationId xmlns:a16="http://schemas.microsoft.com/office/drawing/2014/main" id="{76A84DDF-B518-49E2-910A-F98142EDE13F}"/>
              </a:ext>
            </a:extLst>
          </p:cNvPr>
          <p:cNvSpPr txBox="1">
            <a:spLocks noChangeArrowheads="1"/>
          </p:cNvSpPr>
          <p:nvPr/>
        </p:nvSpPr>
        <p:spPr bwMode="auto">
          <a:xfrm>
            <a:off x="6557963" y="2795588"/>
            <a:ext cx="1103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Christchurch</a:t>
            </a:r>
          </a:p>
        </p:txBody>
      </p:sp>
      <p:sp>
        <p:nvSpPr>
          <p:cNvPr id="121864" name="Oval 8">
            <a:extLst>
              <a:ext uri="{FF2B5EF4-FFF2-40B4-BE49-F238E27FC236}">
                <a16:creationId xmlns:a16="http://schemas.microsoft.com/office/drawing/2014/main" id="{842ADD22-4811-4B58-89AB-00348B99A8FC}"/>
              </a:ext>
            </a:extLst>
          </p:cNvPr>
          <p:cNvSpPr>
            <a:spLocks noChangeArrowheads="1"/>
          </p:cNvSpPr>
          <p:nvPr/>
        </p:nvSpPr>
        <p:spPr bwMode="auto">
          <a:xfrm>
            <a:off x="5462588" y="1955800"/>
            <a:ext cx="76200"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7" name="Text Box 11">
            <a:extLst>
              <a:ext uri="{FF2B5EF4-FFF2-40B4-BE49-F238E27FC236}">
                <a16:creationId xmlns:a16="http://schemas.microsoft.com/office/drawing/2014/main" id="{7B46DCE5-5497-4790-A433-F6E3EF18BEEA}"/>
              </a:ext>
            </a:extLst>
          </p:cNvPr>
          <p:cNvSpPr txBox="1">
            <a:spLocks noChangeArrowheads="1"/>
          </p:cNvSpPr>
          <p:nvPr/>
        </p:nvSpPr>
        <p:spPr bwMode="auto">
          <a:xfrm>
            <a:off x="4398963" y="1852613"/>
            <a:ext cx="2935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Greymouth</a:t>
            </a:r>
          </a:p>
        </p:txBody>
      </p:sp>
      <p:sp>
        <p:nvSpPr>
          <p:cNvPr id="121868" name="Text Box 12">
            <a:extLst>
              <a:ext uri="{FF2B5EF4-FFF2-40B4-BE49-F238E27FC236}">
                <a16:creationId xmlns:a16="http://schemas.microsoft.com/office/drawing/2014/main" id="{DCE3D015-4413-4F93-9E8E-18260DDA4459}"/>
              </a:ext>
            </a:extLst>
          </p:cNvPr>
          <p:cNvSpPr txBox="1">
            <a:spLocks noChangeArrowheads="1"/>
          </p:cNvSpPr>
          <p:nvPr/>
        </p:nvSpPr>
        <p:spPr bwMode="auto">
          <a:xfrm>
            <a:off x="430213" y="1487488"/>
            <a:ext cx="4997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Basin Area: 3817 km</a:t>
            </a:r>
            <a:r>
              <a:rPr lang="en-US" altLang="en-US" sz="2000" baseline="30000"/>
              <a:t>2</a:t>
            </a:r>
            <a:endParaRPr lang="en-US" altLang="en-US" sz="2000"/>
          </a:p>
          <a:p>
            <a:pPr>
              <a:spcBef>
                <a:spcPct val="50000"/>
              </a:spcBef>
            </a:pPr>
            <a:r>
              <a:rPr lang="en-US" altLang="en-US" sz="2000"/>
              <a:t>Flow: 12.1 x 10</a:t>
            </a:r>
            <a:r>
              <a:rPr lang="en-US" altLang="en-US" sz="2000" baseline="30000"/>
              <a:t>9</a:t>
            </a:r>
            <a:r>
              <a:rPr lang="en-US" altLang="en-US" sz="2000"/>
              <a:t> m</a:t>
            </a:r>
            <a:r>
              <a:rPr lang="en-US" altLang="en-US" sz="2000" baseline="30000"/>
              <a:t>3</a:t>
            </a:r>
          </a:p>
          <a:p>
            <a:pPr>
              <a:spcBef>
                <a:spcPct val="50000"/>
              </a:spcBef>
            </a:pPr>
            <a:r>
              <a:rPr lang="en-US" altLang="en-US" sz="2000"/>
              <a:t>Flow/Area: 3184 mm</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D:\NZwork\greydem.wmf">
            <a:extLst>
              <a:ext uri="{FF2B5EF4-FFF2-40B4-BE49-F238E27FC236}">
                <a16:creationId xmlns:a16="http://schemas.microsoft.com/office/drawing/2014/main" id="{435E810A-CA7D-4D73-9AB0-30ADE01DE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347663"/>
            <a:ext cx="10029826" cy="709453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4">
            <a:extLst>
              <a:ext uri="{FF2B5EF4-FFF2-40B4-BE49-F238E27FC236}">
                <a16:creationId xmlns:a16="http://schemas.microsoft.com/office/drawing/2014/main" id="{D5B2577B-3E38-4B2A-BEC5-B9B259D871C6}"/>
              </a:ext>
            </a:extLst>
          </p:cNvPr>
          <p:cNvSpPr>
            <a:spLocks noGrp="1" noChangeArrowheads="1"/>
          </p:cNvSpPr>
          <p:nvPr>
            <p:ph type="title" idx="4294967295"/>
          </p:nvPr>
        </p:nvSpPr>
        <p:spPr>
          <a:xfrm>
            <a:off x="304800" y="0"/>
            <a:ext cx="2241550" cy="474663"/>
          </a:xfrm>
        </p:spPr>
        <p:txBody>
          <a:bodyPr/>
          <a:lstStyle/>
          <a:p>
            <a:r>
              <a:rPr lang="en-US" altLang="en-US" sz="1600"/>
              <a:t>Grey Digital Elevation Model</a:t>
            </a:r>
          </a:p>
        </p:txBody>
      </p:sp>
      <p:sp>
        <p:nvSpPr>
          <p:cNvPr id="14341" name="Text Box 5">
            <a:extLst>
              <a:ext uri="{FF2B5EF4-FFF2-40B4-BE49-F238E27FC236}">
                <a16:creationId xmlns:a16="http://schemas.microsoft.com/office/drawing/2014/main" id="{AE20985A-5D00-48F4-957A-7A56B0DFFDFA}"/>
              </a:ext>
            </a:extLst>
          </p:cNvPr>
          <p:cNvSpPr txBox="1">
            <a:spLocks noChangeArrowheads="1"/>
          </p:cNvSpPr>
          <p:nvPr/>
        </p:nvSpPr>
        <p:spPr bwMode="auto">
          <a:xfrm>
            <a:off x="157163" y="573088"/>
            <a:ext cx="20097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2815 rows</a:t>
            </a:r>
          </a:p>
          <a:p>
            <a:pPr>
              <a:spcBef>
                <a:spcPct val="50000"/>
              </a:spcBef>
            </a:pPr>
            <a:r>
              <a:rPr lang="en-US" altLang="en-US" sz="1600"/>
              <a:t>3675 columns</a:t>
            </a:r>
          </a:p>
          <a:p>
            <a:pPr>
              <a:spcBef>
                <a:spcPct val="50000"/>
              </a:spcBef>
            </a:pPr>
            <a:r>
              <a:rPr lang="en-US" altLang="en-US" sz="1600"/>
              <a:t>30 m grid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a:extLst>
              <a:ext uri="{FF2B5EF4-FFF2-40B4-BE49-F238E27FC236}">
                <a16:creationId xmlns:a16="http://schemas.microsoft.com/office/drawing/2014/main" id="{274E7415-6B79-4176-9C91-24CC20976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0"/>
            <a:ext cx="5640388" cy="708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a:extLst>
              <a:ext uri="{FF2B5EF4-FFF2-40B4-BE49-F238E27FC236}">
                <a16:creationId xmlns:a16="http://schemas.microsoft.com/office/drawing/2014/main" id="{298A137D-2E0C-4E07-BC15-4B115F48E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0"/>
            <a:ext cx="5640388" cy="708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BCBD0733-C003-40DE-B84F-A3728B7D8BE0}"/>
              </a:ext>
            </a:extLst>
          </p:cNvPr>
          <p:cNvSpPr>
            <a:spLocks noGrp="1" noChangeArrowheads="1"/>
          </p:cNvSpPr>
          <p:nvPr>
            <p:ph type="title"/>
          </p:nvPr>
        </p:nvSpPr>
        <p:spPr>
          <a:xfrm>
            <a:off x="736600" y="295275"/>
            <a:ext cx="7772400" cy="579438"/>
          </a:xfrm>
        </p:spPr>
        <p:txBody>
          <a:bodyPr/>
          <a:lstStyle/>
          <a:p>
            <a:r>
              <a:rPr lang="en-US" altLang="en-US" sz="3200"/>
              <a:t>Contrasting Interpretations</a:t>
            </a:r>
          </a:p>
        </p:txBody>
      </p:sp>
      <p:sp>
        <p:nvSpPr>
          <p:cNvPr id="137219" name="Text Box 3">
            <a:extLst>
              <a:ext uri="{FF2B5EF4-FFF2-40B4-BE49-F238E27FC236}">
                <a16:creationId xmlns:a16="http://schemas.microsoft.com/office/drawing/2014/main" id="{892534F1-235A-4703-BCAB-37FE71ED87DB}"/>
              </a:ext>
            </a:extLst>
          </p:cNvPr>
          <p:cNvSpPr txBox="1">
            <a:spLocks noChangeArrowheads="1"/>
          </p:cNvSpPr>
          <p:nvPr/>
        </p:nvSpPr>
        <p:spPr bwMode="auto">
          <a:xfrm>
            <a:off x="876300" y="1228725"/>
            <a:ext cx="7518400"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“landscape dissection into distinct valleys is limited by a threshold of channelization that sets a finite scale to the landscape.”  </a:t>
            </a:r>
            <a:r>
              <a:rPr lang="en-US" altLang="en-US" sz="2000"/>
              <a:t>(Montgomery and Dietrich, 1992, Science, vol. 255 p. 826.)</a:t>
            </a:r>
            <a:endParaRPr lang="en-US" altLang="en-US"/>
          </a:p>
          <a:p>
            <a:pPr>
              <a:spcBef>
                <a:spcPct val="50000"/>
              </a:spcBef>
            </a:pPr>
            <a:endParaRPr lang="en-US" altLang="en-US"/>
          </a:p>
          <a:p>
            <a:pPr>
              <a:spcBef>
                <a:spcPct val="50000"/>
              </a:spcBef>
            </a:pPr>
            <a:r>
              <a:rPr lang="en-US" altLang="en-US"/>
              <a:t>“any definition of a finite channel network is arbitrary, and entirely scale dependent.”  </a:t>
            </a:r>
            <a:r>
              <a:rPr lang="en-US" altLang="en-US" sz="2000"/>
              <a:t>(Band, 1993, in “Channel Network Hydrology”, edited by Beven and Kirkby, p15.)</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BCA4ED9D-2395-4025-ABEF-F90122FD1FF9}"/>
              </a:ext>
            </a:extLst>
          </p:cNvPr>
          <p:cNvSpPr>
            <a:spLocks noGrp="1" noChangeArrowheads="1"/>
          </p:cNvSpPr>
          <p:nvPr>
            <p:ph type="title"/>
          </p:nvPr>
        </p:nvSpPr>
        <p:spPr>
          <a:xfrm>
            <a:off x="685800" y="0"/>
            <a:ext cx="7772400" cy="357188"/>
          </a:xfrm>
        </p:spPr>
        <p:txBody>
          <a:bodyPr/>
          <a:lstStyle/>
          <a:p>
            <a:r>
              <a:rPr lang="en-US" altLang="en-US" sz="2400"/>
              <a:t>Grid Based DEM Analysis Methods</a:t>
            </a:r>
          </a:p>
        </p:txBody>
      </p:sp>
      <p:sp>
        <p:nvSpPr>
          <p:cNvPr id="139267" name="Rectangle 3">
            <a:extLst>
              <a:ext uri="{FF2B5EF4-FFF2-40B4-BE49-F238E27FC236}">
                <a16:creationId xmlns:a16="http://schemas.microsoft.com/office/drawing/2014/main" id="{6A459B46-194C-4254-A85F-F0578E33F68C}"/>
              </a:ext>
            </a:extLst>
          </p:cNvPr>
          <p:cNvSpPr>
            <a:spLocks noGrp="1" noChangeArrowheads="1"/>
          </p:cNvSpPr>
          <p:nvPr>
            <p:ph type="body" idx="1"/>
          </p:nvPr>
        </p:nvSpPr>
        <p:spPr>
          <a:xfrm>
            <a:off x="0" y="511175"/>
            <a:ext cx="9144000" cy="6511925"/>
          </a:xfrm>
        </p:spPr>
        <p:txBody>
          <a:bodyPr/>
          <a:lstStyle/>
          <a:p>
            <a:r>
              <a:rPr lang="en-US" altLang="en-US" sz="2000"/>
              <a:t>Pit Filling (standard flooding approach)</a:t>
            </a:r>
          </a:p>
          <a:p>
            <a:r>
              <a:rPr lang="en-US" altLang="en-US" sz="2000"/>
              <a:t>Flow directions</a:t>
            </a:r>
          </a:p>
          <a:p>
            <a:pPr lvl="1"/>
            <a:r>
              <a:rPr lang="en-US" altLang="en-US" sz="2000"/>
              <a:t>D8 (standard)</a:t>
            </a:r>
          </a:p>
          <a:p>
            <a:pPr lvl="1"/>
            <a:r>
              <a:rPr lang="en-US" altLang="en-US" sz="2000"/>
              <a:t>D</a:t>
            </a:r>
            <a:r>
              <a:rPr lang="en-US" altLang="en-US" sz="2000">
                <a:sym typeface="Symbol" panose="05050102010706020507" pitchFamily="18" charset="2"/>
              </a:rPr>
              <a:t> (Tarboton, 1997, WRR 33(2):309)</a:t>
            </a:r>
          </a:p>
          <a:p>
            <a:pPr lvl="1"/>
            <a:r>
              <a:rPr lang="en-US" altLang="en-US" sz="2000">
                <a:sym typeface="Symbol" panose="05050102010706020507" pitchFamily="18" charset="2"/>
              </a:rPr>
              <a:t>Flat routing (Garbrecht and Martz, 1997, JOH 193:204)</a:t>
            </a:r>
          </a:p>
          <a:p>
            <a:r>
              <a:rPr lang="en-US" altLang="en-US" sz="2000"/>
              <a:t>Contributing area calculation (standard, adapted for D</a:t>
            </a:r>
            <a:r>
              <a:rPr lang="en-US" altLang="en-US" sz="2000">
                <a:sym typeface="Symbol" panose="05050102010706020507" pitchFamily="18" charset="2"/>
              </a:rPr>
              <a:t>) </a:t>
            </a:r>
          </a:p>
          <a:p>
            <a:r>
              <a:rPr lang="en-US" altLang="en-US" sz="2000">
                <a:sym typeface="Symbol" panose="05050102010706020507" pitchFamily="18" charset="2"/>
              </a:rPr>
              <a:t>Local curvature computation (Peuker and Douglas, 1975, Comput. Graphics Image Proc. 4:375)</a:t>
            </a:r>
          </a:p>
          <a:p>
            <a:r>
              <a:rPr lang="en-US" altLang="en-US" sz="2000">
                <a:sym typeface="Symbol" panose="05050102010706020507" pitchFamily="18" charset="2"/>
              </a:rPr>
              <a:t>Source Identification</a:t>
            </a:r>
          </a:p>
          <a:p>
            <a:pPr lvl="1"/>
            <a:r>
              <a:rPr lang="en-US" altLang="en-US" sz="2000">
                <a:sym typeface="Symbol" panose="05050102010706020507" pitchFamily="18" charset="2"/>
              </a:rPr>
              <a:t>Support area threshold/channel maintenance coefficient (Standard)</a:t>
            </a:r>
          </a:p>
          <a:p>
            <a:pPr lvl="1"/>
            <a:r>
              <a:rPr lang="en-US" altLang="en-US" sz="2000">
                <a:sym typeface="Symbol" panose="05050102010706020507" pitchFamily="18" charset="2"/>
              </a:rPr>
              <a:t>combined area-slope threshold (Montgomery and Dietrich, 1992, Science, 255:826)</a:t>
            </a:r>
          </a:p>
          <a:p>
            <a:pPr lvl="1"/>
            <a:r>
              <a:rPr lang="en-US" altLang="en-US" sz="2000">
                <a:sym typeface="Symbol" panose="05050102010706020507" pitchFamily="18" charset="2"/>
              </a:rPr>
              <a:t>local curvature based (advocated here)</a:t>
            </a:r>
          </a:p>
          <a:p>
            <a:r>
              <a:rPr lang="en-US" altLang="en-US" sz="2000">
                <a:sym typeface="Symbol" panose="05050102010706020507" pitchFamily="18" charset="2"/>
              </a:rPr>
              <a:t>Threshold/drainage density selection</a:t>
            </a:r>
          </a:p>
          <a:p>
            <a:pPr lvl="1"/>
            <a:r>
              <a:rPr lang="en-US" altLang="en-US" sz="2000">
                <a:sym typeface="Symbol" panose="05050102010706020507" pitchFamily="18" charset="2"/>
              </a:rPr>
              <a:t>Slope-area breakpoint</a:t>
            </a:r>
          </a:p>
          <a:p>
            <a:pPr lvl="1"/>
            <a:r>
              <a:rPr lang="en-US" altLang="en-US" sz="2000">
                <a:sym typeface="Symbol" panose="05050102010706020507" pitchFamily="18" charset="2"/>
              </a:rPr>
              <a:t>Constant stream drop statistical test (Tarboton et al., 1991, Hyd. Proc. 5(1):81)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a:extLst>
              <a:ext uri="{FF2B5EF4-FFF2-40B4-BE49-F238E27FC236}">
                <a16:creationId xmlns:a16="http://schemas.microsoft.com/office/drawing/2014/main" id="{48DDB276-09FE-4225-802D-9924F462BD9B}"/>
              </a:ext>
            </a:extLst>
          </p:cNvPr>
          <p:cNvSpPr>
            <a:spLocks noGrp="1" noChangeArrowheads="1"/>
          </p:cNvSpPr>
          <p:nvPr>
            <p:ph type="title"/>
          </p:nvPr>
        </p:nvSpPr>
        <p:spPr>
          <a:xfrm>
            <a:off x="730250" y="207963"/>
            <a:ext cx="7772400" cy="476250"/>
          </a:xfrm>
        </p:spPr>
        <p:txBody>
          <a:bodyPr/>
          <a:lstStyle/>
          <a:p>
            <a:r>
              <a:rPr lang="en-US" altLang="en-US" sz="2400"/>
              <a:t>D</a:t>
            </a:r>
            <a:r>
              <a:rPr lang="en-US" altLang="en-US" sz="2400">
                <a:sym typeface="Symbol" panose="05050102010706020507" pitchFamily="18" charset="2"/>
              </a:rPr>
              <a:t>8</a:t>
            </a:r>
            <a:endParaRPr lang="en-US" altLang="en-US" sz="2400"/>
          </a:p>
        </p:txBody>
      </p:sp>
      <p:graphicFrame>
        <p:nvGraphicFramePr>
          <p:cNvPr id="141318" name="Object 6">
            <a:extLst>
              <a:ext uri="{FF2B5EF4-FFF2-40B4-BE49-F238E27FC236}">
                <a16:creationId xmlns:a16="http://schemas.microsoft.com/office/drawing/2014/main" id="{C597DBA1-FEB2-41ED-B6C6-E68D8EEF3888}"/>
              </a:ext>
            </a:extLst>
          </p:cNvPr>
          <p:cNvGraphicFramePr>
            <a:graphicFrameLocks noChangeAspect="1"/>
          </p:cNvGraphicFramePr>
          <p:nvPr/>
        </p:nvGraphicFramePr>
        <p:xfrm>
          <a:off x="4978400" y="2025650"/>
          <a:ext cx="2600325" cy="2686050"/>
        </p:xfrm>
        <a:graphic>
          <a:graphicData uri="http://schemas.openxmlformats.org/presentationml/2006/ole">
            <mc:AlternateContent xmlns:mc="http://schemas.openxmlformats.org/markup-compatibility/2006">
              <mc:Choice xmlns:v="urn:schemas-microsoft-com:vml" Requires="v">
                <p:oleObj spid="_x0000_s141322" name="Picture" r:id="rId3" imgW="2600280" imgH="2685960" progId="Word.Picture.8">
                  <p:embed/>
                </p:oleObj>
              </mc:Choice>
              <mc:Fallback>
                <p:oleObj name="Picture" r:id="rId3" imgW="2600280" imgH="2685960"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400" y="2025650"/>
                        <a:ext cx="26003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1321" name="Group 9">
            <a:extLst>
              <a:ext uri="{FF2B5EF4-FFF2-40B4-BE49-F238E27FC236}">
                <a16:creationId xmlns:a16="http://schemas.microsoft.com/office/drawing/2014/main" id="{CCA20B7E-6539-4D7E-B6A6-FEFEA3FF4BF2}"/>
              </a:ext>
            </a:extLst>
          </p:cNvPr>
          <p:cNvGrpSpPr>
            <a:grpSpLocks/>
          </p:cNvGrpSpPr>
          <p:nvPr/>
        </p:nvGrpSpPr>
        <p:grpSpPr bwMode="auto">
          <a:xfrm>
            <a:off x="1160463" y="1944688"/>
            <a:ext cx="3362325" cy="2924175"/>
            <a:chOff x="3187" y="1259"/>
            <a:chExt cx="2118" cy="1842"/>
          </a:xfrm>
        </p:grpSpPr>
        <p:pic>
          <p:nvPicPr>
            <p:cNvPr id="141319" name="Picture 7">
              <a:extLst>
                <a:ext uri="{FF2B5EF4-FFF2-40B4-BE49-F238E27FC236}">
                  <a16:creationId xmlns:a16="http://schemas.microsoft.com/office/drawing/2014/main" id="{D9B0B39B-B058-4C6C-A569-6E12530187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7" y="1259"/>
              <a:ext cx="2118" cy="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20" name="Line 8">
              <a:extLst>
                <a:ext uri="{FF2B5EF4-FFF2-40B4-BE49-F238E27FC236}">
                  <a16:creationId xmlns:a16="http://schemas.microsoft.com/office/drawing/2014/main" id="{CA7B9E85-EAA7-4A00-B1BD-52CFB1D025B1}"/>
                </a:ext>
              </a:extLst>
            </p:cNvPr>
            <p:cNvSpPr>
              <a:spLocks noChangeShapeType="1"/>
            </p:cNvSpPr>
            <p:nvPr/>
          </p:nvSpPr>
          <p:spPr bwMode="auto">
            <a:xfrm flipH="1" flipV="1">
              <a:off x="4420" y="1766"/>
              <a:ext cx="636" cy="116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F713888E-5AAB-4C51-A6B7-EB6CBE03BEAD}"/>
              </a:ext>
            </a:extLst>
          </p:cNvPr>
          <p:cNvSpPr>
            <a:spLocks noGrp="1" noChangeArrowheads="1"/>
          </p:cNvSpPr>
          <p:nvPr>
            <p:ph type="title"/>
          </p:nvPr>
        </p:nvSpPr>
        <p:spPr>
          <a:xfrm>
            <a:off x="730250" y="207963"/>
            <a:ext cx="7772400" cy="285750"/>
          </a:xfrm>
        </p:spPr>
        <p:txBody>
          <a:bodyPr/>
          <a:lstStyle/>
          <a:p>
            <a:r>
              <a:rPr lang="en-US" altLang="en-US" sz="2400"/>
              <a:t>D</a:t>
            </a:r>
            <a:r>
              <a:rPr lang="en-US" altLang="en-US" sz="2400">
                <a:sym typeface="Symbol" panose="05050102010706020507" pitchFamily="18" charset="2"/>
              </a:rPr>
              <a:t></a:t>
            </a:r>
            <a:endParaRPr lang="en-US" altLang="en-US" sz="2400"/>
          </a:p>
        </p:txBody>
      </p:sp>
      <p:graphicFrame>
        <p:nvGraphicFramePr>
          <p:cNvPr id="140294" name="Object 6">
            <a:extLst>
              <a:ext uri="{FF2B5EF4-FFF2-40B4-BE49-F238E27FC236}">
                <a16:creationId xmlns:a16="http://schemas.microsoft.com/office/drawing/2014/main" id="{5DF69F31-C43D-470C-80F4-C69E53A51CC2}"/>
              </a:ext>
            </a:extLst>
          </p:cNvPr>
          <p:cNvGraphicFramePr>
            <a:graphicFrameLocks noChangeAspect="1"/>
          </p:cNvGraphicFramePr>
          <p:nvPr/>
        </p:nvGraphicFramePr>
        <p:xfrm>
          <a:off x="4603750" y="1782763"/>
          <a:ext cx="3971925" cy="3095625"/>
        </p:xfrm>
        <a:graphic>
          <a:graphicData uri="http://schemas.openxmlformats.org/presentationml/2006/ole">
            <mc:AlternateContent xmlns:mc="http://schemas.openxmlformats.org/markup-compatibility/2006">
              <mc:Choice xmlns:v="urn:schemas-microsoft-com:vml" Requires="v">
                <p:oleObj spid="_x0000_s140299" name="Picture" r:id="rId3" imgW="3971880" imgH="3095640" progId="Word.Picture.8">
                  <p:embed/>
                </p:oleObj>
              </mc:Choice>
              <mc:Fallback>
                <p:oleObj name="Picture" r:id="rId3" imgW="3971880" imgH="3095640"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0" y="1782763"/>
                        <a:ext cx="39719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0295" name="Group 7">
            <a:extLst>
              <a:ext uri="{FF2B5EF4-FFF2-40B4-BE49-F238E27FC236}">
                <a16:creationId xmlns:a16="http://schemas.microsoft.com/office/drawing/2014/main" id="{3759A249-3490-4339-B0CC-5485D8E0A6EA}"/>
              </a:ext>
            </a:extLst>
          </p:cNvPr>
          <p:cNvGrpSpPr>
            <a:grpSpLocks/>
          </p:cNvGrpSpPr>
          <p:nvPr/>
        </p:nvGrpSpPr>
        <p:grpSpPr bwMode="auto">
          <a:xfrm>
            <a:off x="757238" y="1863725"/>
            <a:ext cx="3562350" cy="2924175"/>
            <a:chOff x="901" y="2901"/>
            <a:chExt cx="2244" cy="1842"/>
          </a:xfrm>
        </p:grpSpPr>
        <p:pic>
          <p:nvPicPr>
            <p:cNvPr id="140296" name="Picture 8">
              <a:extLst>
                <a:ext uri="{FF2B5EF4-FFF2-40B4-BE49-F238E27FC236}">
                  <a16:creationId xmlns:a16="http://schemas.microsoft.com/office/drawing/2014/main" id="{E2DDA18D-E554-41F8-909A-268A582C0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 y="2901"/>
              <a:ext cx="2244" cy="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7" name="Line 9">
              <a:extLst>
                <a:ext uri="{FF2B5EF4-FFF2-40B4-BE49-F238E27FC236}">
                  <a16:creationId xmlns:a16="http://schemas.microsoft.com/office/drawing/2014/main" id="{51B0812A-C6C8-40C9-98BD-01A81698B1EC}"/>
                </a:ext>
              </a:extLst>
            </p:cNvPr>
            <p:cNvSpPr>
              <a:spLocks noChangeShapeType="1"/>
            </p:cNvSpPr>
            <p:nvPr/>
          </p:nvSpPr>
          <p:spPr bwMode="auto">
            <a:xfrm flipH="1" flipV="1">
              <a:off x="2100" y="3288"/>
              <a:ext cx="636" cy="116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theme/theme1.xml><?xml version="1.0" encoding="utf-8"?>
<a:theme xmlns:a="http://schemas.openxmlformats.org/drawingml/2006/main" name="Blank Presentation.pot">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00FFFF"/>
    </a:lt1>
    <a:dk2>
      <a:srgbClr val="000000"/>
    </a:dk2>
    <a:lt2>
      <a:srgbClr val="808080"/>
    </a:lt2>
    <a:accent1>
      <a:srgbClr val="00CC99"/>
    </a:accent1>
    <a:accent2>
      <a:srgbClr val="3333CC"/>
    </a:accent2>
    <a:accent3>
      <a:srgbClr val="AA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1837</TotalTime>
  <Words>577</Words>
  <Application>Microsoft Office PowerPoint</Application>
  <PresentationFormat>On-screen Show (4:3)</PresentationFormat>
  <Paragraphs>72</Paragraphs>
  <Slides>19</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4</vt:i4>
      </vt:variant>
      <vt:variant>
        <vt:lpstr>Slide Titles</vt:lpstr>
      </vt:variant>
      <vt:variant>
        <vt:i4>19</vt:i4>
      </vt:variant>
    </vt:vector>
  </HeadingPairs>
  <TitlesOfParts>
    <vt:vector size="26" baseType="lpstr">
      <vt:lpstr>Times New Roman</vt:lpstr>
      <vt:lpstr>Symbol</vt:lpstr>
      <vt:lpstr>Blank Presentation.pot</vt:lpstr>
      <vt:lpstr>Microsoft Photo Editor 3.0 Photo</vt:lpstr>
      <vt:lpstr>Microsoft Word Picture</vt:lpstr>
      <vt:lpstr>SPLUS GraphSheet</vt:lpstr>
      <vt:lpstr>Microsoft Excel 97-2003 Worksheet</vt:lpstr>
      <vt:lpstr>The Identification and Mapping of Flow Networks from Digital Elevation Data </vt:lpstr>
      <vt:lpstr>Location Map of the Grey River</vt:lpstr>
      <vt:lpstr>Grey Digital Elevation Model</vt:lpstr>
      <vt:lpstr>PowerPoint Presentation</vt:lpstr>
      <vt:lpstr>PowerPoint Presentation</vt:lpstr>
      <vt:lpstr>Contrasting Interpretations</vt:lpstr>
      <vt:lpstr>Grid Based DEM Analysis Methods</vt:lpstr>
      <vt:lpstr>D8</vt:lpstr>
      <vt:lpstr>D</vt:lpstr>
      <vt:lpstr>PowerPoint Presentation</vt:lpstr>
      <vt:lpstr>Local Curvature Computation (Peuker and Douglas, 1975, Comput. Graphics Image Proc. 4:375)</vt:lpstr>
      <vt:lpstr>Contributing area of upwards curved grid cells only</vt:lpstr>
      <vt:lpstr>Slope-Area plot</vt:lpstr>
      <vt:lpstr>PowerPoint Presentation</vt:lpstr>
      <vt:lpstr>Constant Support Area Threshold</vt:lpstr>
      <vt:lpstr>PowerPoint Presentation</vt:lpstr>
      <vt:lpstr>Upward Curved Contributing Area Threshold</vt:lpstr>
      <vt:lpstr>PowerPoint Presentation</vt:lpstr>
      <vt:lpstr>Conclusions and Recommendations</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Spatially Distributed Hydrologic Modeling and Scale Issues with Examples from Reynolds Creek Experimental Watershed</dc:title>
  <dc:creator>David Tarboton</dc:creator>
  <cp:lastModifiedBy>Levi Sanchez</cp:lastModifiedBy>
  <cp:revision>82</cp:revision>
  <cp:lastPrinted>1998-12-03T05:26:58Z</cp:lastPrinted>
  <dcterms:created xsi:type="dcterms:W3CDTF">1997-12-21T21:07:58Z</dcterms:created>
  <dcterms:modified xsi:type="dcterms:W3CDTF">2023-03-11T01:24:03Z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dtarb@cc.usu.edu</vt:lpwstr>
  </property>
  <property fmtid="{D5CDD505-2E9C-101B-9397-08002B2CF9AE}" pid="8" name="HomePage">
    <vt:lpwstr>http://www.engineering.usu.edu/dtarb/</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D:\NZwork\AGU_fall_98</vt:lpwstr>
  </property>
</Properties>
</file>