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4"/>
  </p:handoutMasterIdLst>
  <p:sldIdLst>
    <p:sldId id="257" r:id="rId2"/>
    <p:sldId id="258" r:id="rId3"/>
  </p:sldIdLst>
  <p:sldSz cx="29260800" cy="43891200"/>
  <p:notesSz cx="32461200" cy="43434000"/>
  <p:defaultTextStyle>
    <a:defPPr>
      <a:defRPr lang="en-US"/>
    </a:defPPr>
    <a:lvl1pPr algn="l" rtl="0" fontAlgn="base">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fontAlgn="base">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fontAlgn="base">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fontAlgn="base">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fontAlgn="base">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13824">
          <p15:clr>
            <a:srgbClr val="A4A3A4"/>
          </p15:clr>
        </p15:guide>
        <p15:guide id="2" pos="921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vertBarState="minimized" horzBarState="maximized">
    <p:restoredLeft sz="15620"/>
    <p:restoredTop sz="94660"/>
  </p:normalViewPr>
  <p:slideViewPr>
    <p:cSldViewPr snapToGrid="0">
      <p:cViewPr>
        <p:scale>
          <a:sx n="100" d="100"/>
          <a:sy n="100" d="100"/>
        </p:scale>
        <p:origin x="12312" y="22524"/>
      </p:cViewPr>
      <p:guideLst>
        <p:guide orient="horz" pos="13824"/>
        <p:guide pos="9216"/>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_rels/viewProps.xml.rels><?xml version="1.0" encoding="UTF-8" standalone="yes"?>
<Relationships xmlns="http://schemas.openxmlformats.org/package/2006/relationships"><Relationship Id="rId1"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image" Target="../media/image10.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1026">
            <a:extLst>
              <a:ext uri="{FF2B5EF4-FFF2-40B4-BE49-F238E27FC236}">
                <a16:creationId xmlns:a16="http://schemas.microsoft.com/office/drawing/2014/main" id="{2653EE6D-1741-46C2-96E3-A628D3FDC4AC}"/>
              </a:ext>
            </a:extLst>
          </p:cNvPr>
          <p:cNvSpPr>
            <a:spLocks noGrp="1" noChangeArrowheads="1"/>
          </p:cNvSpPr>
          <p:nvPr>
            <p:ph type="hdr" sz="quarter"/>
          </p:nvPr>
        </p:nvSpPr>
        <p:spPr bwMode="auto">
          <a:xfrm>
            <a:off x="0" y="0"/>
            <a:ext cx="14065250" cy="2170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31108" tIns="215552" rIns="431108" bIns="215552" numCol="1" anchor="t" anchorCtr="0" compatLnSpc="1">
            <a:prstTxWarp prst="textNoShape">
              <a:avLst/>
            </a:prstTxWarp>
          </a:bodyPr>
          <a:lstStyle>
            <a:lvl1pPr defTabSz="4308475">
              <a:defRPr sz="5600"/>
            </a:lvl1pPr>
          </a:lstStyle>
          <a:p>
            <a:endParaRPr lang="en-US" altLang="en-US"/>
          </a:p>
        </p:txBody>
      </p:sp>
      <p:sp>
        <p:nvSpPr>
          <p:cNvPr id="6147" name="Rectangle 1027">
            <a:extLst>
              <a:ext uri="{FF2B5EF4-FFF2-40B4-BE49-F238E27FC236}">
                <a16:creationId xmlns:a16="http://schemas.microsoft.com/office/drawing/2014/main" id="{972C74EF-F753-4A16-8527-87654834FA5D}"/>
              </a:ext>
            </a:extLst>
          </p:cNvPr>
          <p:cNvSpPr>
            <a:spLocks noGrp="1" noChangeArrowheads="1"/>
          </p:cNvSpPr>
          <p:nvPr>
            <p:ph type="dt" sz="quarter" idx="1"/>
          </p:nvPr>
        </p:nvSpPr>
        <p:spPr bwMode="auto">
          <a:xfrm>
            <a:off x="18395950" y="0"/>
            <a:ext cx="14065250" cy="2170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31108" tIns="215552" rIns="431108" bIns="215552" numCol="1" anchor="t" anchorCtr="0" compatLnSpc="1">
            <a:prstTxWarp prst="textNoShape">
              <a:avLst/>
            </a:prstTxWarp>
          </a:bodyPr>
          <a:lstStyle>
            <a:lvl1pPr algn="r" defTabSz="4308475">
              <a:defRPr sz="5600"/>
            </a:lvl1pPr>
          </a:lstStyle>
          <a:p>
            <a:endParaRPr lang="en-US" altLang="en-US"/>
          </a:p>
        </p:txBody>
      </p:sp>
      <p:sp>
        <p:nvSpPr>
          <p:cNvPr id="6148" name="Rectangle 1028">
            <a:extLst>
              <a:ext uri="{FF2B5EF4-FFF2-40B4-BE49-F238E27FC236}">
                <a16:creationId xmlns:a16="http://schemas.microsoft.com/office/drawing/2014/main" id="{637007BA-2A0C-4CDB-8889-322278FCF518}"/>
              </a:ext>
            </a:extLst>
          </p:cNvPr>
          <p:cNvSpPr>
            <a:spLocks noGrp="1" noChangeArrowheads="1"/>
          </p:cNvSpPr>
          <p:nvPr>
            <p:ph type="ftr" sz="quarter" idx="2"/>
          </p:nvPr>
        </p:nvSpPr>
        <p:spPr bwMode="auto">
          <a:xfrm>
            <a:off x="0" y="41263888"/>
            <a:ext cx="14065250" cy="2170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31108" tIns="215552" rIns="431108" bIns="215552" numCol="1" anchor="b" anchorCtr="0" compatLnSpc="1">
            <a:prstTxWarp prst="textNoShape">
              <a:avLst/>
            </a:prstTxWarp>
          </a:bodyPr>
          <a:lstStyle>
            <a:lvl1pPr defTabSz="4308475">
              <a:defRPr sz="5600"/>
            </a:lvl1pPr>
          </a:lstStyle>
          <a:p>
            <a:endParaRPr lang="en-US" altLang="en-US"/>
          </a:p>
        </p:txBody>
      </p:sp>
      <p:sp>
        <p:nvSpPr>
          <p:cNvPr id="6149" name="Rectangle 1029">
            <a:extLst>
              <a:ext uri="{FF2B5EF4-FFF2-40B4-BE49-F238E27FC236}">
                <a16:creationId xmlns:a16="http://schemas.microsoft.com/office/drawing/2014/main" id="{5B9623F2-CFAA-4923-9897-60636F0460C3}"/>
              </a:ext>
            </a:extLst>
          </p:cNvPr>
          <p:cNvSpPr>
            <a:spLocks noGrp="1" noChangeArrowheads="1"/>
          </p:cNvSpPr>
          <p:nvPr>
            <p:ph type="sldNum" sz="quarter" idx="3"/>
          </p:nvPr>
        </p:nvSpPr>
        <p:spPr bwMode="auto">
          <a:xfrm>
            <a:off x="18395950" y="41263888"/>
            <a:ext cx="14065250" cy="2170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31108" tIns="215552" rIns="431108" bIns="215552" numCol="1" anchor="b" anchorCtr="0" compatLnSpc="1">
            <a:prstTxWarp prst="textNoShape">
              <a:avLst/>
            </a:prstTxWarp>
          </a:bodyPr>
          <a:lstStyle>
            <a:lvl1pPr algn="r" defTabSz="4308475">
              <a:defRPr sz="5600"/>
            </a:lvl1pPr>
          </a:lstStyle>
          <a:p>
            <a:fld id="{C85DF667-5D1E-450A-B722-CB6279CED0B9}" type="slidenum">
              <a:rPr lang="en-US" altLang="en-US"/>
              <a:pPr/>
              <a:t>‹#›</a:t>
            </a:fld>
            <a:endParaRPr lang="en-US" alt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1A22ED-BF90-459F-B959-8D3BFB6A2F85}"/>
              </a:ext>
            </a:extLst>
          </p:cNvPr>
          <p:cNvSpPr>
            <a:spLocks noGrp="1"/>
          </p:cNvSpPr>
          <p:nvPr>
            <p:ph type="ctrTitle"/>
          </p:nvPr>
        </p:nvSpPr>
        <p:spPr>
          <a:xfrm>
            <a:off x="3657600" y="7183438"/>
            <a:ext cx="21945600" cy="15279687"/>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0504C39-6DE9-44A5-995F-7B75841B57C7}"/>
              </a:ext>
            </a:extLst>
          </p:cNvPr>
          <p:cNvSpPr>
            <a:spLocks noGrp="1"/>
          </p:cNvSpPr>
          <p:nvPr>
            <p:ph type="subTitle" idx="1"/>
          </p:nvPr>
        </p:nvSpPr>
        <p:spPr>
          <a:xfrm>
            <a:off x="3657600" y="23053675"/>
            <a:ext cx="21945600" cy="10596563"/>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C76A5DA-D68B-4657-A0EB-43E8AB8A11E7}"/>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12953EAE-68B9-47B4-A5CF-B446CBFDEF8A}"/>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2BC06C1C-A7C7-4BAD-A462-4C2F87EE1AD0}"/>
              </a:ext>
            </a:extLst>
          </p:cNvPr>
          <p:cNvSpPr>
            <a:spLocks noGrp="1"/>
          </p:cNvSpPr>
          <p:nvPr>
            <p:ph type="sldNum" sz="quarter" idx="12"/>
          </p:nvPr>
        </p:nvSpPr>
        <p:spPr/>
        <p:txBody>
          <a:bodyPr/>
          <a:lstStyle>
            <a:lvl1pPr>
              <a:defRPr/>
            </a:lvl1pPr>
          </a:lstStyle>
          <a:p>
            <a:fld id="{21DC6D46-E8B2-469A-885D-DB0F3756B03E}" type="slidenum">
              <a:rPr lang="en-US" altLang="en-US"/>
              <a:pPr/>
              <a:t>‹#›</a:t>
            </a:fld>
            <a:endParaRPr lang="en-US" altLang="en-US"/>
          </a:p>
        </p:txBody>
      </p:sp>
    </p:spTree>
    <p:extLst>
      <p:ext uri="{BB962C8B-B14F-4D97-AF65-F5344CB8AC3E}">
        <p14:creationId xmlns:p14="http://schemas.microsoft.com/office/powerpoint/2010/main" val="38562383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8CE8A0-F4E5-4CEE-B32D-0C2AB1A70D0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353F8E9-152F-4EA2-8A3E-6DD95F5475A5}"/>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A6A3DCF-7160-45FD-AA54-238147FFAA15}"/>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74CAB6A8-CE8C-4B4C-94D5-63528C444B03}"/>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65DFC919-766B-4D78-A052-164F8C2FA08A}"/>
              </a:ext>
            </a:extLst>
          </p:cNvPr>
          <p:cNvSpPr>
            <a:spLocks noGrp="1"/>
          </p:cNvSpPr>
          <p:nvPr>
            <p:ph type="sldNum" sz="quarter" idx="12"/>
          </p:nvPr>
        </p:nvSpPr>
        <p:spPr/>
        <p:txBody>
          <a:bodyPr/>
          <a:lstStyle>
            <a:lvl1pPr>
              <a:defRPr/>
            </a:lvl1pPr>
          </a:lstStyle>
          <a:p>
            <a:fld id="{12605250-5DEE-4EC5-A8A0-6686C216B1EA}" type="slidenum">
              <a:rPr lang="en-US" altLang="en-US"/>
              <a:pPr/>
              <a:t>‹#›</a:t>
            </a:fld>
            <a:endParaRPr lang="en-US" altLang="en-US"/>
          </a:p>
        </p:txBody>
      </p:sp>
    </p:spTree>
    <p:extLst>
      <p:ext uri="{BB962C8B-B14F-4D97-AF65-F5344CB8AC3E}">
        <p14:creationId xmlns:p14="http://schemas.microsoft.com/office/powerpoint/2010/main" val="585996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1DC44EE-8887-433F-8338-3B686B172386}"/>
              </a:ext>
            </a:extLst>
          </p:cNvPr>
          <p:cNvSpPr>
            <a:spLocks noGrp="1"/>
          </p:cNvSpPr>
          <p:nvPr>
            <p:ph type="title" orient="vert"/>
          </p:nvPr>
        </p:nvSpPr>
        <p:spPr>
          <a:xfrm>
            <a:off x="20848638" y="3902075"/>
            <a:ext cx="6218237" cy="35112325"/>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9F043B0-B55F-4CF5-80BE-6553CD2423FF}"/>
              </a:ext>
            </a:extLst>
          </p:cNvPr>
          <p:cNvSpPr>
            <a:spLocks noGrp="1"/>
          </p:cNvSpPr>
          <p:nvPr>
            <p:ph type="body" orient="vert" idx="1"/>
          </p:nvPr>
        </p:nvSpPr>
        <p:spPr>
          <a:xfrm>
            <a:off x="2193925" y="3902075"/>
            <a:ext cx="18502313" cy="351123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4B037EF-A5AD-44EE-8AC0-D5BE81376A0E}"/>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1F8A5610-D175-453D-8524-FCE28C1C604F}"/>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1AB9F1F3-8DDB-4505-88AA-B11267CA743C}"/>
              </a:ext>
            </a:extLst>
          </p:cNvPr>
          <p:cNvSpPr>
            <a:spLocks noGrp="1"/>
          </p:cNvSpPr>
          <p:nvPr>
            <p:ph type="sldNum" sz="quarter" idx="12"/>
          </p:nvPr>
        </p:nvSpPr>
        <p:spPr/>
        <p:txBody>
          <a:bodyPr/>
          <a:lstStyle>
            <a:lvl1pPr>
              <a:defRPr/>
            </a:lvl1pPr>
          </a:lstStyle>
          <a:p>
            <a:fld id="{5A4655A4-334C-4E93-A91F-C11347BBEC6D}" type="slidenum">
              <a:rPr lang="en-US" altLang="en-US"/>
              <a:pPr/>
              <a:t>‹#›</a:t>
            </a:fld>
            <a:endParaRPr lang="en-US" altLang="en-US"/>
          </a:p>
        </p:txBody>
      </p:sp>
    </p:spTree>
    <p:extLst>
      <p:ext uri="{BB962C8B-B14F-4D97-AF65-F5344CB8AC3E}">
        <p14:creationId xmlns:p14="http://schemas.microsoft.com/office/powerpoint/2010/main" val="25617584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1A0F78-2B0B-4F0A-A8EE-F19AD151AEE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F5F2227-ACD5-4857-972D-EB831A66CD12}"/>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9BE833A-8ECF-4F91-AE0A-616219340ADB}"/>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782F2D32-D805-430F-BB47-7EFECC75BC05}"/>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EC5E9D6B-F88B-4372-BD2A-B6FB77DE452D}"/>
              </a:ext>
            </a:extLst>
          </p:cNvPr>
          <p:cNvSpPr>
            <a:spLocks noGrp="1"/>
          </p:cNvSpPr>
          <p:nvPr>
            <p:ph type="sldNum" sz="quarter" idx="12"/>
          </p:nvPr>
        </p:nvSpPr>
        <p:spPr/>
        <p:txBody>
          <a:bodyPr/>
          <a:lstStyle>
            <a:lvl1pPr>
              <a:defRPr/>
            </a:lvl1pPr>
          </a:lstStyle>
          <a:p>
            <a:fld id="{02DAF7D3-55C2-42B3-B598-FA63EF10438E}" type="slidenum">
              <a:rPr lang="en-US" altLang="en-US"/>
              <a:pPr/>
              <a:t>‹#›</a:t>
            </a:fld>
            <a:endParaRPr lang="en-US" altLang="en-US"/>
          </a:p>
        </p:txBody>
      </p:sp>
    </p:spTree>
    <p:extLst>
      <p:ext uri="{BB962C8B-B14F-4D97-AF65-F5344CB8AC3E}">
        <p14:creationId xmlns:p14="http://schemas.microsoft.com/office/powerpoint/2010/main" val="1043895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539EE7-BAA4-4487-B207-3CC1BD4E4859}"/>
              </a:ext>
            </a:extLst>
          </p:cNvPr>
          <p:cNvSpPr>
            <a:spLocks noGrp="1"/>
          </p:cNvSpPr>
          <p:nvPr>
            <p:ph type="title"/>
          </p:nvPr>
        </p:nvSpPr>
        <p:spPr>
          <a:xfrm>
            <a:off x="1997075" y="10942638"/>
            <a:ext cx="25236488" cy="182578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E9544B7-ABD0-4529-A5CE-A565D4F104D1}"/>
              </a:ext>
            </a:extLst>
          </p:cNvPr>
          <p:cNvSpPr>
            <a:spLocks noGrp="1"/>
          </p:cNvSpPr>
          <p:nvPr>
            <p:ph type="body" idx="1"/>
          </p:nvPr>
        </p:nvSpPr>
        <p:spPr>
          <a:xfrm>
            <a:off x="1997075" y="29371925"/>
            <a:ext cx="25236488" cy="9601200"/>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4" name="Date Placeholder 3">
            <a:extLst>
              <a:ext uri="{FF2B5EF4-FFF2-40B4-BE49-F238E27FC236}">
                <a16:creationId xmlns:a16="http://schemas.microsoft.com/office/drawing/2014/main" id="{F58C3C33-E621-4A74-9007-5BA44BB3C951}"/>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9C4EA459-6F97-423A-9787-DC7C2F1DADB7}"/>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868D3EA9-AD04-44DE-BB36-FBF9B2A826EE}"/>
              </a:ext>
            </a:extLst>
          </p:cNvPr>
          <p:cNvSpPr>
            <a:spLocks noGrp="1"/>
          </p:cNvSpPr>
          <p:nvPr>
            <p:ph type="sldNum" sz="quarter" idx="12"/>
          </p:nvPr>
        </p:nvSpPr>
        <p:spPr/>
        <p:txBody>
          <a:bodyPr/>
          <a:lstStyle>
            <a:lvl1pPr>
              <a:defRPr/>
            </a:lvl1pPr>
          </a:lstStyle>
          <a:p>
            <a:fld id="{6BFBE0ED-8840-4C77-B0E1-29F8DA37CD92}" type="slidenum">
              <a:rPr lang="en-US" altLang="en-US"/>
              <a:pPr/>
              <a:t>‹#›</a:t>
            </a:fld>
            <a:endParaRPr lang="en-US" altLang="en-US"/>
          </a:p>
        </p:txBody>
      </p:sp>
    </p:spTree>
    <p:extLst>
      <p:ext uri="{BB962C8B-B14F-4D97-AF65-F5344CB8AC3E}">
        <p14:creationId xmlns:p14="http://schemas.microsoft.com/office/powerpoint/2010/main" val="8418870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4841B8-471C-4ADF-B292-4AABDB72A77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E09B899-2B43-4433-B273-6468E0EE94DD}"/>
              </a:ext>
            </a:extLst>
          </p:cNvPr>
          <p:cNvSpPr>
            <a:spLocks noGrp="1"/>
          </p:cNvSpPr>
          <p:nvPr>
            <p:ph sz="half" idx="1"/>
          </p:nvPr>
        </p:nvSpPr>
        <p:spPr>
          <a:xfrm>
            <a:off x="2193925" y="12679363"/>
            <a:ext cx="12360275" cy="2633503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D152993-2A31-4E86-923E-86D1F59A9790}"/>
              </a:ext>
            </a:extLst>
          </p:cNvPr>
          <p:cNvSpPr>
            <a:spLocks noGrp="1"/>
          </p:cNvSpPr>
          <p:nvPr>
            <p:ph sz="half" idx="2"/>
          </p:nvPr>
        </p:nvSpPr>
        <p:spPr>
          <a:xfrm>
            <a:off x="14706600" y="12679363"/>
            <a:ext cx="12360275" cy="2633503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5BF68FC-EB87-4771-BE22-60DAD5AB7D24}"/>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217A3F64-BB22-4744-978D-4EB75561DF61}"/>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28BA6112-B40E-4A82-B49C-F101806EA59D}"/>
              </a:ext>
            </a:extLst>
          </p:cNvPr>
          <p:cNvSpPr>
            <a:spLocks noGrp="1"/>
          </p:cNvSpPr>
          <p:nvPr>
            <p:ph type="sldNum" sz="quarter" idx="12"/>
          </p:nvPr>
        </p:nvSpPr>
        <p:spPr/>
        <p:txBody>
          <a:bodyPr/>
          <a:lstStyle>
            <a:lvl1pPr>
              <a:defRPr/>
            </a:lvl1pPr>
          </a:lstStyle>
          <a:p>
            <a:fld id="{D2F7C35A-311D-43B3-88A6-7AB87E549424}" type="slidenum">
              <a:rPr lang="en-US" altLang="en-US"/>
              <a:pPr/>
              <a:t>‹#›</a:t>
            </a:fld>
            <a:endParaRPr lang="en-US" altLang="en-US"/>
          </a:p>
        </p:txBody>
      </p:sp>
    </p:spTree>
    <p:extLst>
      <p:ext uri="{BB962C8B-B14F-4D97-AF65-F5344CB8AC3E}">
        <p14:creationId xmlns:p14="http://schemas.microsoft.com/office/powerpoint/2010/main" val="11433942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EC7C8F-EA8B-4D59-B899-899E62D86253}"/>
              </a:ext>
            </a:extLst>
          </p:cNvPr>
          <p:cNvSpPr>
            <a:spLocks noGrp="1"/>
          </p:cNvSpPr>
          <p:nvPr>
            <p:ph type="title"/>
          </p:nvPr>
        </p:nvSpPr>
        <p:spPr>
          <a:xfrm>
            <a:off x="2016125" y="2336800"/>
            <a:ext cx="25236488" cy="8483600"/>
          </a:xfrm>
        </p:spPr>
        <p:txBody>
          <a:bodyPr/>
          <a:lstStyle/>
          <a:p>
            <a:r>
              <a:rPr lang="en-US"/>
              <a:t>Click to edit Master title style</a:t>
            </a:r>
          </a:p>
        </p:txBody>
      </p:sp>
      <p:sp>
        <p:nvSpPr>
          <p:cNvPr id="3" name="Text Placeholder 2">
            <a:extLst>
              <a:ext uri="{FF2B5EF4-FFF2-40B4-BE49-F238E27FC236}">
                <a16:creationId xmlns:a16="http://schemas.microsoft.com/office/drawing/2014/main" id="{6D2BD8DC-7AEC-4639-BF4B-86457DA97EB4}"/>
              </a:ext>
            </a:extLst>
          </p:cNvPr>
          <p:cNvSpPr>
            <a:spLocks noGrp="1"/>
          </p:cNvSpPr>
          <p:nvPr>
            <p:ph type="body" idx="1"/>
          </p:nvPr>
        </p:nvSpPr>
        <p:spPr>
          <a:xfrm>
            <a:off x="2016125" y="10760075"/>
            <a:ext cx="12377738" cy="527208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7D62C54B-29AF-4AFB-BFBE-80586FE753BB}"/>
              </a:ext>
            </a:extLst>
          </p:cNvPr>
          <p:cNvSpPr>
            <a:spLocks noGrp="1"/>
          </p:cNvSpPr>
          <p:nvPr>
            <p:ph sz="half" idx="2"/>
          </p:nvPr>
        </p:nvSpPr>
        <p:spPr>
          <a:xfrm>
            <a:off x="2016125" y="16032163"/>
            <a:ext cx="12377738" cy="2358231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7CD9F33-F92A-48DA-A4E7-ECAB88CCF444}"/>
              </a:ext>
            </a:extLst>
          </p:cNvPr>
          <p:cNvSpPr>
            <a:spLocks noGrp="1"/>
          </p:cNvSpPr>
          <p:nvPr>
            <p:ph type="body" sz="quarter" idx="3"/>
          </p:nvPr>
        </p:nvSpPr>
        <p:spPr>
          <a:xfrm>
            <a:off x="14812963" y="10760075"/>
            <a:ext cx="12439650" cy="527208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C9248CFF-930E-4466-AA7B-FB59AD673920}"/>
              </a:ext>
            </a:extLst>
          </p:cNvPr>
          <p:cNvSpPr>
            <a:spLocks noGrp="1"/>
          </p:cNvSpPr>
          <p:nvPr>
            <p:ph sz="quarter" idx="4"/>
          </p:nvPr>
        </p:nvSpPr>
        <p:spPr>
          <a:xfrm>
            <a:off x="14812963" y="16032163"/>
            <a:ext cx="12439650" cy="2358231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C9E6B1B-7B2C-4A75-A438-C49CDF5745A3}"/>
              </a:ext>
            </a:extLst>
          </p:cNvPr>
          <p:cNvSpPr>
            <a:spLocks noGrp="1"/>
          </p:cNvSpPr>
          <p:nvPr>
            <p:ph type="dt" sz="half" idx="10"/>
          </p:nvPr>
        </p:nvSpPr>
        <p:spPr/>
        <p:txBody>
          <a:bodyPr/>
          <a:lstStyle>
            <a:lvl1pPr>
              <a:defRPr/>
            </a:lvl1pPr>
          </a:lstStyle>
          <a:p>
            <a:endParaRPr lang="en-US" altLang="en-US"/>
          </a:p>
        </p:txBody>
      </p:sp>
      <p:sp>
        <p:nvSpPr>
          <p:cNvPr id="8" name="Footer Placeholder 7">
            <a:extLst>
              <a:ext uri="{FF2B5EF4-FFF2-40B4-BE49-F238E27FC236}">
                <a16:creationId xmlns:a16="http://schemas.microsoft.com/office/drawing/2014/main" id="{1B4F9467-4675-4EB7-BD85-803D388BF212}"/>
              </a:ext>
            </a:extLst>
          </p:cNvPr>
          <p:cNvSpPr>
            <a:spLocks noGrp="1"/>
          </p:cNvSpPr>
          <p:nvPr>
            <p:ph type="ftr" sz="quarter" idx="11"/>
          </p:nvPr>
        </p:nvSpPr>
        <p:spPr/>
        <p:txBody>
          <a:bodyPr/>
          <a:lstStyle>
            <a:lvl1pPr>
              <a:defRPr/>
            </a:lvl1pPr>
          </a:lstStyle>
          <a:p>
            <a:endParaRPr lang="en-US" altLang="en-US"/>
          </a:p>
        </p:txBody>
      </p:sp>
      <p:sp>
        <p:nvSpPr>
          <p:cNvPr id="9" name="Slide Number Placeholder 8">
            <a:extLst>
              <a:ext uri="{FF2B5EF4-FFF2-40B4-BE49-F238E27FC236}">
                <a16:creationId xmlns:a16="http://schemas.microsoft.com/office/drawing/2014/main" id="{BAAFA5C8-9132-4BAC-BCC3-DE3C1054E8B1}"/>
              </a:ext>
            </a:extLst>
          </p:cNvPr>
          <p:cNvSpPr>
            <a:spLocks noGrp="1"/>
          </p:cNvSpPr>
          <p:nvPr>
            <p:ph type="sldNum" sz="quarter" idx="12"/>
          </p:nvPr>
        </p:nvSpPr>
        <p:spPr/>
        <p:txBody>
          <a:bodyPr/>
          <a:lstStyle>
            <a:lvl1pPr>
              <a:defRPr/>
            </a:lvl1pPr>
          </a:lstStyle>
          <a:p>
            <a:fld id="{FAA61417-D51E-49DA-87D7-3635ECD8AD05}" type="slidenum">
              <a:rPr lang="en-US" altLang="en-US"/>
              <a:pPr/>
              <a:t>‹#›</a:t>
            </a:fld>
            <a:endParaRPr lang="en-US" altLang="en-US"/>
          </a:p>
        </p:txBody>
      </p:sp>
    </p:spTree>
    <p:extLst>
      <p:ext uri="{BB962C8B-B14F-4D97-AF65-F5344CB8AC3E}">
        <p14:creationId xmlns:p14="http://schemas.microsoft.com/office/powerpoint/2010/main" val="14284068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B8EDBE-7CA2-4773-8E54-B2D94354929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B018ACD-1138-45C7-8C1B-DA71F5581303}"/>
              </a:ext>
            </a:extLst>
          </p:cNvPr>
          <p:cNvSpPr>
            <a:spLocks noGrp="1"/>
          </p:cNvSpPr>
          <p:nvPr>
            <p:ph type="dt" sz="half" idx="10"/>
          </p:nvPr>
        </p:nvSpPr>
        <p:spPr/>
        <p:txBody>
          <a:bodyPr/>
          <a:lstStyle>
            <a:lvl1pPr>
              <a:defRPr/>
            </a:lvl1pPr>
          </a:lstStyle>
          <a:p>
            <a:endParaRPr lang="en-US" altLang="en-US"/>
          </a:p>
        </p:txBody>
      </p:sp>
      <p:sp>
        <p:nvSpPr>
          <p:cNvPr id="4" name="Footer Placeholder 3">
            <a:extLst>
              <a:ext uri="{FF2B5EF4-FFF2-40B4-BE49-F238E27FC236}">
                <a16:creationId xmlns:a16="http://schemas.microsoft.com/office/drawing/2014/main" id="{50C02C99-2260-4DF6-8E1D-BB4B9AC9B054}"/>
              </a:ext>
            </a:extLst>
          </p:cNvPr>
          <p:cNvSpPr>
            <a:spLocks noGrp="1"/>
          </p:cNvSpPr>
          <p:nvPr>
            <p:ph type="ftr" sz="quarter" idx="11"/>
          </p:nvPr>
        </p:nvSpPr>
        <p:spPr/>
        <p:txBody>
          <a:bodyPr/>
          <a:lstStyle>
            <a:lvl1pPr>
              <a:defRPr/>
            </a:lvl1pPr>
          </a:lstStyle>
          <a:p>
            <a:endParaRPr lang="en-US" altLang="en-US"/>
          </a:p>
        </p:txBody>
      </p:sp>
      <p:sp>
        <p:nvSpPr>
          <p:cNvPr id="5" name="Slide Number Placeholder 4">
            <a:extLst>
              <a:ext uri="{FF2B5EF4-FFF2-40B4-BE49-F238E27FC236}">
                <a16:creationId xmlns:a16="http://schemas.microsoft.com/office/drawing/2014/main" id="{731A5858-D9FA-4CF4-B1C6-553E0A216EDC}"/>
              </a:ext>
            </a:extLst>
          </p:cNvPr>
          <p:cNvSpPr>
            <a:spLocks noGrp="1"/>
          </p:cNvSpPr>
          <p:nvPr>
            <p:ph type="sldNum" sz="quarter" idx="12"/>
          </p:nvPr>
        </p:nvSpPr>
        <p:spPr/>
        <p:txBody>
          <a:bodyPr/>
          <a:lstStyle>
            <a:lvl1pPr>
              <a:defRPr/>
            </a:lvl1pPr>
          </a:lstStyle>
          <a:p>
            <a:fld id="{C28C8809-C05F-4284-B4AC-0AFC79386AA2}" type="slidenum">
              <a:rPr lang="en-US" altLang="en-US"/>
              <a:pPr/>
              <a:t>‹#›</a:t>
            </a:fld>
            <a:endParaRPr lang="en-US" altLang="en-US"/>
          </a:p>
        </p:txBody>
      </p:sp>
    </p:spTree>
    <p:extLst>
      <p:ext uri="{BB962C8B-B14F-4D97-AF65-F5344CB8AC3E}">
        <p14:creationId xmlns:p14="http://schemas.microsoft.com/office/powerpoint/2010/main" val="24734866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6660D9B-4AE8-42FE-9209-617A0E9D97FA}"/>
              </a:ext>
            </a:extLst>
          </p:cNvPr>
          <p:cNvSpPr>
            <a:spLocks noGrp="1"/>
          </p:cNvSpPr>
          <p:nvPr>
            <p:ph type="dt" sz="half" idx="10"/>
          </p:nvPr>
        </p:nvSpPr>
        <p:spPr/>
        <p:txBody>
          <a:bodyPr/>
          <a:lstStyle>
            <a:lvl1pPr>
              <a:defRPr/>
            </a:lvl1pPr>
          </a:lstStyle>
          <a:p>
            <a:endParaRPr lang="en-US" altLang="en-US"/>
          </a:p>
        </p:txBody>
      </p:sp>
      <p:sp>
        <p:nvSpPr>
          <p:cNvPr id="3" name="Footer Placeholder 2">
            <a:extLst>
              <a:ext uri="{FF2B5EF4-FFF2-40B4-BE49-F238E27FC236}">
                <a16:creationId xmlns:a16="http://schemas.microsoft.com/office/drawing/2014/main" id="{73D43DA4-A97E-43C6-95AB-3E86AE678CEF}"/>
              </a:ext>
            </a:extLst>
          </p:cNvPr>
          <p:cNvSpPr>
            <a:spLocks noGrp="1"/>
          </p:cNvSpPr>
          <p:nvPr>
            <p:ph type="ftr" sz="quarter" idx="11"/>
          </p:nvPr>
        </p:nvSpPr>
        <p:spPr/>
        <p:txBody>
          <a:bodyPr/>
          <a:lstStyle>
            <a:lvl1pPr>
              <a:defRPr/>
            </a:lvl1pPr>
          </a:lstStyle>
          <a:p>
            <a:endParaRPr lang="en-US" altLang="en-US"/>
          </a:p>
        </p:txBody>
      </p:sp>
      <p:sp>
        <p:nvSpPr>
          <p:cNvPr id="4" name="Slide Number Placeholder 3">
            <a:extLst>
              <a:ext uri="{FF2B5EF4-FFF2-40B4-BE49-F238E27FC236}">
                <a16:creationId xmlns:a16="http://schemas.microsoft.com/office/drawing/2014/main" id="{144BACED-9027-4E90-9146-4C47BA61ED8A}"/>
              </a:ext>
            </a:extLst>
          </p:cNvPr>
          <p:cNvSpPr>
            <a:spLocks noGrp="1"/>
          </p:cNvSpPr>
          <p:nvPr>
            <p:ph type="sldNum" sz="quarter" idx="12"/>
          </p:nvPr>
        </p:nvSpPr>
        <p:spPr/>
        <p:txBody>
          <a:bodyPr/>
          <a:lstStyle>
            <a:lvl1pPr>
              <a:defRPr/>
            </a:lvl1pPr>
          </a:lstStyle>
          <a:p>
            <a:fld id="{AD2C4475-8D66-46A7-8BF7-F45B9F482CC4}" type="slidenum">
              <a:rPr lang="en-US" altLang="en-US"/>
              <a:pPr/>
              <a:t>‹#›</a:t>
            </a:fld>
            <a:endParaRPr lang="en-US" altLang="en-US"/>
          </a:p>
        </p:txBody>
      </p:sp>
    </p:spTree>
    <p:extLst>
      <p:ext uri="{BB962C8B-B14F-4D97-AF65-F5344CB8AC3E}">
        <p14:creationId xmlns:p14="http://schemas.microsoft.com/office/powerpoint/2010/main" val="26979742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04FE73-5C53-4C5F-8CCF-09693041A5B0}"/>
              </a:ext>
            </a:extLst>
          </p:cNvPr>
          <p:cNvSpPr>
            <a:spLocks noGrp="1"/>
          </p:cNvSpPr>
          <p:nvPr>
            <p:ph type="title"/>
          </p:nvPr>
        </p:nvSpPr>
        <p:spPr>
          <a:xfrm>
            <a:off x="2016125" y="2925763"/>
            <a:ext cx="9436100" cy="10240962"/>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5910A91-BFEB-4765-AC61-B530C9F98C0E}"/>
              </a:ext>
            </a:extLst>
          </p:cNvPr>
          <p:cNvSpPr>
            <a:spLocks noGrp="1"/>
          </p:cNvSpPr>
          <p:nvPr>
            <p:ph idx="1"/>
          </p:nvPr>
        </p:nvSpPr>
        <p:spPr>
          <a:xfrm>
            <a:off x="12439650" y="6319838"/>
            <a:ext cx="14812963" cy="311912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9BCC082-41A2-4AB3-8299-9FFB0EFB9E3C}"/>
              </a:ext>
            </a:extLst>
          </p:cNvPr>
          <p:cNvSpPr>
            <a:spLocks noGrp="1"/>
          </p:cNvSpPr>
          <p:nvPr>
            <p:ph type="body" sz="half" idx="2"/>
          </p:nvPr>
        </p:nvSpPr>
        <p:spPr>
          <a:xfrm>
            <a:off x="2016125" y="13166725"/>
            <a:ext cx="9436100" cy="24395113"/>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3118D768-5F42-4CD4-9F4D-67DBD770B768}"/>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DA410DC2-1EBA-45AD-AF60-5B6A6E77D171}"/>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43154AC9-DBC2-4BF0-B26A-C422F8CB9CD4}"/>
              </a:ext>
            </a:extLst>
          </p:cNvPr>
          <p:cNvSpPr>
            <a:spLocks noGrp="1"/>
          </p:cNvSpPr>
          <p:nvPr>
            <p:ph type="sldNum" sz="quarter" idx="12"/>
          </p:nvPr>
        </p:nvSpPr>
        <p:spPr/>
        <p:txBody>
          <a:bodyPr/>
          <a:lstStyle>
            <a:lvl1pPr>
              <a:defRPr/>
            </a:lvl1pPr>
          </a:lstStyle>
          <a:p>
            <a:fld id="{A7426112-4B3E-40BF-AA37-000A39701950}" type="slidenum">
              <a:rPr lang="en-US" altLang="en-US"/>
              <a:pPr/>
              <a:t>‹#›</a:t>
            </a:fld>
            <a:endParaRPr lang="en-US" altLang="en-US"/>
          </a:p>
        </p:txBody>
      </p:sp>
    </p:spTree>
    <p:extLst>
      <p:ext uri="{BB962C8B-B14F-4D97-AF65-F5344CB8AC3E}">
        <p14:creationId xmlns:p14="http://schemas.microsoft.com/office/powerpoint/2010/main" val="25622259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9692A4-08C5-472E-B39B-36DDB262B8F6}"/>
              </a:ext>
            </a:extLst>
          </p:cNvPr>
          <p:cNvSpPr>
            <a:spLocks noGrp="1"/>
          </p:cNvSpPr>
          <p:nvPr>
            <p:ph type="title"/>
          </p:nvPr>
        </p:nvSpPr>
        <p:spPr>
          <a:xfrm>
            <a:off x="2016125" y="2925763"/>
            <a:ext cx="9436100" cy="10240962"/>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C666728-3DE6-406D-A29A-FFC09AF30B6B}"/>
              </a:ext>
            </a:extLst>
          </p:cNvPr>
          <p:cNvSpPr>
            <a:spLocks noGrp="1"/>
          </p:cNvSpPr>
          <p:nvPr>
            <p:ph type="pic" idx="1"/>
          </p:nvPr>
        </p:nvSpPr>
        <p:spPr>
          <a:xfrm>
            <a:off x="12439650" y="6319838"/>
            <a:ext cx="14812963" cy="311912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CEC7A193-BF12-4659-9406-7D925B672B42}"/>
              </a:ext>
            </a:extLst>
          </p:cNvPr>
          <p:cNvSpPr>
            <a:spLocks noGrp="1"/>
          </p:cNvSpPr>
          <p:nvPr>
            <p:ph type="body" sz="half" idx="2"/>
          </p:nvPr>
        </p:nvSpPr>
        <p:spPr>
          <a:xfrm>
            <a:off x="2016125" y="13166725"/>
            <a:ext cx="9436100" cy="24395113"/>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BE299D6A-EE38-4B75-A9A4-6173F286BA2A}"/>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C5E54D2F-E8F6-448E-BBE7-71E16341122D}"/>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EB3C2637-B4C6-45C8-AA3C-C9D64E0B2A4B}"/>
              </a:ext>
            </a:extLst>
          </p:cNvPr>
          <p:cNvSpPr>
            <a:spLocks noGrp="1"/>
          </p:cNvSpPr>
          <p:nvPr>
            <p:ph type="sldNum" sz="quarter" idx="12"/>
          </p:nvPr>
        </p:nvSpPr>
        <p:spPr/>
        <p:txBody>
          <a:bodyPr/>
          <a:lstStyle>
            <a:lvl1pPr>
              <a:defRPr/>
            </a:lvl1pPr>
          </a:lstStyle>
          <a:p>
            <a:fld id="{A2DE99D7-A71F-4C90-9361-2E0587D52E0A}" type="slidenum">
              <a:rPr lang="en-US" altLang="en-US"/>
              <a:pPr/>
              <a:t>‹#›</a:t>
            </a:fld>
            <a:endParaRPr lang="en-US" altLang="en-US"/>
          </a:p>
        </p:txBody>
      </p:sp>
    </p:spTree>
    <p:extLst>
      <p:ext uri="{BB962C8B-B14F-4D97-AF65-F5344CB8AC3E}">
        <p14:creationId xmlns:p14="http://schemas.microsoft.com/office/powerpoint/2010/main" val="17578971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53C11DFC-A51F-4011-BCED-71DB0D3FF2AF}"/>
              </a:ext>
            </a:extLst>
          </p:cNvPr>
          <p:cNvSpPr>
            <a:spLocks noGrp="1" noChangeArrowheads="1"/>
          </p:cNvSpPr>
          <p:nvPr>
            <p:ph type="title"/>
          </p:nvPr>
        </p:nvSpPr>
        <p:spPr bwMode="auto">
          <a:xfrm>
            <a:off x="2193925" y="3902075"/>
            <a:ext cx="24872950" cy="7315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18009" tIns="209004" rIns="418009" bIns="209004"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AE3651F3-6BFB-458E-A4E9-AB6FEE39D64E}"/>
              </a:ext>
            </a:extLst>
          </p:cNvPr>
          <p:cNvSpPr>
            <a:spLocks noGrp="1" noChangeArrowheads="1"/>
          </p:cNvSpPr>
          <p:nvPr>
            <p:ph type="body" idx="1"/>
          </p:nvPr>
        </p:nvSpPr>
        <p:spPr bwMode="auto">
          <a:xfrm>
            <a:off x="2193925" y="12679363"/>
            <a:ext cx="24872950" cy="26335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18009" tIns="209004" rIns="418009" bIns="209004"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1A6FF710-F6F1-4A34-B85F-12F95221DBCA}"/>
              </a:ext>
            </a:extLst>
          </p:cNvPr>
          <p:cNvSpPr>
            <a:spLocks noGrp="1" noChangeArrowheads="1"/>
          </p:cNvSpPr>
          <p:nvPr>
            <p:ph type="dt" sz="half" idx="2"/>
          </p:nvPr>
        </p:nvSpPr>
        <p:spPr bwMode="auto">
          <a:xfrm>
            <a:off x="2193925" y="39989125"/>
            <a:ext cx="6096000" cy="2927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18009" tIns="209004" rIns="418009" bIns="209004" numCol="1" anchor="t" anchorCtr="0" compatLnSpc="1">
            <a:prstTxWarp prst="textNoShape">
              <a:avLst/>
            </a:prstTxWarp>
          </a:bodyPr>
          <a:lstStyle>
            <a:lvl1pPr defTabSz="4179888">
              <a:defRPr sz="6400"/>
            </a:lvl1pPr>
          </a:lstStyle>
          <a:p>
            <a:endParaRPr lang="en-US" altLang="en-US"/>
          </a:p>
        </p:txBody>
      </p:sp>
      <p:sp>
        <p:nvSpPr>
          <p:cNvPr id="1029" name="Rectangle 5">
            <a:extLst>
              <a:ext uri="{FF2B5EF4-FFF2-40B4-BE49-F238E27FC236}">
                <a16:creationId xmlns:a16="http://schemas.microsoft.com/office/drawing/2014/main" id="{A8D90281-4051-49E3-BDDC-762DC11B8E1F}"/>
              </a:ext>
            </a:extLst>
          </p:cNvPr>
          <p:cNvSpPr>
            <a:spLocks noGrp="1" noChangeArrowheads="1"/>
          </p:cNvSpPr>
          <p:nvPr>
            <p:ph type="ftr" sz="quarter" idx="3"/>
          </p:nvPr>
        </p:nvSpPr>
        <p:spPr bwMode="auto">
          <a:xfrm>
            <a:off x="9998075" y="39989125"/>
            <a:ext cx="9264650" cy="2927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18009" tIns="209004" rIns="418009" bIns="209004" numCol="1" anchor="t" anchorCtr="0" compatLnSpc="1">
            <a:prstTxWarp prst="textNoShape">
              <a:avLst/>
            </a:prstTxWarp>
          </a:bodyPr>
          <a:lstStyle>
            <a:lvl1pPr algn="ctr" defTabSz="4179888">
              <a:defRPr sz="6400"/>
            </a:lvl1pPr>
          </a:lstStyle>
          <a:p>
            <a:endParaRPr lang="en-US" altLang="en-US"/>
          </a:p>
        </p:txBody>
      </p:sp>
      <p:sp>
        <p:nvSpPr>
          <p:cNvPr id="1030" name="Rectangle 6">
            <a:extLst>
              <a:ext uri="{FF2B5EF4-FFF2-40B4-BE49-F238E27FC236}">
                <a16:creationId xmlns:a16="http://schemas.microsoft.com/office/drawing/2014/main" id="{9587EF30-1C90-4109-B7BF-EF7341EA5D80}"/>
              </a:ext>
            </a:extLst>
          </p:cNvPr>
          <p:cNvSpPr>
            <a:spLocks noGrp="1" noChangeArrowheads="1"/>
          </p:cNvSpPr>
          <p:nvPr>
            <p:ph type="sldNum" sz="quarter" idx="4"/>
          </p:nvPr>
        </p:nvSpPr>
        <p:spPr bwMode="auto">
          <a:xfrm>
            <a:off x="20970875" y="39989125"/>
            <a:ext cx="6096000" cy="2927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18009" tIns="209004" rIns="418009" bIns="209004" numCol="1" anchor="t" anchorCtr="0" compatLnSpc="1">
            <a:prstTxWarp prst="textNoShape">
              <a:avLst/>
            </a:prstTxWarp>
          </a:bodyPr>
          <a:lstStyle>
            <a:lvl1pPr algn="r" defTabSz="4179888">
              <a:defRPr sz="6400"/>
            </a:lvl1pPr>
          </a:lstStyle>
          <a:p>
            <a:fld id="{3477109D-81F4-4C74-848B-9F14378E3ADB}"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179888" rtl="0" fontAlgn="base">
        <a:spcBef>
          <a:spcPct val="0"/>
        </a:spcBef>
        <a:spcAft>
          <a:spcPct val="0"/>
        </a:spcAft>
        <a:defRPr sz="20100" kern="1200">
          <a:solidFill>
            <a:schemeClr val="tx2"/>
          </a:solidFill>
          <a:latin typeface="+mj-lt"/>
          <a:ea typeface="+mj-ea"/>
          <a:cs typeface="+mj-cs"/>
        </a:defRPr>
      </a:lvl1pPr>
      <a:lvl2pPr algn="ctr" defTabSz="4179888" rtl="0" fontAlgn="base">
        <a:spcBef>
          <a:spcPct val="0"/>
        </a:spcBef>
        <a:spcAft>
          <a:spcPct val="0"/>
        </a:spcAft>
        <a:defRPr sz="20100">
          <a:solidFill>
            <a:schemeClr val="tx2"/>
          </a:solidFill>
          <a:latin typeface="Times New Roman" panose="02020603050405020304" pitchFamily="18" charset="0"/>
        </a:defRPr>
      </a:lvl2pPr>
      <a:lvl3pPr algn="ctr" defTabSz="4179888" rtl="0" fontAlgn="base">
        <a:spcBef>
          <a:spcPct val="0"/>
        </a:spcBef>
        <a:spcAft>
          <a:spcPct val="0"/>
        </a:spcAft>
        <a:defRPr sz="20100">
          <a:solidFill>
            <a:schemeClr val="tx2"/>
          </a:solidFill>
          <a:latin typeface="Times New Roman" panose="02020603050405020304" pitchFamily="18" charset="0"/>
        </a:defRPr>
      </a:lvl3pPr>
      <a:lvl4pPr algn="ctr" defTabSz="4179888" rtl="0" fontAlgn="base">
        <a:spcBef>
          <a:spcPct val="0"/>
        </a:spcBef>
        <a:spcAft>
          <a:spcPct val="0"/>
        </a:spcAft>
        <a:defRPr sz="20100">
          <a:solidFill>
            <a:schemeClr val="tx2"/>
          </a:solidFill>
          <a:latin typeface="Times New Roman" panose="02020603050405020304" pitchFamily="18" charset="0"/>
        </a:defRPr>
      </a:lvl4pPr>
      <a:lvl5pPr algn="ctr" defTabSz="4179888" rtl="0" fontAlgn="base">
        <a:spcBef>
          <a:spcPct val="0"/>
        </a:spcBef>
        <a:spcAft>
          <a:spcPct val="0"/>
        </a:spcAft>
        <a:defRPr sz="20100">
          <a:solidFill>
            <a:schemeClr val="tx2"/>
          </a:solidFill>
          <a:latin typeface="Times New Roman" panose="02020603050405020304" pitchFamily="18" charset="0"/>
        </a:defRPr>
      </a:lvl5pPr>
      <a:lvl6pPr marL="457200" algn="ctr" defTabSz="4179888" rtl="0" fontAlgn="base">
        <a:spcBef>
          <a:spcPct val="0"/>
        </a:spcBef>
        <a:spcAft>
          <a:spcPct val="0"/>
        </a:spcAft>
        <a:defRPr sz="20100">
          <a:solidFill>
            <a:schemeClr val="tx2"/>
          </a:solidFill>
          <a:latin typeface="Times New Roman" panose="02020603050405020304" pitchFamily="18" charset="0"/>
        </a:defRPr>
      </a:lvl6pPr>
      <a:lvl7pPr marL="914400" algn="ctr" defTabSz="4179888" rtl="0" fontAlgn="base">
        <a:spcBef>
          <a:spcPct val="0"/>
        </a:spcBef>
        <a:spcAft>
          <a:spcPct val="0"/>
        </a:spcAft>
        <a:defRPr sz="20100">
          <a:solidFill>
            <a:schemeClr val="tx2"/>
          </a:solidFill>
          <a:latin typeface="Times New Roman" panose="02020603050405020304" pitchFamily="18" charset="0"/>
        </a:defRPr>
      </a:lvl7pPr>
      <a:lvl8pPr marL="1371600" algn="ctr" defTabSz="4179888" rtl="0" fontAlgn="base">
        <a:spcBef>
          <a:spcPct val="0"/>
        </a:spcBef>
        <a:spcAft>
          <a:spcPct val="0"/>
        </a:spcAft>
        <a:defRPr sz="20100">
          <a:solidFill>
            <a:schemeClr val="tx2"/>
          </a:solidFill>
          <a:latin typeface="Times New Roman" panose="02020603050405020304" pitchFamily="18" charset="0"/>
        </a:defRPr>
      </a:lvl8pPr>
      <a:lvl9pPr marL="1828800" algn="ctr" defTabSz="4179888" rtl="0" fontAlgn="base">
        <a:spcBef>
          <a:spcPct val="0"/>
        </a:spcBef>
        <a:spcAft>
          <a:spcPct val="0"/>
        </a:spcAft>
        <a:defRPr sz="20100">
          <a:solidFill>
            <a:schemeClr val="tx2"/>
          </a:solidFill>
          <a:latin typeface="Times New Roman" panose="02020603050405020304" pitchFamily="18" charset="0"/>
        </a:defRPr>
      </a:lvl9pPr>
    </p:titleStyle>
    <p:bodyStyle>
      <a:lvl1pPr marL="1566863" indent="-1566863" algn="l" defTabSz="4179888" rtl="0" fontAlgn="base">
        <a:spcBef>
          <a:spcPct val="20000"/>
        </a:spcBef>
        <a:spcAft>
          <a:spcPct val="0"/>
        </a:spcAft>
        <a:buChar char="•"/>
        <a:defRPr sz="14600" kern="1200">
          <a:solidFill>
            <a:schemeClr val="tx1"/>
          </a:solidFill>
          <a:latin typeface="+mn-lt"/>
          <a:ea typeface="+mn-ea"/>
          <a:cs typeface="+mn-cs"/>
        </a:defRPr>
      </a:lvl1pPr>
      <a:lvl2pPr marL="3395663" indent="-1304925" algn="l" defTabSz="4179888" rtl="0" fontAlgn="base">
        <a:spcBef>
          <a:spcPct val="20000"/>
        </a:spcBef>
        <a:spcAft>
          <a:spcPct val="0"/>
        </a:spcAft>
        <a:buChar char="–"/>
        <a:defRPr sz="12800" kern="1200">
          <a:solidFill>
            <a:schemeClr val="tx1"/>
          </a:solidFill>
          <a:latin typeface="+mn-lt"/>
          <a:ea typeface="+mn-ea"/>
          <a:cs typeface="+mn-cs"/>
        </a:defRPr>
      </a:lvl2pPr>
      <a:lvl3pPr marL="5224463" indent="-1044575" algn="l" defTabSz="4179888" rtl="0" fontAlgn="base">
        <a:spcBef>
          <a:spcPct val="20000"/>
        </a:spcBef>
        <a:spcAft>
          <a:spcPct val="0"/>
        </a:spcAft>
        <a:buChar char="•"/>
        <a:defRPr sz="11000" kern="1200">
          <a:solidFill>
            <a:schemeClr val="tx1"/>
          </a:solidFill>
          <a:latin typeface="+mn-lt"/>
          <a:ea typeface="+mn-ea"/>
          <a:cs typeface="+mn-cs"/>
        </a:defRPr>
      </a:lvl3pPr>
      <a:lvl4pPr marL="7315200" indent="-1044575" algn="l" defTabSz="4179888" rtl="0" fontAlgn="base">
        <a:spcBef>
          <a:spcPct val="20000"/>
        </a:spcBef>
        <a:spcAft>
          <a:spcPct val="0"/>
        </a:spcAft>
        <a:buChar char="–"/>
        <a:defRPr sz="9100" kern="1200">
          <a:solidFill>
            <a:schemeClr val="tx1"/>
          </a:solidFill>
          <a:latin typeface="+mn-lt"/>
          <a:ea typeface="+mn-ea"/>
          <a:cs typeface="+mn-cs"/>
        </a:defRPr>
      </a:lvl4pPr>
      <a:lvl5pPr marL="9405938" indent="-1046163" algn="l" defTabSz="4179888" rtl="0" fontAlgn="base">
        <a:spcBef>
          <a:spcPct val="20000"/>
        </a:spcBef>
        <a:spcAft>
          <a:spcPct val="0"/>
        </a:spcAft>
        <a:buChar char="»"/>
        <a:defRPr sz="91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hyperlink" Target="http://edcnts12.cr.usgs.gov/ned-h/index.html" TargetMode="External"/><Relationship Id="rId18" Type="http://schemas.openxmlformats.org/officeDocument/2006/relationships/hyperlink" Target="http://www.ftw.nrcs.usda.gov/huc_data.html" TargetMode="External"/><Relationship Id="rId3" Type="http://schemas.openxmlformats.org/officeDocument/2006/relationships/image" Target="../media/image2.png"/><Relationship Id="rId7" Type="http://schemas.openxmlformats.org/officeDocument/2006/relationships/image" Target="../media/image6.jpeg"/><Relationship Id="rId12" Type="http://schemas.openxmlformats.org/officeDocument/2006/relationships/hyperlink" Target="http://edcnts12.cr.usgs.gov/ned/" TargetMode="External"/><Relationship Id="rId17" Type="http://schemas.openxmlformats.org/officeDocument/2006/relationships/hyperlink" Target="http://www.ce.utexas.edu/prof/maidment/" TargetMode="External"/><Relationship Id="rId2" Type="http://schemas.openxmlformats.org/officeDocument/2006/relationships/image" Target="../media/image1.png"/><Relationship Id="rId16" Type="http://schemas.openxmlformats.org/officeDocument/2006/relationships/hyperlink" Target="mailto:maidment@mail.utexas.edu" TargetMode="External"/><Relationship Id="rId1" Type="http://schemas.openxmlformats.org/officeDocument/2006/relationships/slideLayout" Target="../slideLayouts/slideLayout7.xml"/><Relationship Id="rId6" Type="http://schemas.openxmlformats.org/officeDocument/2006/relationships/image" Target="../media/image5.png"/><Relationship Id="rId11" Type="http://schemas.openxmlformats.org/officeDocument/2006/relationships/hyperlink" Target="http://nhd.usgs.gov/" TargetMode="External"/><Relationship Id="rId5" Type="http://schemas.openxmlformats.org/officeDocument/2006/relationships/image" Target="../media/image4.png"/><Relationship Id="rId15" Type="http://schemas.openxmlformats.org/officeDocument/2006/relationships/hyperlink" Target="http://www.engineering.usu.edu/dtarb" TargetMode="External"/><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 Id="rId14" Type="http://schemas.openxmlformats.org/officeDocument/2006/relationships/hyperlink" Target="mailto:dtarb@cc.usu.edu" TargetMode="External"/></Relationships>
</file>

<file path=ppt/slides/_rels/slide2.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12.png"/><Relationship Id="rId7" Type="http://schemas.openxmlformats.org/officeDocument/2006/relationships/oleObject" Target="../embeddings/oleObject1.bin"/><Relationship Id="rId12" Type="http://schemas.openxmlformats.org/officeDocument/2006/relationships/hyperlink" Target="http://water.usgs.gov/pubs/wri/wri934076" TargetMode="External"/><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image" Target="../media/image13.png"/><Relationship Id="rId11" Type="http://schemas.openxmlformats.org/officeDocument/2006/relationships/image" Target="../media/image14.png"/><Relationship Id="rId5" Type="http://schemas.openxmlformats.org/officeDocument/2006/relationships/hyperlink" Target="http://water.usgs.gov/usa/nwis/" TargetMode="External"/><Relationship Id="rId10" Type="http://schemas.openxmlformats.org/officeDocument/2006/relationships/image" Target="../media/image11.png"/><Relationship Id="rId4" Type="http://schemas.openxmlformats.org/officeDocument/2006/relationships/hyperlink" Target="http://jupiter.agu.org/webcast/burges.html" TargetMode="External"/><Relationship Id="rId9" Type="http://schemas.openxmlformats.org/officeDocument/2006/relationships/oleObject" Target="../embeddings/oleObject2.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260" name="Picture 188" descr="E:\eudora\Attach\washitanhd.bmp">
            <a:extLst>
              <a:ext uri="{FF2B5EF4-FFF2-40B4-BE49-F238E27FC236}">
                <a16:creationId xmlns:a16="http://schemas.microsoft.com/office/drawing/2014/main" id="{EB78C097-32CD-44F5-B397-06830D5503E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32638" y="28651200"/>
            <a:ext cx="6773862" cy="5068888"/>
          </a:xfrm>
          <a:prstGeom prst="rect">
            <a:avLst/>
          </a:prstGeom>
          <a:noFill/>
          <a:extLst>
            <a:ext uri="{909E8E84-426E-40DD-AFC4-6F175D3DCCD1}">
              <a14:hiddenFill xmlns:a14="http://schemas.microsoft.com/office/drawing/2010/main">
                <a:solidFill>
                  <a:srgbClr val="FFFFFF"/>
                </a:solidFill>
              </a14:hiddenFill>
            </a:ext>
          </a:extLst>
        </p:spPr>
      </p:pic>
      <p:sp>
        <p:nvSpPr>
          <p:cNvPr id="3194" name="Text Box 122">
            <a:extLst>
              <a:ext uri="{FF2B5EF4-FFF2-40B4-BE49-F238E27FC236}">
                <a16:creationId xmlns:a16="http://schemas.microsoft.com/office/drawing/2014/main" id="{143D4B1C-F1D3-48CE-AB51-A341C092EED2}"/>
              </a:ext>
            </a:extLst>
          </p:cNvPr>
          <p:cNvSpPr txBox="1">
            <a:spLocks noChangeArrowheads="1"/>
          </p:cNvSpPr>
          <p:nvPr/>
        </p:nvSpPr>
        <p:spPr bwMode="auto">
          <a:xfrm>
            <a:off x="2444750" y="593725"/>
            <a:ext cx="23656925" cy="2895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30000"/>
              </a:spcBef>
            </a:pPr>
            <a:r>
              <a:rPr lang="en-US" altLang="en-US" sz="8000" b="1">
                <a:solidFill>
                  <a:srgbClr val="0000CC"/>
                </a:solidFill>
              </a:rPr>
              <a:t>National Geospatial Datasets for Hydrology</a:t>
            </a:r>
          </a:p>
          <a:p>
            <a:pPr algn="ctr">
              <a:spcBef>
                <a:spcPct val="30000"/>
              </a:spcBef>
            </a:pPr>
            <a:r>
              <a:rPr lang="en-US" altLang="en-US" sz="4000"/>
              <a:t>By David G. Tarboton, Utah State University and David R. Maidment, University of Texas at Austin</a:t>
            </a:r>
          </a:p>
          <a:p>
            <a:pPr algn="ctr">
              <a:spcBef>
                <a:spcPct val="30000"/>
              </a:spcBef>
            </a:pPr>
            <a:endParaRPr lang="en-US" altLang="en-US" sz="4000"/>
          </a:p>
        </p:txBody>
      </p:sp>
      <p:pic>
        <p:nvPicPr>
          <p:cNvPr id="3196" name="Picture 124" descr="D:\visual\phoenix\texas.gif">
            <a:extLst>
              <a:ext uri="{FF2B5EF4-FFF2-40B4-BE49-F238E27FC236}">
                <a16:creationId xmlns:a16="http://schemas.microsoft.com/office/drawing/2014/main" id="{B2B1DDF4-4569-42A9-8BEF-F916EEDEB7D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83438" y="20361275"/>
            <a:ext cx="6946900" cy="6948488"/>
          </a:xfrm>
          <a:prstGeom prst="rect">
            <a:avLst/>
          </a:prstGeom>
          <a:noFill/>
          <a:extLst>
            <a:ext uri="{909E8E84-426E-40DD-AFC4-6F175D3DCCD1}">
              <a14:hiddenFill xmlns:a14="http://schemas.microsoft.com/office/drawing/2010/main">
                <a:solidFill>
                  <a:srgbClr val="FFFFFF"/>
                </a:solidFill>
              </a14:hiddenFill>
            </a:ext>
          </a:extLst>
        </p:spPr>
      </p:pic>
      <p:sp>
        <p:nvSpPr>
          <p:cNvPr id="3197" name="Text Box 125">
            <a:extLst>
              <a:ext uri="{FF2B5EF4-FFF2-40B4-BE49-F238E27FC236}">
                <a16:creationId xmlns:a16="http://schemas.microsoft.com/office/drawing/2014/main" id="{40CAB97F-96A3-4167-AFCF-0D30CDF2A5E6}"/>
              </a:ext>
            </a:extLst>
          </p:cNvPr>
          <p:cNvSpPr txBox="1">
            <a:spLocks noChangeAspect="1" noChangeArrowheads="1"/>
          </p:cNvSpPr>
          <p:nvPr/>
        </p:nvSpPr>
        <p:spPr bwMode="auto">
          <a:xfrm>
            <a:off x="-361950" y="18688050"/>
            <a:ext cx="7453313" cy="1190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3600" b="1">
                <a:solidFill>
                  <a:srgbClr val="0000CC"/>
                </a:solidFill>
              </a:rPr>
              <a:t>National Elevation Dataset </a:t>
            </a:r>
          </a:p>
          <a:p>
            <a:pPr algn="ctr"/>
            <a:r>
              <a:rPr lang="en-US" altLang="en-US" sz="3600" b="1">
                <a:solidFill>
                  <a:srgbClr val="0000CC"/>
                </a:solidFill>
              </a:rPr>
              <a:t>(NED)</a:t>
            </a:r>
          </a:p>
        </p:txBody>
      </p:sp>
      <p:sp>
        <p:nvSpPr>
          <p:cNvPr id="3198" name="Rectangle 126">
            <a:extLst>
              <a:ext uri="{FF2B5EF4-FFF2-40B4-BE49-F238E27FC236}">
                <a16:creationId xmlns:a16="http://schemas.microsoft.com/office/drawing/2014/main" id="{9D132B2B-102C-4EC7-B1B5-2FBE16787A24}"/>
              </a:ext>
            </a:extLst>
          </p:cNvPr>
          <p:cNvSpPr>
            <a:spLocks noChangeAspect="1" noChangeArrowheads="1"/>
          </p:cNvSpPr>
          <p:nvPr/>
        </p:nvSpPr>
        <p:spPr bwMode="auto">
          <a:xfrm>
            <a:off x="1008063" y="20645438"/>
            <a:ext cx="5840412" cy="6286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fontAlgn="base">
              <a:spcBef>
                <a:spcPct val="0"/>
              </a:spcBef>
              <a:spcAft>
                <a:spcPct val="0"/>
              </a:spcAft>
              <a:defRPr sz="2400">
                <a:solidFill>
                  <a:schemeClr val="tx1"/>
                </a:solidFill>
                <a:latin typeface="Times New Roman" panose="02020603050405020304" pitchFamily="18" charset="0"/>
              </a:defRPr>
            </a:lvl6pPr>
            <a:lvl7pPr marL="2971800" indent="-228600" fontAlgn="base">
              <a:spcBef>
                <a:spcPct val="0"/>
              </a:spcBef>
              <a:spcAft>
                <a:spcPct val="0"/>
              </a:spcAft>
              <a:defRPr sz="2400">
                <a:solidFill>
                  <a:schemeClr val="tx1"/>
                </a:solidFill>
                <a:latin typeface="Times New Roman" panose="02020603050405020304" pitchFamily="18" charset="0"/>
              </a:defRPr>
            </a:lvl7pPr>
            <a:lvl8pPr marL="3429000" indent="-228600" fontAlgn="base">
              <a:spcBef>
                <a:spcPct val="0"/>
              </a:spcBef>
              <a:spcAft>
                <a:spcPct val="0"/>
              </a:spcAft>
              <a:defRPr sz="2400">
                <a:solidFill>
                  <a:schemeClr val="tx1"/>
                </a:solidFill>
                <a:latin typeface="Times New Roman" panose="02020603050405020304" pitchFamily="18" charset="0"/>
              </a:defRPr>
            </a:lvl8pPr>
            <a:lvl9pPr marL="3886200" indent="-228600" fontAlgn="base">
              <a:spcBef>
                <a:spcPct val="0"/>
              </a:spcBef>
              <a:spcAft>
                <a:spcPct val="0"/>
              </a:spcAft>
              <a:defRPr sz="2400">
                <a:solidFill>
                  <a:schemeClr val="tx1"/>
                </a:solidFill>
                <a:latin typeface="Times New Roman" panose="02020603050405020304" pitchFamily="18" charset="0"/>
              </a:defRPr>
            </a:lvl9pPr>
          </a:lstStyle>
          <a:p>
            <a:pPr>
              <a:spcBef>
                <a:spcPct val="50000"/>
              </a:spcBef>
              <a:buFontTx/>
              <a:buChar char="•"/>
            </a:pPr>
            <a:r>
              <a:rPr lang="en-US" altLang="en-US" sz="3600">
                <a:solidFill>
                  <a:srgbClr val="FF3300"/>
                </a:solidFill>
              </a:rPr>
              <a:t>Digital Elevation Model</a:t>
            </a:r>
            <a:r>
              <a:rPr lang="en-US" altLang="en-US" sz="3600"/>
              <a:t> with 1 arc-second (30m) cells </a:t>
            </a:r>
          </a:p>
          <a:p>
            <a:pPr>
              <a:spcBef>
                <a:spcPct val="50000"/>
              </a:spcBef>
              <a:buFontTx/>
              <a:buChar char="•"/>
            </a:pPr>
            <a:r>
              <a:rPr lang="en-US" altLang="en-US" sz="3600">
                <a:solidFill>
                  <a:srgbClr val="FF3300"/>
                </a:solidFill>
              </a:rPr>
              <a:t>Seamless</a:t>
            </a:r>
            <a:r>
              <a:rPr lang="en-US" altLang="en-US" sz="3600"/>
              <a:t> in 1</a:t>
            </a:r>
            <a:r>
              <a:rPr lang="en-US" altLang="en-US" sz="3600">
                <a:cs typeface="Times New Roman" panose="02020603050405020304" pitchFamily="18" charset="0"/>
              </a:rPr>
              <a:t>° blocks for the United States</a:t>
            </a:r>
          </a:p>
          <a:p>
            <a:pPr>
              <a:spcBef>
                <a:spcPct val="50000"/>
              </a:spcBef>
              <a:buFontTx/>
              <a:buChar char="•"/>
            </a:pPr>
            <a:r>
              <a:rPr lang="en-US" altLang="en-US" sz="3600">
                <a:cs typeface="Times New Roman" panose="02020603050405020304" pitchFamily="18" charset="0"/>
              </a:rPr>
              <a:t>10 billion data</a:t>
            </a:r>
          </a:p>
          <a:p>
            <a:pPr>
              <a:spcBef>
                <a:spcPct val="50000"/>
              </a:spcBef>
              <a:buFontTx/>
              <a:buChar char="•"/>
            </a:pPr>
            <a:r>
              <a:rPr lang="en-US" altLang="en-US" sz="3600">
                <a:cs typeface="Times New Roman" panose="02020603050405020304" pitchFamily="18" charset="0"/>
              </a:rPr>
              <a:t>Derived from USGS </a:t>
            </a:r>
            <a:r>
              <a:rPr lang="en-US" altLang="en-US" sz="3600">
                <a:solidFill>
                  <a:srgbClr val="FF3300"/>
                </a:solidFill>
                <a:cs typeface="Times New Roman" panose="02020603050405020304" pitchFamily="18" charset="0"/>
              </a:rPr>
              <a:t>1:24,000</a:t>
            </a:r>
            <a:r>
              <a:rPr lang="en-US" altLang="en-US" sz="3600">
                <a:cs typeface="Times New Roman" panose="02020603050405020304" pitchFamily="18" charset="0"/>
              </a:rPr>
              <a:t> quadrangle sheets </a:t>
            </a:r>
            <a:endParaRPr lang="en-US" altLang="en-US" sz="3600"/>
          </a:p>
        </p:txBody>
      </p:sp>
      <p:sp>
        <p:nvSpPr>
          <p:cNvPr id="3199" name="Rectangle 127">
            <a:extLst>
              <a:ext uri="{FF2B5EF4-FFF2-40B4-BE49-F238E27FC236}">
                <a16:creationId xmlns:a16="http://schemas.microsoft.com/office/drawing/2014/main" id="{9D7FB9F1-1D34-4BB6-A7B1-5D667940D35D}"/>
              </a:ext>
            </a:extLst>
          </p:cNvPr>
          <p:cNvSpPr>
            <a:spLocks noChangeAspect="1" noChangeArrowheads="1"/>
          </p:cNvSpPr>
          <p:nvPr/>
        </p:nvSpPr>
        <p:spPr bwMode="auto">
          <a:xfrm>
            <a:off x="547688" y="18691225"/>
            <a:ext cx="13638212" cy="9034463"/>
          </a:xfrm>
          <a:prstGeom prst="rect">
            <a:avLst/>
          </a:prstGeom>
          <a:noFill/>
          <a:ln w="9525">
            <a:solidFill>
              <a:srgbClr val="FF33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pic>
        <p:nvPicPr>
          <p:cNvPr id="3211" name="Picture 139" descr="D:\visual\phoenix\NEDHBanner.gif">
            <a:extLst>
              <a:ext uri="{FF2B5EF4-FFF2-40B4-BE49-F238E27FC236}">
                <a16:creationId xmlns:a16="http://schemas.microsoft.com/office/drawing/2014/main" id="{E89566F7-6BC5-4D97-8663-C834D6A8F779}"/>
              </a:ext>
            </a:extLst>
          </p:cNvPr>
          <p:cNvPicPr>
            <a:picLocks noChangeAspect="1" noChangeArrowheads="1"/>
          </p:cNvPicPr>
          <p:nvPr/>
        </p:nvPicPr>
        <p:blipFill>
          <a:blip r:embed="rId4">
            <a:extLst>
              <a:ext uri="{28A0092B-C50C-407E-A947-70E740481C1C}">
                <a14:useLocalDpi xmlns:a14="http://schemas.microsoft.com/office/drawing/2010/main" val="0"/>
              </a:ext>
            </a:extLst>
          </a:blip>
          <a:srcRect b="31667"/>
          <a:stretch>
            <a:fillRect/>
          </a:stretch>
        </p:blipFill>
        <p:spPr bwMode="auto">
          <a:xfrm>
            <a:off x="21723350" y="18692813"/>
            <a:ext cx="6858000" cy="781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212" name="Picture 140" descr="D:\visual\phoenix\wash_fig2.gif">
            <a:extLst>
              <a:ext uri="{FF2B5EF4-FFF2-40B4-BE49-F238E27FC236}">
                <a16:creationId xmlns:a16="http://schemas.microsoft.com/office/drawing/2014/main" id="{F9BDE87D-ED14-43D0-BB32-FC3B907CB177}"/>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0847050" y="20039013"/>
            <a:ext cx="7605713" cy="6550025"/>
          </a:xfrm>
          <a:prstGeom prst="rect">
            <a:avLst/>
          </a:prstGeom>
          <a:noFill/>
          <a:extLst>
            <a:ext uri="{909E8E84-426E-40DD-AFC4-6F175D3DCCD1}">
              <a14:hiddenFill xmlns:a14="http://schemas.microsoft.com/office/drawing/2010/main">
                <a:solidFill>
                  <a:srgbClr val="FFFFFF"/>
                </a:solidFill>
              </a14:hiddenFill>
            </a:ext>
          </a:extLst>
        </p:spPr>
      </p:pic>
      <p:sp>
        <p:nvSpPr>
          <p:cNvPr id="3213" name="Rectangle 141">
            <a:extLst>
              <a:ext uri="{FF2B5EF4-FFF2-40B4-BE49-F238E27FC236}">
                <a16:creationId xmlns:a16="http://schemas.microsoft.com/office/drawing/2014/main" id="{7D419798-5985-4218-A277-734DC03A03C7}"/>
              </a:ext>
            </a:extLst>
          </p:cNvPr>
          <p:cNvSpPr>
            <a:spLocks noChangeArrowheads="1"/>
          </p:cNvSpPr>
          <p:nvPr/>
        </p:nvSpPr>
        <p:spPr bwMode="auto">
          <a:xfrm>
            <a:off x="15093950" y="20153313"/>
            <a:ext cx="5353050" cy="7029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fontAlgn="base">
              <a:spcBef>
                <a:spcPct val="0"/>
              </a:spcBef>
              <a:spcAft>
                <a:spcPct val="0"/>
              </a:spcAft>
              <a:defRPr sz="2400">
                <a:solidFill>
                  <a:schemeClr val="tx1"/>
                </a:solidFill>
                <a:latin typeface="Times New Roman" panose="02020603050405020304" pitchFamily="18" charset="0"/>
              </a:defRPr>
            </a:lvl6pPr>
            <a:lvl7pPr marL="2971800" indent="-228600" fontAlgn="base">
              <a:spcBef>
                <a:spcPct val="0"/>
              </a:spcBef>
              <a:spcAft>
                <a:spcPct val="0"/>
              </a:spcAft>
              <a:defRPr sz="2400">
                <a:solidFill>
                  <a:schemeClr val="tx1"/>
                </a:solidFill>
                <a:latin typeface="Times New Roman" panose="02020603050405020304" pitchFamily="18" charset="0"/>
              </a:defRPr>
            </a:lvl7pPr>
            <a:lvl8pPr marL="3429000" indent="-228600" fontAlgn="base">
              <a:spcBef>
                <a:spcPct val="0"/>
              </a:spcBef>
              <a:spcAft>
                <a:spcPct val="0"/>
              </a:spcAft>
              <a:defRPr sz="2400">
                <a:solidFill>
                  <a:schemeClr val="tx1"/>
                </a:solidFill>
                <a:latin typeface="Times New Roman" panose="02020603050405020304" pitchFamily="18" charset="0"/>
              </a:defRPr>
            </a:lvl8pPr>
            <a:lvl9pPr marL="3886200" indent="-228600" fontAlgn="base">
              <a:spcBef>
                <a:spcPct val="0"/>
              </a:spcBef>
              <a:spcAft>
                <a:spcPct val="0"/>
              </a:spcAft>
              <a:defRPr sz="2400">
                <a:solidFill>
                  <a:schemeClr val="tx1"/>
                </a:solidFill>
                <a:latin typeface="Times New Roman" panose="02020603050405020304" pitchFamily="18" charset="0"/>
              </a:defRPr>
            </a:lvl9pPr>
          </a:lstStyle>
          <a:p>
            <a:pPr>
              <a:spcBef>
                <a:spcPct val="50000"/>
              </a:spcBef>
              <a:buFontTx/>
              <a:buChar char="•"/>
            </a:pPr>
            <a:r>
              <a:rPr lang="en-US" altLang="en-US" sz="3600"/>
              <a:t>National program by </a:t>
            </a:r>
            <a:r>
              <a:rPr lang="en-US" altLang="en-US" sz="3600">
                <a:solidFill>
                  <a:srgbClr val="FF3300"/>
                </a:solidFill>
              </a:rPr>
              <a:t>USGS </a:t>
            </a:r>
            <a:r>
              <a:rPr lang="en-US" altLang="en-US" sz="3600"/>
              <a:t>and</a:t>
            </a:r>
            <a:r>
              <a:rPr lang="en-US" altLang="en-US" sz="3600">
                <a:solidFill>
                  <a:srgbClr val="FF3300"/>
                </a:solidFill>
              </a:rPr>
              <a:t> NWS</a:t>
            </a:r>
          </a:p>
          <a:p>
            <a:pPr>
              <a:spcBef>
                <a:spcPct val="50000"/>
              </a:spcBef>
              <a:buFontTx/>
              <a:buChar char="•"/>
            </a:pPr>
            <a:r>
              <a:rPr lang="en-US" altLang="en-US" sz="3600">
                <a:solidFill>
                  <a:srgbClr val="FF3300"/>
                </a:solidFill>
              </a:rPr>
              <a:t>5000 cell</a:t>
            </a:r>
            <a:r>
              <a:rPr lang="en-US" altLang="en-US" sz="3600"/>
              <a:t> </a:t>
            </a:r>
            <a:r>
              <a:rPr lang="en-US" altLang="en-US" sz="3600">
                <a:solidFill>
                  <a:srgbClr val="FF3300"/>
                </a:solidFill>
              </a:rPr>
              <a:t>threshold</a:t>
            </a:r>
            <a:r>
              <a:rPr lang="en-US" altLang="en-US" sz="3600"/>
              <a:t> on a 30m DEM (~ 8 km</a:t>
            </a:r>
            <a:r>
              <a:rPr lang="en-US" altLang="en-US" sz="3600" baseline="30000"/>
              <a:t>2</a:t>
            </a:r>
            <a:r>
              <a:rPr lang="en-US" altLang="en-US" sz="3600"/>
              <a:t> average drainage area)</a:t>
            </a:r>
          </a:p>
          <a:p>
            <a:pPr>
              <a:spcBef>
                <a:spcPct val="50000"/>
              </a:spcBef>
              <a:buFontTx/>
              <a:buChar char="•"/>
            </a:pPr>
            <a:r>
              <a:rPr lang="en-US" altLang="en-US" sz="3600"/>
              <a:t>~ </a:t>
            </a:r>
            <a:r>
              <a:rPr lang="en-US" altLang="en-US" sz="3600">
                <a:solidFill>
                  <a:srgbClr val="FF3300"/>
                </a:solidFill>
              </a:rPr>
              <a:t>1 million catchments</a:t>
            </a:r>
            <a:r>
              <a:rPr lang="en-US" altLang="en-US" sz="3600"/>
              <a:t> for US when completed</a:t>
            </a:r>
          </a:p>
          <a:p>
            <a:pPr>
              <a:spcBef>
                <a:spcPct val="50000"/>
              </a:spcBef>
              <a:buFontTx/>
              <a:buChar char="•"/>
            </a:pPr>
            <a:r>
              <a:rPr lang="en-US" altLang="en-US" sz="3600"/>
              <a:t>Includes grid derived products e.g. </a:t>
            </a:r>
            <a:r>
              <a:rPr lang="en-US" altLang="en-US" sz="3600">
                <a:solidFill>
                  <a:srgbClr val="FF3300"/>
                </a:solidFill>
              </a:rPr>
              <a:t>Topmodel </a:t>
            </a:r>
            <a:r>
              <a:rPr lang="en-US" altLang="en-US" sz="3600"/>
              <a:t>wetness index</a:t>
            </a:r>
          </a:p>
        </p:txBody>
      </p:sp>
      <p:sp>
        <p:nvSpPr>
          <p:cNvPr id="3223" name="Rectangle 151">
            <a:extLst>
              <a:ext uri="{FF2B5EF4-FFF2-40B4-BE49-F238E27FC236}">
                <a16:creationId xmlns:a16="http://schemas.microsoft.com/office/drawing/2014/main" id="{B2C781FF-C683-43DC-A0DC-CA7578DE487E}"/>
              </a:ext>
            </a:extLst>
          </p:cNvPr>
          <p:cNvSpPr>
            <a:spLocks noChangeArrowheads="1"/>
          </p:cNvSpPr>
          <p:nvPr/>
        </p:nvSpPr>
        <p:spPr bwMode="auto">
          <a:xfrm>
            <a:off x="1328738" y="4010025"/>
            <a:ext cx="13800137" cy="13274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3600" b="1" u="sng">
                <a:cs typeface="Times New Roman" panose="02020603050405020304" pitchFamily="18" charset="0"/>
              </a:rPr>
              <a:t>Absract</a:t>
            </a:r>
          </a:p>
          <a:p>
            <a:r>
              <a:rPr lang="en-US" altLang="en-US" sz="3600" b="1">
                <a:cs typeface="Times New Roman" panose="02020603050405020304" pitchFamily="18" charset="0"/>
              </a:rPr>
              <a:t>A series of national geospatial datasets for hydrology are being constructed by the federal government in collaboration with state partners.  These include (1) the National Elevation Dataset, a seamless digital elevation surface of the United States now available with one arc-second (30m) cells, with one-third arc-second (10m) coverage in development; (2) the National Hydrography Dataset, a complete coverage of the river networks and water bodies of the United States at 1:100,000 scale, which is being improved to 1:24,000 scale in some states; (3) the Watershed Boundary Dataset in which a four level hierarchy of watersheds in the nation is being extended to a fifth and sixth levels through a combination of automated processing of DEM’s and hand digitizing; (4)  the Elevation Derivatives for National Applications in which the National Elevation Dataset is being processed to define a very dense drainage network and fine resolution set of catchments.  These datasets are the basis of a national geospatial data infrastructure for hydrology in the United States.  Taken in combination with real-time water resources data from about 5000 USGS monitoring stations, these represent a powerful basis for studying hydrologic processes over various scales of space and time.  We consider here the role these geospatial data sets have to play in an information system facility for the Consortium for the Advancement of Hydrologic Sciences. </a:t>
            </a:r>
            <a:endParaRPr lang="en-US" altLang="en-US" sz="3600" b="1"/>
          </a:p>
          <a:p>
            <a:endParaRPr lang="en-US" altLang="en-US" sz="3600" b="1"/>
          </a:p>
        </p:txBody>
      </p:sp>
      <p:sp>
        <p:nvSpPr>
          <p:cNvPr id="3225" name="Text Box 153">
            <a:extLst>
              <a:ext uri="{FF2B5EF4-FFF2-40B4-BE49-F238E27FC236}">
                <a16:creationId xmlns:a16="http://schemas.microsoft.com/office/drawing/2014/main" id="{676C769F-5C4B-423F-9711-4FC59B2E8980}"/>
              </a:ext>
            </a:extLst>
          </p:cNvPr>
          <p:cNvSpPr txBox="1">
            <a:spLocks noChangeArrowheads="1"/>
          </p:cNvSpPr>
          <p:nvPr/>
        </p:nvSpPr>
        <p:spPr bwMode="auto">
          <a:xfrm>
            <a:off x="16859250" y="4610100"/>
            <a:ext cx="10258425" cy="119014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04813" indent="-404813">
              <a:defRPr sz="2400">
                <a:solidFill>
                  <a:schemeClr val="tx1"/>
                </a:solidFill>
                <a:latin typeface="Times New Roman" panose="02020603050405020304" pitchFamily="18" charset="0"/>
              </a:defRPr>
            </a:lvl1pPr>
            <a:lvl2pPr marL="519113">
              <a:defRPr sz="2400">
                <a:solidFill>
                  <a:schemeClr val="tx1"/>
                </a:solidFill>
                <a:latin typeface="Times New Roman" panose="02020603050405020304" pitchFamily="18" charset="0"/>
              </a:defRPr>
            </a:lvl2pPr>
            <a:lvl3pPr>
              <a:defRPr sz="2400">
                <a:solidFill>
                  <a:schemeClr val="tx1"/>
                </a:solidFill>
                <a:latin typeface="Times New Roman" panose="02020603050405020304" pitchFamily="18" charset="0"/>
              </a:defRPr>
            </a:lvl3pPr>
            <a:lvl4pPr>
              <a:defRPr sz="2400">
                <a:solidFill>
                  <a:schemeClr val="tx1"/>
                </a:solidFill>
                <a:latin typeface="Times New Roman" panose="02020603050405020304" pitchFamily="18" charset="0"/>
              </a:defRPr>
            </a:lvl4pPr>
            <a:lvl5pPr>
              <a:defRPr sz="2400">
                <a:solidFill>
                  <a:schemeClr val="tx1"/>
                </a:solidFill>
                <a:latin typeface="Times New Roman" panose="02020603050405020304" pitchFamily="18" charset="0"/>
              </a:defRPr>
            </a:lvl5pPr>
            <a:lvl6pPr fontAlgn="base">
              <a:spcBef>
                <a:spcPct val="0"/>
              </a:spcBef>
              <a:spcAft>
                <a:spcPct val="0"/>
              </a:spcAft>
              <a:defRPr sz="2400">
                <a:solidFill>
                  <a:schemeClr val="tx1"/>
                </a:solidFill>
                <a:latin typeface="Times New Roman" panose="02020603050405020304" pitchFamily="18" charset="0"/>
              </a:defRPr>
            </a:lvl6pPr>
            <a:lvl7pPr fontAlgn="base">
              <a:spcBef>
                <a:spcPct val="0"/>
              </a:spcBef>
              <a:spcAft>
                <a:spcPct val="0"/>
              </a:spcAft>
              <a:defRPr sz="2400">
                <a:solidFill>
                  <a:schemeClr val="tx1"/>
                </a:solidFill>
                <a:latin typeface="Times New Roman" panose="02020603050405020304" pitchFamily="18" charset="0"/>
              </a:defRPr>
            </a:lvl7pPr>
            <a:lvl8pPr fontAlgn="base">
              <a:spcBef>
                <a:spcPct val="0"/>
              </a:spcBef>
              <a:spcAft>
                <a:spcPct val="0"/>
              </a:spcAft>
              <a:defRPr sz="2400">
                <a:solidFill>
                  <a:schemeClr val="tx1"/>
                </a:solidFill>
                <a:latin typeface="Times New Roman" panose="02020603050405020304" pitchFamily="18" charset="0"/>
              </a:defRPr>
            </a:lvl8pPr>
            <a:lvl9pPr fontAlgn="base">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US" altLang="en-US" sz="3600" b="1" u="sng">
                <a:solidFill>
                  <a:srgbClr val="0000CC"/>
                </a:solidFill>
                <a:cs typeface="Times New Roman" panose="02020603050405020304" pitchFamily="18" charset="0"/>
              </a:rPr>
              <a:t>Some trends in Hydrology</a:t>
            </a:r>
          </a:p>
          <a:p>
            <a:pPr>
              <a:spcBef>
                <a:spcPct val="50000"/>
              </a:spcBef>
              <a:buFontTx/>
              <a:buChar char="•"/>
            </a:pPr>
            <a:r>
              <a:rPr lang="en-US" altLang="en-US" sz="3600" b="1">
                <a:cs typeface="Times New Roman" panose="02020603050405020304" pitchFamily="18" charset="0"/>
              </a:rPr>
              <a:t>Emergence and growth of National Geospatial data structure on the internet</a:t>
            </a:r>
          </a:p>
          <a:p>
            <a:pPr>
              <a:spcBef>
                <a:spcPct val="50000"/>
              </a:spcBef>
              <a:buFontTx/>
              <a:buChar char="•"/>
            </a:pPr>
            <a:r>
              <a:rPr lang="en-US" altLang="en-US" sz="3600" b="1">
                <a:cs typeface="Times New Roman" panose="02020603050405020304" pitchFamily="18" charset="0"/>
              </a:rPr>
              <a:t>Extraordinary computational capability</a:t>
            </a:r>
          </a:p>
          <a:p>
            <a:pPr>
              <a:spcBef>
                <a:spcPct val="50000"/>
              </a:spcBef>
              <a:buFontTx/>
              <a:buChar char="•"/>
            </a:pPr>
            <a:r>
              <a:rPr lang="en-US" altLang="en-US" sz="3600" b="1">
                <a:cs typeface="Times New Roman" panose="02020603050405020304" pitchFamily="18" charset="0"/>
              </a:rPr>
              <a:t>Meaningful climate forecasts based on an understanding of global climate and weather systems</a:t>
            </a:r>
          </a:p>
          <a:p>
            <a:pPr>
              <a:spcBef>
                <a:spcPct val="50000"/>
              </a:spcBef>
              <a:buFontTx/>
              <a:buChar char="•"/>
            </a:pPr>
            <a:r>
              <a:rPr lang="en-US" altLang="en-US" sz="3600" b="1">
                <a:cs typeface="Times New Roman" panose="02020603050405020304" pitchFamily="18" charset="0"/>
              </a:rPr>
              <a:t>New statistics.  Movement from a data poor to data rich paradigm.  Exploratory data analysis and data mining.  Non-parametric data based modeling and forecasting.</a:t>
            </a:r>
          </a:p>
          <a:p>
            <a:pPr>
              <a:spcBef>
                <a:spcPct val="50000"/>
              </a:spcBef>
              <a:buFontTx/>
              <a:buChar char="•"/>
            </a:pPr>
            <a:r>
              <a:rPr lang="en-US" altLang="en-US" sz="3600" b="1">
                <a:cs typeface="Times New Roman" panose="02020603050405020304" pitchFamily="18" charset="0"/>
              </a:rPr>
              <a:t>Emergence of hydrology as a geophysical science</a:t>
            </a:r>
          </a:p>
          <a:p>
            <a:pPr>
              <a:spcBef>
                <a:spcPct val="50000"/>
              </a:spcBef>
              <a:buFontTx/>
              <a:buChar char="•"/>
            </a:pPr>
            <a:r>
              <a:rPr lang="en-US" altLang="en-US" sz="3600" b="1">
                <a:cs typeface="Times New Roman" panose="02020603050405020304" pitchFamily="18" charset="0"/>
              </a:rPr>
              <a:t>Persistent mismatch between computational and observational effort in.  Weakness in the observational basis for hydrologic science with prominent authors referring to hydrology as an "indoor sport".</a:t>
            </a:r>
          </a:p>
          <a:p>
            <a:pPr>
              <a:spcBef>
                <a:spcPct val="50000"/>
              </a:spcBef>
              <a:buFontTx/>
              <a:buChar char="•"/>
            </a:pPr>
            <a:endParaRPr lang="en-US" altLang="en-US" sz="3600" b="1"/>
          </a:p>
        </p:txBody>
      </p:sp>
      <p:pic>
        <p:nvPicPr>
          <p:cNvPr id="3228" name="Picture 156" descr="D:\visual\phoenix\Image2.gif">
            <a:extLst>
              <a:ext uri="{FF2B5EF4-FFF2-40B4-BE49-F238E27FC236}">
                <a16:creationId xmlns:a16="http://schemas.microsoft.com/office/drawing/2014/main" id="{6D225801-00FC-4465-8977-E753806AD763}"/>
              </a:ext>
            </a:extLst>
          </p:cNvPr>
          <p:cNvPicPr>
            <a:picLocks noChangeAspect="1" noChangeArrowheads="1"/>
          </p:cNvPicPr>
          <p:nvPr/>
        </p:nvPicPr>
        <p:blipFill>
          <a:blip r:embed="rId6">
            <a:extLst>
              <a:ext uri="{28A0092B-C50C-407E-A947-70E740481C1C}">
                <a14:useLocalDpi xmlns:a14="http://schemas.microsoft.com/office/drawing/2010/main" val="0"/>
              </a:ext>
            </a:extLst>
          </a:blip>
          <a:srcRect l="64233" t="55405" b="7207"/>
          <a:stretch>
            <a:fillRect/>
          </a:stretch>
        </p:blipFill>
        <p:spPr bwMode="auto">
          <a:xfrm>
            <a:off x="11631613" y="29141738"/>
            <a:ext cx="1866900" cy="1581150"/>
          </a:xfrm>
          <a:prstGeom prst="rect">
            <a:avLst/>
          </a:prstGeom>
          <a:noFill/>
          <a:extLst>
            <a:ext uri="{909E8E84-426E-40DD-AFC4-6F175D3DCCD1}">
              <a14:hiddenFill xmlns:a14="http://schemas.microsoft.com/office/drawing/2010/main">
                <a:solidFill>
                  <a:srgbClr val="FFFFFF"/>
                </a:solidFill>
              </a14:hiddenFill>
            </a:ext>
          </a:extLst>
        </p:spPr>
      </p:pic>
      <p:pic>
        <p:nvPicPr>
          <p:cNvPr id="3229" name="Picture 157" descr="D:\visual\phoenix\nhd_banner_420.jpg">
            <a:extLst>
              <a:ext uri="{FF2B5EF4-FFF2-40B4-BE49-F238E27FC236}">
                <a16:creationId xmlns:a16="http://schemas.microsoft.com/office/drawing/2014/main" id="{CD8AD6B4-F313-487C-84E4-FF17511A11F5}"/>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76275" y="28560713"/>
            <a:ext cx="5334000" cy="1663700"/>
          </a:xfrm>
          <a:prstGeom prst="rect">
            <a:avLst/>
          </a:prstGeom>
          <a:noFill/>
          <a:extLst>
            <a:ext uri="{909E8E84-426E-40DD-AFC4-6F175D3DCCD1}">
              <a14:hiddenFill xmlns:a14="http://schemas.microsoft.com/office/drawing/2010/main">
                <a:solidFill>
                  <a:srgbClr val="FFFFFF"/>
                </a:solidFill>
              </a14:hiddenFill>
            </a:ext>
          </a:extLst>
        </p:spPr>
      </p:pic>
      <p:sp>
        <p:nvSpPr>
          <p:cNvPr id="3230" name="Text Box 158">
            <a:extLst>
              <a:ext uri="{FF2B5EF4-FFF2-40B4-BE49-F238E27FC236}">
                <a16:creationId xmlns:a16="http://schemas.microsoft.com/office/drawing/2014/main" id="{3F8FE268-5912-46AA-9E7D-59DD109046BD}"/>
              </a:ext>
            </a:extLst>
          </p:cNvPr>
          <p:cNvSpPr txBox="1">
            <a:spLocks noChangeArrowheads="1"/>
          </p:cNvSpPr>
          <p:nvPr/>
        </p:nvSpPr>
        <p:spPr bwMode="auto">
          <a:xfrm>
            <a:off x="627063" y="30492700"/>
            <a:ext cx="5610225" cy="9110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defRPr sz="2400">
                <a:solidFill>
                  <a:schemeClr val="tx1"/>
                </a:solidFill>
                <a:latin typeface="Times New Roman" panose="02020603050405020304" pitchFamily="18" charset="0"/>
              </a:defRPr>
            </a:lvl1pPr>
            <a:lvl2pPr marL="571500">
              <a:defRPr sz="2400">
                <a:solidFill>
                  <a:schemeClr val="tx1"/>
                </a:solidFill>
                <a:latin typeface="Times New Roman" panose="02020603050405020304" pitchFamily="18" charset="0"/>
              </a:defRPr>
            </a:lvl2pPr>
            <a:lvl3pPr>
              <a:defRPr sz="2400">
                <a:solidFill>
                  <a:schemeClr val="tx1"/>
                </a:solidFill>
                <a:latin typeface="Times New Roman" panose="02020603050405020304" pitchFamily="18" charset="0"/>
              </a:defRPr>
            </a:lvl3pPr>
            <a:lvl4pPr>
              <a:defRPr sz="2400">
                <a:solidFill>
                  <a:schemeClr val="tx1"/>
                </a:solidFill>
                <a:latin typeface="Times New Roman" panose="02020603050405020304" pitchFamily="18" charset="0"/>
              </a:defRPr>
            </a:lvl4pPr>
            <a:lvl5pPr>
              <a:defRPr sz="2400">
                <a:solidFill>
                  <a:schemeClr val="tx1"/>
                </a:solidFill>
                <a:latin typeface="Times New Roman" panose="02020603050405020304" pitchFamily="18" charset="0"/>
              </a:defRPr>
            </a:lvl5pPr>
            <a:lvl6pPr fontAlgn="base">
              <a:spcBef>
                <a:spcPct val="0"/>
              </a:spcBef>
              <a:spcAft>
                <a:spcPct val="0"/>
              </a:spcAft>
              <a:defRPr sz="2400">
                <a:solidFill>
                  <a:schemeClr val="tx1"/>
                </a:solidFill>
                <a:latin typeface="Times New Roman" panose="02020603050405020304" pitchFamily="18" charset="0"/>
              </a:defRPr>
            </a:lvl6pPr>
            <a:lvl7pPr fontAlgn="base">
              <a:spcBef>
                <a:spcPct val="0"/>
              </a:spcBef>
              <a:spcAft>
                <a:spcPct val="0"/>
              </a:spcAft>
              <a:defRPr sz="2400">
                <a:solidFill>
                  <a:schemeClr val="tx1"/>
                </a:solidFill>
                <a:latin typeface="Times New Roman" panose="02020603050405020304" pitchFamily="18" charset="0"/>
              </a:defRPr>
            </a:lvl7pPr>
            <a:lvl8pPr fontAlgn="base">
              <a:spcBef>
                <a:spcPct val="0"/>
              </a:spcBef>
              <a:spcAft>
                <a:spcPct val="0"/>
              </a:spcAft>
              <a:defRPr sz="2400">
                <a:solidFill>
                  <a:schemeClr val="tx1"/>
                </a:solidFill>
                <a:latin typeface="Times New Roman" panose="02020603050405020304" pitchFamily="18" charset="0"/>
              </a:defRPr>
            </a:lvl8pPr>
            <a:lvl9pPr fontAlgn="base">
              <a:spcBef>
                <a:spcPct val="0"/>
              </a:spcBef>
              <a:spcAft>
                <a:spcPct val="0"/>
              </a:spcAft>
              <a:defRPr sz="2400">
                <a:solidFill>
                  <a:schemeClr val="tx1"/>
                </a:solidFill>
                <a:latin typeface="Times New Roman" panose="02020603050405020304" pitchFamily="18" charset="0"/>
              </a:defRPr>
            </a:lvl9pPr>
          </a:lstStyle>
          <a:p>
            <a:pPr>
              <a:spcBef>
                <a:spcPct val="50000"/>
              </a:spcBef>
              <a:buFontTx/>
              <a:buChar char="•"/>
            </a:pPr>
            <a:r>
              <a:rPr lang="en-US" altLang="en-US" sz="3200"/>
              <a:t>Cooperative effort between the </a:t>
            </a:r>
            <a:r>
              <a:rPr lang="en-US" altLang="en-US" sz="3200">
                <a:solidFill>
                  <a:srgbClr val="FF0000"/>
                </a:solidFill>
              </a:rPr>
              <a:t>EPA</a:t>
            </a:r>
            <a:r>
              <a:rPr lang="en-US" altLang="en-US" sz="3200"/>
              <a:t> and </a:t>
            </a:r>
            <a:r>
              <a:rPr lang="en-US" altLang="en-US" sz="3200">
                <a:solidFill>
                  <a:srgbClr val="FF0000"/>
                </a:solidFill>
              </a:rPr>
              <a:t>USGS </a:t>
            </a:r>
          </a:p>
          <a:p>
            <a:pPr>
              <a:spcBef>
                <a:spcPct val="50000"/>
              </a:spcBef>
              <a:buFontTx/>
              <a:buChar char="•"/>
            </a:pPr>
            <a:r>
              <a:rPr lang="en-US" altLang="en-US" sz="3200"/>
              <a:t>Combines EPA Reach File (</a:t>
            </a:r>
            <a:r>
              <a:rPr lang="en-US" altLang="en-US" sz="3200">
                <a:solidFill>
                  <a:srgbClr val="FF0000"/>
                </a:solidFill>
              </a:rPr>
              <a:t>RF3</a:t>
            </a:r>
            <a:r>
              <a:rPr lang="en-US" altLang="en-US" sz="3200"/>
              <a:t>) and USGS Digital Line Graph (</a:t>
            </a:r>
            <a:r>
              <a:rPr lang="en-US" altLang="en-US" sz="3200">
                <a:solidFill>
                  <a:srgbClr val="FF0000"/>
                </a:solidFill>
              </a:rPr>
              <a:t>DLG</a:t>
            </a:r>
            <a:r>
              <a:rPr lang="en-US" altLang="en-US" sz="3200"/>
              <a:t>) files to provide comprehensive </a:t>
            </a:r>
            <a:r>
              <a:rPr lang="en-US" altLang="en-US" sz="3200">
                <a:solidFill>
                  <a:srgbClr val="FF0000"/>
                </a:solidFill>
              </a:rPr>
              <a:t>1:100,000</a:t>
            </a:r>
            <a:r>
              <a:rPr lang="en-US" altLang="en-US" sz="3200"/>
              <a:t> scale coverage of hydrography for the US. </a:t>
            </a:r>
          </a:p>
          <a:p>
            <a:pPr>
              <a:spcBef>
                <a:spcPct val="50000"/>
              </a:spcBef>
              <a:buFontTx/>
              <a:buChar char="•"/>
            </a:pPr>
            <a:r>
              <a:rPr lang="en-US" altLang="en-US" sz="3200">
                <a:cs typeface="Arial" panose="020B0604020202020204" pitchFamily="34" charset="0"/>
              </a:rPr>
              <a:t>Uniquely identifies and interconnects the stream segments or “reaches” that comprise the nation’s surface water drainage system.</a:t>
            </a:r>
            <a:endParaRPr lang="en-US" altLang="en-US" sz="3200"/>
          </a:p>
          <a:p>
            <a:pPr>
              <a:spcBef>
                <a:spcPct val="50000"/>
              </a:spcBef>
              <a:buFontTx/>
              <a:buChar char="•"/>
            </a:pPr>
            <a:r>
              <a:rPr lang="en-US" altLang="en-US" sz="3200">
                <a:cs typeface="Arial" panose="020B0604020202020204" pitchFamily="34" charset="0"/>
              </a:rPr>
              <a:t>Includes other common surface water bodies (e.g., lakes, reservoirs, estuaries, and coastlines). </a:t>
            </a:r>
          </a:p>
        </p:txBody>
      </p:sp>
      <p:sp>
        <p:nvSpPr>
          <p:cNvPr id="3234" name="Rectangle 162">
            <a:extLst>
              <a:ext uri="{FF2B5EF4-FFF2-40B4-BE49-F238E27FC236}">
                <a16:creationId xmlns:a16="http://schemas.microsoft.com/office/drawing/2014/main" id="{F5BFB159-54D9-477D-AE26-95A8B1500C0A}"/>
              </a:ext>
            </a:extLst>
          </p:cNvPr>
          <p:cNvSpPr>
            <a:spLocks noChangeArrowheads="1"/>
          </p:cNvSpPr>
          <p:nvPr/>
        </p:nvSpPr>
        <p:spPr bwMode="auto">
          <a:xfrm>
            <a:off x="15171738" y="31127700"/>
            <a:ext cx="5467350" cy="9410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692150" indent="-692150" defTabSz="3136900">
              <a:defRPr sz="2400">
                <a:solidFill>
                  <a:schemeClr val="tx1"/>
                </a:solidFill>
                <a:latin typeface="Times New Roman" panose="02020603050405020304" pitchFamily="18" charset="0"/>
              </a:defRPr>
            </a:lvl1pPr>
            <a:lvl2pPr marL="2547938" indent="-982663" defTabSz="3136900">
              <a:defRPr sz="2400">
                <a:solidFill>
                  <a:schemeClr val="tx1"/>
                </a:solidFill>
                <a:latin typeface="Times New Roman" panose="02020603050405020304" pitchFamily="18" charset="0"/>
              </a:defRPr>
            </a:lvl2pPr>
            <a:lvl3pPr marL="3916363" indent="-779463" defTabSz="3136900">
              <a:defRPr sz="2400">
                <a:solidFill>
                  <a:schemeClr val="tx1"/>
                </a:solidFill>
                <a:latin typeface="Times New Roman" panose="02020603050405020304" pitchFamily="18" charset="0"/>
              </a:defRPr>
            </a:lvl3pPr>
            <a:lvl4pPr marL="5487988" indent="-785813" defTabSz="3136900">
              <a:defRPr sz="2400">
                <a:solidFill>
                  <a:schemeClr val="tx1"/>
                </a:solidFill>
                <a:latin typeface="Times New Roman" panose="02020603050405020304" pitchFamily="18" charset="0"/>
              </a:defRPr>
            </a:lvl4pPr>
            <a:lvl5pPr marL="7053263" indent="-785813" defTabSz="3136900">
              <a:defRPr sz="2400">
                <a:solidFill>
                  <a:schemeClr val="tx1"/>
                </a:solidFill>
                <a:latin typeface="Times New Roman" panose="02020603050405020304" pitchFamily="18" charset="0"/>
              </a:defRPr>
            </a:lvl5pPr>
            <a:lvl6pPr marL="7510463" indent="-785813" defTabSz="3136900" fontAlgn="base">
              <a:spcBef>
                <a:spcPct val="0"/>
              </a:spcBef>
              <a:spcAft>
                <a:spcPct val="0"/>
              </a:spcAft>
              <a:defRPr sz="2400">
                <a:solidFill>
                  <a:schemeClr val="tx1"/>
                </a:solidFill>
                <a:latin typeface="Times New Roman" panose="02020603050405020304" pitchFamily="18" charset="0"/>
              </a:defRPr>
            </a:lvl6pPr>
            <a:lvl7pPr marL="7967663" indent="-785813" defTabSz="3136900" fontAlgn="base">
              <a:spcBef>
                <a:spcPct val="0"/>
              </a:spcBef>
              <a:spcAft>
                <a:spcPct val="0"/>
              </a:spcAft>
              <a:defRPr sz="2400">
                <a:solidFill>
                  <a:schemeClr val="tx1"/>
                </a:solidFill>
                <a:latin typeface="Times New Roman" panose="02020603050405020304" pitchFamily="18" charset="0"/>
              </a:defRPr>
            </a:lvl7pPr>
            <a:lvl8pPr marL="8424863" indent="-785813" defTabSz="3136900" fontAlgn="base">
              <a:spcBef>
                <a:spcPct val="0"/>
              </a:spcBef>
              <a:spcAft>
                <a:spcPct val="0"/>
              </a:spcAft>
              <a:defRPr sz="2400">
                <a:solidFill>
                  <a:schemeClr val="tx1"/>
                </a:solidFill>
                <a:latin typeface="Times New Roman" panose="02020603050405020304" pitchFamily="18" charset="0"/>
              </a:defRPr>
            </a:lvl8pPr>
            <a:lvl9pPr marL="8882063" indent="-785813" defTabSz="3136900" fontAlgn="base">
              <a:spcBef>
                <a:spcPct val="0"/>
              </a:spcBef>
              <a:spcAft>
                <a:spcPct val="0"/>
              </a:spcAft>
              <a:defRPr sz="2400">
                <a:solidFill>
                  <a:schemeClr val="tx1"/>
                </a:solidFill>
                <a:latin typeface="Times New Roman" panose="02020603050405020304" pitchFamily="18" charset="0"/>
              </a:defRPr>
            </a:lvl9pPr>
          </a:lstStyle>
          <a:p>
            <a:pPr>
              <a:spcBef>
                <a:spcPct val="50000"/>
              </a:spcBef>
              <a:buFontTx/>
              <a:buChar char="•"/>
            </a:pPr>
            <a:r>
              <a:rPr lang="en-US" altLang="en-US" sz="3600"/>
              <a:t>National Program by </a:t>
            </a:r>
            <a:r>
              <a:rPr lang="en-US" altLang="en-US" sz="3600">
                <a:solidFill>
                  <a:srgbClr val="FF3300"/>
                </a:solidFill>
              </a:rPr>
              <a:t>USGS</a:t>
            </a:r>
            <a:r>
              <a:rPr lang="en-US" altLang="en-US" sz="3600"/>
              <a:t> and </a:t>
            </a:r>
            <a:r>
              <a:rPr lang="en-US" altLang="en-US" sz="3600">
                <a:solidFill>
                  <a:srgbClr val="FF3300"/>
                </a:solidFill>
              </a:rPr>
              <a:t>USDA</a:t>
            </a:r>
            <a:r>
              <a:rPr lang="en-US" altLang="en-US" sz="3600"/>
              <a:t> (NRCS)</a:t>
            </a:r>
          </a:p>
          <a:p>
            <a:pPr>
              <a:spcBef>
                <a:spcPct val="50000"/>
              </a:spcBef>
              <a:buFontTx/>
              <a:buChar char="•"/>
            </a:pPr>
            <a:r>
              <a:rPr lang="en-US" altLang="en-US" sz="3600"/>
              <a:t>Boundaries for </a:t>
            </a:r>
            <a:r>
              <a:rPr lang="en-US" altLang="en-US" sz="3600">
                <a:solidFill>
                  <a:srgbClr val="FF3300"/>
                </a:solidFill>
              </a:rPr>
              <a:t>10- and 12- digit</a:t>
            </a:r>
            <a:r>
              <a:rPr lang="en-US" altLang="en-US" sz="3600"/>
              <a:t> watersheds</a:t>
            </a:r>
          </a:p>
          <a:p>
            <a:pPr>
              <a:spcBef>
                <a:spcPct val="50000"/>
              </a:spcBef>
              <a:buFontTx/>
              <a:buChar char="•"/>
            </a:pPr>
            <a:r>
              <a:rPr lang="en-US" altLang="en-US" sz="3600"/>
              <a:t>First cut is by </a:t>
            </a:r>
            <a:r>
              <a:rPr lang="en-US" altLang="en-US" sz="3600">
                <a:solidFill>
                  <a:srgbClr val="FF3300"/>
                </a:solidFill>
              </a:rPr>
              <a:t>automated delineation</a:t>
            </a:r>
            <a:r>
              <a:rPr lang="en-US" altLang="en-US" sz="3600"/>
              <a:t> from NED</a:t>
            </a:r>
          </a:p>
          <a:p>
            <a:pPr>
              <a:spcBef>
                <a:spcPct val="50000"/>
              </a:spcBef>
              <a:buFontTx/>
              <a:buChar char="•"/>
            </a:pPr>
            <a:r>
              <a:rPr lang="en-US" altLang="en-US" sz="3600">
                <a:solidFill>
                  <a:srgbClr val="FF3300"/>
                </a:solidFill>
              </a:rPr>
              <a:t>Hand checked</a:t>
            </a:r>
            <a:r>
              <a:rPr lang="en-US" altLang="en-US" sz="3600"/>
              <a:t> and edited </a:t>
            </a:r>
          </a:p>
        </p:txBody>
      </p:sp>
      <p:grpSp>
        <p:nvGrpSpPr>
          <p:cNvPr id="3257" name="Group 185">
            <a:extLst>
              <a:ext uri="{FF2B5EF4-FFF2-40B4-BE49-F238E27FC236}">
                <a16:creationId xmlns:a16="http://schemas.microsoft.com/office/drawing/2014/main" id="{C431DF66-77FF-4EF6-84CB-EB146E4B8B81}"/>
              </a:ext>
            </a:extLst>
          </p:cNvPr>
          <p:cNvGrpSpPr>
            <a:grpSpLocks noChangeAspect="1"/>
          </p:cNvGrpSpPr>
          <p:nvPr/>
        </p:nvGrpSpPr>
        <p:grpSpPr bwMode="auto">
          <a:xfrm>
            <a:off x="20994688" y="28635325"/>
            <a:ext cx="7426325" cy="11526838"/>
            <a:chOff x="13641" y="18766"/>
            <a:chExt cx="3898" cy="6050"/>
          </a:xfrm>
        </p:grpSpPr>
        <p:pic>
          <p:nvPicPr>
            <p:cNvPr id="3235" name="Picture 163" descr="D:\visual\phoenix\wash_fig6.gif">
              <a:extLst>
                <a:ext uri="{FF2B5EF4-FFF2-40B4-BE49-F238E27FC236}">
                  <a16:creationId xmlns:a16="http://schemas.microsoft.com/office/drawing/2014/main" id="{17E84DE3-B6D4-457D-B862-161044B2617A}"/>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3641" y="18766"/>
              <a:ext cx="3898" cy="3436"/>
            </a:xfrm>
            <a:prstGeom prst="rect">
              <a:avLst/>
            </a:prstGeom>
            <a:noFill/>
            <a:extLst>
              <a:ext uri="{909E8E84-426E-40DD-AFC4-6F175D3DCCD1}">
                <a14:hiddenFill xmlns:a14="http://schemas.microsoft.com/office/drawing/2010/main">
                  <a:solidFill>
                    <a:srgbClr val="FFFFFF"/>
                  </a:solidFill>
                </a14:hiddenFill>
              </a:ext>
            </a:extLst>
          </p:spPr>
        </p:pic>
        <p:pic>
          <p:nvPicPr>
            <p:cNvPr id="3236" name="Picture 164" descr="D:\visual\phoenix\wash_fig1.gif">
              <a:extLst>
                <a:ext uri="{FF2B5EF4-FFF2-40B4-BE49-F238E27FC236}">
                  <a16:creationId xmlns:a16="http://schemas.microsoft.com/office/drawing/2014/main" id="{3D09EE12-5A80-491D-8BC1-EC6FA5004686}"/>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3977" y="22606"/>
              <a:ext cx="3063" cy="2210"/>
            </a:xfrm>
            <a:prstGeom prst="rect">
              <a:avLst/>
            </a:prstGeom>
            <a:noFill/>
            <a:extLst>
              <a:ext uri="{909E8E84-426E-40DD-AFC4-6F175D3DCCD1}">
                <a14:hiddenFill xmlns:a14="http://schemas.microsoft.com/office/drawing/2010/main">
                  <a:solidFill>
                    <a:srgbClr val="FFFFFF"/>
                  </a:solidFill>
                </a14:hiddenFill>
              </a:ext>
            </a:extLst>
          </p:spPr>
        </p:pic>
        <p:sp>
          <p:nvSpPr>
            <p:cNvPr id="3237" name="Line 165">
              <a:extLst>
                <a:ext uri="{FF2B5EF4-FFF2-40B4-BE49-F238E27FC236}">
                  <a16:creationId xmlns:a16="http://schemas.microsoft.com/office/drawing/2014/main" id="{CA2D3094-EBFC-43BF-8142-B373C9C2C27D}"/>
                </a:ext>
              </a:extLst>
            </p:cNvPr>
            <p:cNvSpPr>
              <a:spLocks noChangeAspect="1" noChangeShapeType="1"/>
            </p:cNvSpPr>
            <p:nvPr/>
          </p:nvSpPr>
          <p:spPr bwMode="auto">
            <a:xfrm flipH="1" flipV="1">
              <a:off x="13737" y="20062"/>
              <a:ext cx="1227" cy="362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238" name="Line 166">
              <a:extLst>
                <a:ext uri="{FF2B5EF4-FFF2-40B4-BE49-F238E27FC236}">
                  <a16:creationId xmlns:a16="http://schemas.microsoft.com/office/drawing/2014/main" id="{8DAB08DD-2B70-4AA8-8420-BB8A3B496870}"/>
                </a:ext>
              </a:extLst>
            </p:cNvPr>
            <p:cNvSpPr>
              <a:spLocks noChangeAspect="1" noChangeShapeType="1"/>
            </p:cNvSpPr>
            <p:nvPr/>
          </p:nvSpPr>
          <p:spPr bwMode="auto">
            <a:xfrm flipV="1">
              <a:off x="15609" y="22126"/>
              <a:ext cx="1296" cy="191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3239" name="Rectangle 167">
            <a:extLst>
              <a:ext uri="{FF2B5EF4-FFF2-40B4-BE49-F238E27FC236}">
                <a16:creationId xmlns:a16="http://schemas.microsoft.com/office/drawing/2014/main" id="{25B14C18-F488-483C-8BD9-497FD15DBF66}"/>
              </a:ext>
            </a:extLst>
          </p:cNvPr>
          <p:cNvSpPr>
            <a:spLocks noChangeArrowheads="1"/>
          </p:cNvSpPr>
          <p:nvPr/>
        </p:nvSpPr>
        <p:spPr bwMode="auto">
          <a:xfrm>
            <a:off x="14587538" y="28338463"/>
            <a:ext cx="7124700" cy="1352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defTabSz="3136900">
              <a:defRPr sz="2400">
                <a:solidFill>
                  <a:schemeClr val="tx1"/>
                </a:solidFill>
                <a:latin typeface="Times New Roman" panose="02020603050405020304" pitchFamily="18" charset="0"/>
              </a:defRPr>
            </a:lvl1pPr>
            <a:lvl2pPr defTabSz="3136900">
              <a:defRPr sz="2400">
                <a:solidFill>
                  <a:schemeClr val="tx1"/>
                </a:solidFill>
                <a:latin typeface="Times New Roman" panose="02020603050405020304" pitchFamily="18" charset="0"/>
              </a:defRPr>
            </a:lvl2pPr>
            <a:lvl3pPr defTabSz="3136900">
              <a:defRPr sz="2400">
                <a:solidFill>
                  <a:schemeClr val="tx1"/>
                </a:solidFill>
                <a:latin typeface="Times New Roman" panose="02020603050405020304" pitchFamily="18" charset="0"/>
              </a:defRPr>
            </a:lvl3pPr>
            <a:lvl4pPr defTabSz="3136900">
              <a:defRPr sz="2400">
                <a:solidFill>
                  <a:schemeClr val="tx1"/>
                </a:solidFill>
                <a:latin typeface="Times New Roman" panose="02020603050405020304" pitchFamily="18" charset="0"/>
              </a:defRPr>
            </a:lvl4pPr>
            <a:lvl5pPr defTabSz="3136900">
              <a:defRPr sz="2400">
                <a:solidFill>
                  <a:schemeClr val="tx1"/>
                </a:solidFill>
                <a:latin typeface="Times New Roman" panose="02020603050405020304" pitchFamily="18" charset="0"/>
              </a:defRPr>
            </a:lvl5pPr>
            <a:lvl6pPr marL="457200" defTabSz="3136900" fontAlgn="base">
              <a:spcBef>
                <a:spcPct val="0"/>
              </a:spcBef>
              <a:spcAft>
                <a:spcPct val="0"/>
              </a:spcAft>
              <a:defRPr sz="2400">
                <a:solidFill>
                  <a:schemeClr val="tx1"/>
                </a:solidFill>
                <a:latin typeface="Times New Roman" panose="02020603050405020304" pitchFamily="18" charset="0"/>
              </a:defRPr>
            </a:lvl6pPr>
            <a:lvl7pPr marL="914400" defTabSz="3136900" fontAlgn="base">
              <a:spcBef>
                <a:spcPct val="0"/>
              </a:spcBef>
              <a:spcAft>
                <a:spcPct val="0"/>
              </a:spcAft>
              <a:defRPr sz="2400">
                <a:solidFill>
                  <a:schemeClr val="tx1"/>
                </a:solidFill>
                <a:latin typeface="Times New Roman" panose="02020603050405020304" pitchFamily="18" charset="0"/>
              </a:defRPr>
            </a:lvl7pPr>
            <a:lvl8pPr marL="1371600" defTabSz="3136900" fontAlgn="base">
              <a:spcBef>
                <a:spcPct val="0"/>
              </a:spcBef>
              <a:spcAft>
                <a:spcPct val="0"/>
              </a:spcAft>
              <a:defRPr sz="2400">
                <a:solidFill>
                  <a:schemeClr val="tx1"/>
                </a:solidFill>
                <a:latin typeface="Times New Roman" panose="02020603050405020304" pitchFamily="18" charset="0"/>
              </a:defRPr>
            </a:lvl8pPr>
            <a:lvl9pPr marL="1828800" defTabSz="3136900" fontAlgn="base">
              <a:spcBef>
                <a:spcPct val="0"/>
              </a:spcBef>
              <a:spcAft>
                <a:spcPct val="0"/>
              </a:spcAft>
              <a:defRPr sz="2400">
                <a:solidFill>
                  <a:schemeClr val="tx1"/>
                </a:solidFill>
                <a:latin typeface="Times New Roman" panose="02020603050405020304" pitchFamily="18" charset="0"/>
              </a:defRPr>
            </a:lvl9pPr>
          </a:lstStyle>
          <a:p>
            <a:pPr algn="ctr"/>
            <a:r>
              <a:rPr lang="en-US" altLang="en-US" sz="3600" b="1">
                <a:solidFill>
                  <a:srgbClr val="0000CC"/>
                </a:solidFill>
              </a:rPr>
              <a:t>Watershed Boundary Dataset</a:t>
            </a:r>
          </a:p>
        </p:txBody>
      </p:sp>
      <p:sp>
        <p:nvSpPr>
          <p:cNvPr id="3241" name="Rectangle 169">
            <a:extLst>
              <a:ext uri="{FF2B5EF4-FFF2-40B4-BE49-F238E27FC236}">
                <a16:creationId xmlns:a16="http://schemas.microsoft.com/office/drawing/2014/main" id="{79D7FC6E-4638-4522-A456-F24A46AD841B}"/>
              </a:ext>
            </a:extLst>
          </p:cNvPr>
          <p:cNvSpPr>
            <a:spLocks noChangeAspect="1" noChangeArrowheads="1"/>
          </p:cNvSpPr>
          <p:nvPr/>
        </p:nvSpPr>
        <p:spPr bwMode="auto">
          <a:xfrm>
            <a:off x="14908213" y="18676938"/>
            <a:ext cx="13638212" cy="9034462"/>
          </a:xfrm>
          <a:prstGeom prst="rect">
            <a:avLst/>
          </a:prstGeom>
          <a:noFill/>
          <a:ln w="9525">
            <a:solidFill>
              <a:srgbClr val="FF33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42" name="Rectangle 170">
            <a:extLst>
              <a:ext uri="{FF2B5EF4-FFF2-40B4-BE49-F238E27FC236}">
                <a16:creationId xmlns:a16="http://schemas.microsoft.com/office/drawing/2014/main" id="{4CE4EDE3-CE70-46B7-8A72-D48B4AF2CE79}"/>
              </a:ext>
            </a:extLst>
          </p:cNvPr>
          <p:cNvSpPr>
            <a:spLocks noChangeAspect="1" noChangeArrowheads="1"/>
          </p:cNvSpPr>
          <p:nvPr/>
        </p:nvSpPr>
        <p:spPr bwMode="auto">
          <a:xfrm>
            <a:off x="538163" y="28490863"/>
            <a:ext cx="13638212" cy="13276262"/>
          </a:xfrm>
          <a:prstGeom prst="rect">
            <a:avLst/>
          </a:prstGeom>
          <a:noFill/>
          <a:ln w="9525">
            <a:solidFill>
              <a:srgbClr val="FF33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pic>
        <p:nvPicPr>
          <p:cNvPr id="3243" name="Picture 171" descr="D:\visual\phoenix\NEDHBanner.gif">
            <a:extLst>
              <a:ext uri="{FF2B5EF4-FFF2-40B4-BE49-F238E27FC236}">
                <a16:creationId xmlns:a16="http://schemas.microsoft.com/office/drawing/2014/main" id="{657D12CF-B604-4E2F-876B-546B7F6FB75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b="31667"/>
          <a:stretch>
            <a:fillRect/>
          </a:stretch>
        </p:blipFill>
        <p:spPr bwMode="auto">
          <a:xfrm>
            <a:off x="7331075" y="18705513"/>
            <a:ext cx="6858000" cy="781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245" name="Text Box 173">
            <a:extLst>
              <a:ext uri="{FF2B5EF4-FFF2-40B4-BE49-F238E27FC236}">
                <a16:creationId xmlns:a16="http://schemas.microsoft.com/office/drawing/2014/main" id="{A7BDBABC-DADA-4D34-916E-F1D4D69C9AC2}"/>
              </a:ext>
            </a:extLst>
          </p:cNvPr>
          <p:cNvSpPr txBox="1">
            <a:spLocks noChangeAspect="1" noChangeArrowheads="1"/>
          </p:cNvSpPr>
          <p:nvPr/>
        </p:nvSpPr>
        <p:spPr bwMode="auto">
          <a:xfrm>
            <a:off x="14703425" y="18673763"/>
            <a:ext cx="7167563" cy="1190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3600" b="1">
                <a:solidFill>
                  <a:srgbClr val="0000CC"/>
                </a:solidFill>
              </a:rPr>
              <a:t>Elevation Derivatives for National Applications (EDNA)</a:t>
            </a:r>
          </a:p>
        </p:txBody>
      </p:sp>
      <p:sp>
        <p:nvSpPr>
          <p:cNvPr id="3246" name="Rectangle 174">
            <a:extLst>
              <a:ext uri="{FF2B5EF4-FFF2-40B4-BE49-F238E27FC236}">
                <a16:creationId xmlns:a16="http://schemas.microsoft.com/office/drawing/2014/main" id="{A334D791-3290-438D-9687-2C33BC03F205}"/>
              </a:ext>
            </a:extLst>
          </p:cNvPr>
          <p:cNvSpPr>
            <a:spLocks noChangeAspect="1" noChangeArrowheads="1"/>
          </p:cNvSpPr>
          <p:nvPr/>
        </p:nvSpPr>
        <p:spPr bwMode="auto">
          <a:xfrm>
            <a:off x="14898688" y="28532138"/>
            <a:ext cx="13638212" cy="13276262"/>
          </a:xfrm>
          <a:prstGeom prst="rect">
            <a:avLst/>
          </a:prstGeom>
          <a:noFill/>
          <a:ln w="9525">
            <a:solidFill>
              <a:srgbClr val="FF33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pic>
        <p:nvPicPr>
          <p:cNvPr id="3247" name="Picture 175" descr="D:\visual\phoenix\image003.gif">
            <a:extLst>
              <a:ext uri="{FF2B5EF4-FFF2-40B4-BE49-F238E27FC236}">
                <a16:creationId xmlns:a16="http://schemas.microsoft.com/office/drawing/2014/main" id="{C439D0A6-08B2-4384-814D-4331964A0009}"/>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6415088" y="33510538"/>
            <a:ext cx="7689850" cy="3586162"/>
          </a:xfrm>
          <a:prstGeom prst="rect">
            <a:avLst/>
          </a:prstGeom>
          <a:noFill/>
          <a:extLst>
            <a:ext uri="{909E8E84-426E-40DD-AFC4-6F175D3DCCD1}">
              <a14:hiddenFill xmlns:a14="http://schemas.microsoft.com/office/drawing/2010/main">
                <a:solidFill>
                  <a:srgbClr val="FFFFFF"/>
                </a:solidFill>
              </a14:hiddenFill>
            </a:ext>
          </a:extLst>
        </p:spPr>
      </p:pic>
      <p:sp>
        <p:nvSpPr>
          <p:cNvPr id="3248" name="Rectangle 176">
            <a:extLst>
              <a:ext uri="{FF2B5EF4-FFF2-40B4-BE49-F238E27FC236}">
                <a16:creationId xmlns:a16="http://schemas.microsoft.com/office/drawing/2014/main" id="{DEFA4364-9944-446D-BB35-A4B336B824E3}"/>
              </a:ext>
            </a:extLst>
          </p:cNvPr>
          <p:cNvSpPr>
            <a:spLocks noChangeArrowheads="1"/>
          </p:cNvSpPr>
          <p:nvPr/>
        </p:nvSpPr>
        <p:spPr bwMode="auto">
          <a:xfrm>
            <a:off x="720725" y="40990838"/>
            <a:ext cx="9642475" cy="1190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3600">
                <a:cs typeface="Times New Roman" panose="02020603050405020304" pitchFamily="18" charset="0"/>
                <a:hlinkClick r:id="rId11"/>
              </a:rPr>
              <a:t>http://nhd.usgs.gov/</a:t>
            </a:r>
            <a:endParaRPr lang="en-US" altLang="en-US" sz="3600">
              <a:cs typeface="Times New Roman" panose="02020603050405020304" pitchFamily="18" charset="0"/>
            </a:endParaRPr>
          </a:p>
          <a:p>
            <a:pPr eaLnBrk="0" hangingPunct="0"/>
            <a:endParaRPr lang="en-US" altLang="en-US" sz="3600"/>
          </a:p>
        </p:txBody>
      </p:sp>
      <p:sp>
        <p:nvSpPr>
          <p:cNvPr id="3249" name="Rectangle 177">
            <a:extLst>
              <a:ext uri="{FF2B5EF4-FFF2-40B4-BE49-F238E27FC236}">
                <a16:creationId xmlns:a16="http://schemas.microsoft.com/office/drawing/2014/main" id="{4483C90C-9647-4C34-98EB-1F082D42DEBF}"/>
              </a:ext>
            </a:extLst>
          </p:cNvPr>
          <p:cNvSpPr>
            <a:spLocks noChangeArrowheads="1"/>
          </p:cNvSpPr>
          <p:nvPr/>
        </p:nvSpPr>
        <p:spPr bwMode="auto">
          <a:xfrm>
            <a:off x="723900" y="27036713"/>
            <a:ext cx="6343650" cy="1190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3600">
                <a:cs typeface="Times New Roman" panose="02020603050405020304" pitchFamily="18" charset="0"/>
                <a:hlinkClick r:id="rId12"/>
              </a:rPr>
              <a:t>http://edcnts12.cr.usgs.gov/ned/</a:t>
            </a:r>
            <a:endParaRPr lang="en-US" altLang="en-US" sz="3600">
              <a:cs typeface="Times New Roman" panose="02020603050405020304" pitchFamily="18" charset="0"/>
            </a:endParaRPr>
          </a:p>
          <a:p>
            <a:pPr eaLnBrk="0" hangingPunct="0"/>
            <a:endParaRPr lang="en-US" altLang="en-US" sz="3600"/>
          </a:p>
        </p:txBody>
      </p:sp>
      <p:sp>
        <p:nvSpPr>
          <p:cNvPr id="3250" name="Rectangle 178">
            <a:extLst>
              <a:ext uri="{FF2B5EF4-FFF2-40B4-BE49-F238E27FC236}">
                <a16:creationId xmlns:a16="http://schemas.microsoft.com/office/drawing/2014/main" id="{22F29E32-6542-4EFF-AD8D-EE17068AE428}"/>
              </a:ext>
            </a:extLst>
          </p:cNvPr>
          <p:cNvSpPr>
            <a:spLocks noChangeArrowheads="1"/>
          </p:cNvSpPr>
          <p:nvPr/>
        </p:nvSpPr>
        <p:spPr bwMode="auto">
          <a:xfrm>
            <a:off x="19983450" y="26884313"/>
            <a:ext cx="9029700" cy="1190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3600">
                <a:cs typeface="Times New Roman" panose="02020603050405020304" pitchFamily="18" charset="0"/>
                <a:hlinkClick r:id="rId13"/>
              </a:rPr>
              <a:t>http://edcnts12.cr.usgs.gov/ned-h/index.html</a:t>
            </a:r>
            <a:endParaRPr lang="en-US" altLang="en-US" sz="3600">
              <a:cs typeface="Times New Roman" panose="02020603050405020304" pitchFamily="18" charset="0"/>
            </a:endParaRPr>
          </a:p>
          <a:p>
            <a:pPr eaLnBrk="0" hangingPunct="0"/>
            <a:endParaRPr lang="en-US" altLang="en-US" sz="3600"/>
          </a:p>
        </p:txBody>
      </p:sp>
      <p:sp>
        <p:nvSpPr>
          <p:cNvPr id="3258" name="Text Box 186">
            <a:extLst>
              <a:ext uri="{FF2B5EF4-FFF2-40B4-BE49-F238E27FC236}">
                <a16:creationId xmlns:a16="http://schemas.microsoft.com/office/drawing/2014/main" id="{4DDDAFE3-F935-41B4-A312-C49AA2C19127}"/>
              </a:ext>
            </a:extLst>
          </p:cNvPr>
          <p:cNvSpPr txBox="1">
            <a:spLocks noChangeArrowheads="1"/>
          </p:cNvSpPr>
          <p:nvPr/>
        </p:nvSpPr>
        <p:spPr bwMode="auto">
          <a:xfrm>
            <a:off x="3962400" y="2819400"/>
            <a:ext cx="8763000" cy="1190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3600"/>
              <a:t>Email:  </a:t>
            </a:r>
            <a:r>
              <a:rPr lang="en-US" altLang="en-US" sz="3600">
                <a:hlinkClick r:id="rId14"/>
              </a:rPr>
              <a:t>dtarb@cc.usu.edu</a:t>
            </a:r>
            <a:endParaRPr lang="en-US" altLang="en-US" sz="3600"/>
          </a:p>
          <a:p>
            <a:r>
              <a:rPr lang="en-US" altLang="en-US" sz="3600"/>
              <a:t>Web: </a:t>
            </a:r>
            <a:r>
              <a:rPr lang="en-US" altLang="en-US" sz="3600">
                <a:hlinkClick r:id="rId15"/>
              </a:rPr>
              <a:t>http://www.engineering.usu.edu/dtarb</a:t>
            </a:r>
            <a:r>
              <a:rPr lang="en-US" altLang="en-US" sz="3600"/>
              <a:t> </a:t>
            </a:r>
          </a:p>
        </p:txBody>
      </p:sp>
      <p:sp>
        <p:nvSpPr>
          <p:cNvPr id="3259" name="Text Box 187">
            <a:extLst>
              <a:ext uri="{FF2B5EF4-FFF2-40B4-BE49-F238E27FC236}">
                <a16:creationId xmlns:a16="http://schemas.microsoft.com/office/drawing/2014/main" id="{70D2D298-2525-4566-AD1E-EB5487162527}"/>
              </a:ext>
            </a:extLst>
          </p:cNvPr>
          <p:cNvSpPr txBox="1">
            <a:spLocks noChangeArrowheads="1"/>
          </p:cNvSpPr>
          <p:nvPr/>
        </p:nvSpPr>
        <p:spPr bwMode="auto">
          <a:xfrm>
            <a:off x="14154150" y="2743200"/>
            <a:ext cx="10534650" cy="1190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3600"/>
              <a:t>Email:  </a:t>
            </a:r>
            <a:r>
              <a:rPr lang="en-US" altLang="en-US" sz="3600">
                <a:hlinkClick r:id="rId16"/>
              </a:rPr>
              <a:t>maidment@mail.utexas.edu</a:t>
            </a:r>
            <a:r>
              <a:rPr lang="en-US" altLang="en-US" sz="3600"/>
              <a:t> </a:t>
            </a:r>
          </a:p>
          <a:p>
            <a:r>
              <a:rPr lang="en-US" altLang="en-US" sz="3600"/>
              <a:t>Web: </a:t>
            </a:r>
            <a:r>
              <a:rPr lang="en-US" altLang="en-US" sz="3600">
                <a:hlinkClick r:id="rId17"/>
              </a:rPr>
              <a:t>http://www.ce.utexas.edu/prof/maidment/</a:t>
            </a:r>
            <a:r>
              <a:rPr lang="en-US" altLang="en-US" sz="3600"/>
              <a:t> </a:t>
            </a:r>
          </a:p>
        </p:txBody>
      </p:sp>
      <p:sp>
        <p:nvSpPr>
          <p:cNvPr id="3261" name="Rectangle 189">
            <a:extLst>
              <a:ext uri="{FF2B5EF4-FFF2-40B4-BE49-F238E27FC236}">
                <a16:creationId xmlns:a16="http://schemas.microsoft.com/office/drawing/2014/main" id="{8E1BFA82-FCA0-4CD4-8E4F-BD4F01466BD1}"/>
              </a:ext>
            </a:extLst>
          </p:cNvPr>
          <p:cNvSpPr>
            <a:spLocks noChangeArrowheads="1"/>
          </p:cNvSpPr>
          <p:nvPr/>
        </p:nvSpPr>
        <p:spPr bwMode="auto">
          <a:xfrm>
            <a:off x="6600825" y="37452300"/>
            <a:ext cx="7343775" cy="3503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3200">
                <a:solidFill>
                  <a:srgbClr val="FF0000"/>
                </a:solidFill>
                <a:cs typeface="Arial" panose="020B0604020202020204" pitchFamily="34" charset="0"/>
              </a:rPr>
              <a:t>Provides a digital referencing system for the location of specific points on streams and coasts of the United States, allowing users to move along the reaches and encounter water-related entities in hydrological sequence as they move up or downstream.</a:t>
            </a:r>
          </a:p>
        </p:txBody>
      </p:sp>
      <p:sp>
        <p:nvSpPr>
          <p:cNvPr id="3262" name="Rectangle 190">
            <a:extLst>
              <a:ext uri="{FF2B5EF4-FFF2-40B4-BE49-F238E27FC236}">
                <a16:creationId xmlns:a16="http://schemas.microsoft.com/office/drawing/2014/main" id="{2555EC34-A484-4342-860E-67037AFB8A84}"/>
              </a:ext>
            </a:extLst>
          </p:cNvPr>
          <p:cNvSpPr>
            <a:spLocks noChangeArrowheads="1"/>
          </p:cNvSpPr>
          <p:nvPr/>
        </p:nvSpPr>
        <p:spPr bwMode="auto">
          <a:xfrm>
            <a:off x="15219363" y="40889238"/>
            <a:ext cx="84645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3600">
                <a:hlinkClick r:id="rId18"/>
              </a:rPr>
              <a:t>http://www.ftw.nrcs.usda.gov/huc_data.html</a:t>
            </a:r>
            <a:r>
              <a:rPr lang="en-US" altLang="en-US" sz="3600"/>
              <a: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213" name="Picture 45">
            <a:extLst>
              <a:ext uri="{FF2B5EF4-FFF2-40B4-BE49-F238E27FC236}">
                <a16:creationId xmlns:a16="http://schemas.microsoft.com/office/drawing/2014/main" id="{0674A167-D56E-41B6-8860-E4ED958186E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38988" y="37917438"/>
            <a:ext cx="7134225" cy="502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186" name="Text Box 18">
            <a:extLst>
              <a:ext uri="{FF2B5EF4-FFF2-40B4-BE49-F238E27FC236}">
                <a16:creationId xmlns:a16="http://schemas.microsoft.com/office/drawing/2014/main" id="{BB6BD2C7-CA9C-4830-8A12-3A3A2CCEB821}"/>
              </a:ext>
            </a:extLst>
          </p:cNvPr>
          <p:cNvSpPr txBox="1">
            <a:spLocks noChangeArrowheads="1"/>
          </p:cNvSpPr>
          <p:nvPr/>
        </p:nvSpPr>
        <p:spPr bwMode="auto">
          <a:xfrm>
            <a:off x="1330325" y="1831975"/>
            <a:ext cx="13217525" cy="12450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762000" indent="-762000">
              <a:defRPr sz="2400">
                <a:solidFill>
                  <a:schemeClr val="tx1"/>
                </a:solidFill>
                <a:latin typeface="Times New Roman" panose="02020603050405020304" pitchFamily="18" charset="0"/>
              </a:defRPr>
            </a:lvl1pPr>
            <a:lvl2pPr marL="914400">
              <a:defRPr sz="2400">
                <a:solidFill>
                  <a:schemeClr val="tx1"/>
                </a:solidFill>
                <a:latin typeface="Times New Roman" panose="02020603050405020304" pitchFamily="18" charset="0"/>
              </a:defRPr>
            </a:lvl2pPr>
            <a:lvl3pPr marL="1028700">
              <a:defRPr sz="2400">
                <a:solidFill>
                  <a:schemeClr val="tx1"/>
                </a:solidFill>
                <a:latin typeface="Times New Roman" panose="02020603050405020304" pitchFamily="18" charset="0"/>
              </a:defRPr>
            </a:lvl3pPr>
            <a:lvl4pPr>
              <a:defRPr sz="2400">
                <a:solidFill>
                  <a:schemeClr val="tx1"/>
                </a:solidFill>
                <a:latin typeface="Times New Roman" panose="02020603050405020304" pitchFamily="18" charset="0"/>
              </a:defRPr>
            </a:lvl4pPr>
            <a:lvl5pPr>
              <a:defRPr sz="2400">
                <a:solidFill>
                  <a:schemeClr val="tx1"/>
                </a:solidFill>
                <a:latin typeface="Times New Roman" panose="02020603050405020304" pitchFamily="18" charset="0"/>
              </a:defRPr>
            </a:lvl5pPr>
            <a:lvl6pPr fontAlgn="base">
              <a:spcBef>
                <a:spcPct val="0"/>
              </a:spcBef>
              <a:spcAft>
                <a:spcPct val="0"/>
              </a:spcAft>
              <a:defRPr sz="2400">
                <a:solidFill>
                  <a:schemeClr val="tx1"/>
                </a:solidFill>
                <a:latin typeface="Times New Roman" panose="02020603050405020304" pitchFamily="18" charset="0"/>
              </a:defRPr>
            </a:lvl6pPr>
            <a:lvl7pPr fontAlgn="base">
              <a:spcBef>
                <a:spcPct val="0"/>
              </a:spcBef>
              <a:spcAft>
                <a:spcPct val="0"/>
              </a:spcAft>
              <a:defRPr sz="2400">
                <a:solidFill>
                  <a:schemeClr val="tx1"/>
                </a:solidFill>
                <a:latin typeface="Times New Roman" panose="02020603050405020304" pitchFamily="18" charset="0"/>
              </a:defRPr>
            </a:lvl7pPr>
            <a:lvl8pPr fontAlgn="base">
              <a:spcBef>
                <a:spcPct val="0"/>
              </a:spcBef>
              <a:spcAft>
                <a:spcPct val="0"/>
              </a:spcAft>
              <a:defRPr sz="2400">
                <a:solidFill>
                  <a:schemeClr val="tx1"/>
                </a:solidFill>
                <a:latin typeface="Times New Roman" panose="02020603050405020304" pitchFamily="18" charset="0"/>
              </a:defRPr>
            </a:lvl8pPr>
            <a:lvl9pPr fontAlgn="base">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US" altLang="en-US" sz="3600" b="1">
                <a:solidFill>
                  <a:srgbClr val="FF0000"/>
                </a:solidFill>
                <a:cs typeface="Times New Roman" panose="02020603050405020304" pitchFamily="18" charset="0"/>
              </a:rPr>
              <a:t>A National Observatory System as a Natural Laboratory</a:t>
            </a:r>
          </a:p>
          <a:p>
            <a:pPr>
              <a:spcBef>
                <a:spcPct val="50000"/>
              </a:spcBef>
              <a:buFontTx/>
              <a:buChar char="•"/>
            </a:pPr>
            <a:r>
              <a:rPr lang="en-US" altLang="en-US" sz="3600" b="1">
                <a:cs typeface="Times New Roman" panose="02020603050405020304" pitchFamily="18" charset="0"/>
              </a:rPr>
              <a:t>Develop the observational capability to quantify the complete hydrologic state at any point in time at a meaningful spatial scale.  </a:t>
            </a:r>
          </a:p>
          <a:p>
            <a:pPr>
              <a:spcBef>
                <a:spcPct val="50000"/>
              </a:spcBef>
              <a:buFontTx/>
              <a:buChar char="•"/>
            </a:pPr>
            <a:r>
              <a:rPr lang="en-US" altLang="en-US" sz="3600" b="1">
                <a:cs typeface="Times New Roman" panose="02020603050405020304" pitchFamily="18" charset="0"/>
              </a:rPr>
              <a:t>Base this capability on a geospatial network of benchmark watersheds to provide the real time hydrologic pulse of the nation.</a:t>
            </a:r>
          </a:p>
          <a:p>
            <a:pPr>
              <a:spcBef>
                <a:spcPct val="50000"/>
              </a:spcBef>
              <a:buFontTx/>
              <a:buChar char="•"/>
            </a:pPr>
            <a:r>
              <a:rPr lang="en-US" altLang="en-US" sz="3600" b="1">
                <a:cs typeface="Times New Roman" panose="02020603050405020304" pitchFamily="18" charset="0"/>
              </a:rPr>
              <a:t>Include space based and in situ measurements.</a:t>
            </a:r>
          </a:p>
          <a:p>
            <a:pPr>
              <a:spcBef>
                <a:spcPct val="50000"/>
              </a:spcBef>
              <a:buFontTx/>
              <a:buChar char="•"/>
            </a:pPr>
            <a:r>
              <a:rPr lang="en-US" altLang="en-US" sz="3600" b="1">
                <a:cs typeface="Times New Roman" panose="02020603050405020304" pitchFamily="18" charset="0"/>
              </a:rPr>
              <a:t>Include a telecommunications and data dissemination system to disseminate data and products in real time.</a:t>
            </a:r>
          </a:p>
          <a:p>
            <a:pPr>
              <a:spcBef>
                <a:spcPct val="50000"/>
              </a:spcBef>
              <a:buFontTx/>
              <a:buChar char="•"/>
            </a:pPr>
            <a:r>
              <a:rPr lang="en-US" altLang="en-US" sz="3600" b="1">
                <a:cs typeface="Times New Roman" panose="02020603050405020304" pitchFamily="18" charset="0"/>
              </a:rPr>
              <a:t>Scale.  Small enough to be manageable in terms of measurement and representative of a single relatively homogeneous physiographic setting.  Large enough to integrate out fine scale varability.  Suggest 10 km</a:t>
            </a:r>
            <a:r>
              <a:rPr lang="en-US" altLang="en-US" sz="3600" b="1" baseline="30000">
                <a:cs typeface="Times New Roman" panose="02020603050405020304" pitchFamily="18" charset="0"/>
              </a:rPr>
              <a:t>2</a:t>
            </a:r>
            <a:r>
              <a:rPr lang="en-US" altLang="en-US" sz="3600" b="1">
                <a:cs typeface="Times New Roman" panose="02020603050405020304" pitchFamily="18" charset="0"/>
              </a:rPr>
              <a:t> or more.</a:t>
            </a:r>
          </a:p>
          <a:p>
            <a:pPr>
              <a:spcBef>
                <a:spcPct val="50000"/>
              </a:spcBef>
              <a:buFontTx/>
              <a:buChar char="•"/>
            </a:pPr>
            <a:r>
              <a:rPr lang="en-US" altLang="en-US" sz="3600" b="1">
                <a:cs typeface="Times New Roman" panose="02020603050405020304" pitchFamily="18" charset="0"/>
              </a:rPr>
              <a:t>Based on USGS Benchmark (HCDN plus others) watersheds.</a:t>
            </a:r>
          </a:p>
          <a:p>
            <a:pPr>
              <a:spcBef>
                <a:spcPct val="50000"/>
              </a:spcBef>
              <a:buFontTx/>
              <a:buChar char="•"/>
            </a:pPr>
            <a:r>
              <a:rPr lang="en-US" altLang="en-US" sz="3600" b="1">
                <a:cs typeface="Times New Roman" panose="02020603050405020304" pitchFamily="18" charset="0"/>
              </a:rPr>
              <a:t>Extend to quantify land use/land cover changes.</a:t>
            </a:r>
          </a:p>
          <a:p>
            <a:pPr>
              <a:spcBef>
                <a:spcPct val="50000"/>
              </a:spcBef>
            </a:pPr>
            <a:endParaRPr lang="en-US" altLang="en-US" sz="3600" b="1">
              <a:cs typeface="Times New Roman" panose="02020603050405020304" pitchFamily="18" charset="0"/>
            </a:endParaRPr>
          </a:p>
          <a:p>
            <a:pPr>
              <a:spcBef>
                <a:spcPct val="50000"/>
              </a:spcBef>
            </a:pPr>
            <a:endParaRPr lang="en-US" altLang="en-US" sz="3600" b="1">
              <a:cs typeface="Arial" panose="020B0604020202020204" pitchFamily="34" charset="0"/>
            </a:endParaRPr>
          </a:p>
        </p:txBody>
      </p:sp>
      <p:sp>
        <p:nvSpPr>
          <p:cNvPr id="7187" name="Rectangle 19">
            <a:extLst>
              <a:ext uri="{FF2B5EF4-FFF2-40B4-BE49-F238E27FC236}">
                <a16:creationId xmlns:a16="http://schemas.microsoft.com/office/drawing/2014/main" id="{49D28398-1733-41C4-BC9E-448CE34B1FE2}"/>
              </a:ext>
            </a:extLst>
          </p:cNvPr>
          <p:cNvSpPr>
            <a:spLocks noChangeArrowheads="1"/>
          </p:cNvSpPr>
          <p:nvPr/>
        </p:nvSpPr>
        <p:spPr bwMode="auto">
          <a:xfrm>
            <a:off x="6850063" y="315913"/>
            <a:ext cx="16594137"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4400" b="1">
                <a:solidFill>
                  <a:srgbClr val="0000CC"/>
                </a:solidFill>
                <a:cs typeface="Times New Roman" panose="02020603050405020304" pitchFamily="18" charset="0"/>
              </a:rPr>
              <a:t>Suggestions for CUAHSI LTHO and Information Systems Initiatives</a:t>
            </a:r>
          </a:p>
        </p:txBody>
      </p:sp>
      <p:sp>
        <p:nvSpPr>
          <p:cNvPr id="7188" name="Text Box 20">
            <a:extLst>
              <a:ext uri="{FF2B5EF4-FFF2-40B4-BE49-F238E27FC236}">
                <a16:creationId xmlns:a16="http://schemas.microsoft.com/office/drawing/2014/main" id="{49FBD881-882A-450C-AC52-8414F27F4735}"/>
              </a:ext>
            </a:extLst>
          </p:cNvPr>
          <p:cNvSpPr txBox="1">
            <a:spLocks noChangeArrowheads="1"/>
          </p:cNvSpPr>
          <p:nvPr/>
        </p:nvSpPr>
        <p:spPr bwMode="auto">
          <a:xfrm>
            <a:off x="15303500" y="2089150"/>
            <a:ext cx="13042900" cy="10263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19100" indent="-419100">
              <a:defRPr sz="2400">
                <a:solidFill>
                  <a:schemeClr val="tx1"/>
                </a:solidFill>
                <a:latin typeface="Times New Roman" panose="02020603050405020304" pitchFamily="18" charset="0"/>
              </a:defRPr>
            </a:lvl1pPr>
            <a:lvl2pPr marL="1028700" indent="-495300">
              <a:defRPr sz="2400">
                <a:solidFill>
                  <a:schemeClr val="tx1"/>
                </a:solidFill>
                <a:latin typeface="Times New Roman" panose="02020603050405020304" pitchFamily="18" charset="0"/>
              </a:defRPr>
            </a:lvl2pPr>
            <a:lvl3pPr marL="1143000">
              <a:defRPr sz="2400">
                <a:solidFill>
                  <a:schemeClr val="tx1"/>
                </a:solidFill>
                <a:latin typeface="Times New Roman" panose="02020603050405020304" pitchFamily="18" charset="0"/>
              </a:defRPr>
            </a:lvl3pPr>
            <a:lvl4pPr>
              <a:defRPr sz="2400">
                <a:solidFill>
                  <a:schemeClr val="tx1"/>
                </a:solidFill>
                <a:latin typeface="Times New Roman" panose="02020603050405020304" pitchFamily="18" charset="0"/>
              </a:defRPr>
            </a:lvl4pPr>
            <a:lvl5pPr>
              <a:defRPr sz="2400">
                <a:solidFill>
                  <a:schemeClr val="tx1"/>
                </a:solidFill>
                <a:latin typeface="Times New Roman" panose="02020603050405020304" pitchFamily="18" charset="0"/>
              </a:defRPr>
            </a:lvl5pPr>
            <a:lvl6pPr fontAlgn="base">
              <a:spcBef>
                <a:spcPct val="0"/>
              </a:spcBef>
              <a:spcAft>
                <a:spcPct val="0"/>
              </a:spcAft>
              <a:defRPr sz="2400">
                <a:solidFill>
                  <a:schemeClr val="tx1"/>
                </a:solidFill>
                <a:latin typeface="Times New Roman" panose="02020603050405020304" pitchFamily="18" charset="0"/>
              </a:defRPr>
            </a:lvl6pPr>
            <a:lvl7pPr fontAlgn="base">
              <a:spcBef>
                <a:spcPct val="0"/>
              </a:spcBef>
              <a:spcAft>
                <a:spcPct val="0"/>
              </a:spcAft>
              <a:defRPr sz="2400">
                <a:solidFill>
                  <a:schemeClr val="tx1"/>
                </a:solidFill>
                <a:latin typeface="Times New Roman" panose="02020603050405020304" pitchFamily="18" charset="0"/>
              </a:defRPr>
            </a:lvl7pPr>
            <a:lvl8pPr fontAlgn="base">
              <a:spcBef>
                <a:spcPct val="0"/>
              </a:spcBef>
              <a:spcAft>
                <a:spcPct val="0"/>
              </a:spcAft>
              <a:defRPr sz="2400">
                <a:solidFill>
                  <a:schemeClr val="tx1"/>
                </a:solidFill>
                <a:latin typeface="Times New Roman" panose="02020603050405020304" pitchFamily="18" charset="0"/>
              </a:defRPr>
            </a:lvl8pPr>
            <a:lvl9pPr fontAlgn="base">
              <a:spcBef>
                <a:spcPct val="0"/>
              </a:spcBef>
              <a:spcAft>
                <a:spcPct val="0"/>
              </a:spcAft>
              <a:defRPr sz="2400">
                <a:solidFill>
                  <a:schemeClr val="tx1"/>
                </a:solidFill>
                <a:latin typeface="Times New Roman" panose="02020603050405020304" pitchFamily="18" charset="0"/>
              </a:defRPr>
            </a:lvl9pPr>
          </a:lstStyle>
          <a:p>
            <a:pPr>
              <a:spcBef>
                <a:spcPct val="10000"/>
              </a:spcBef>
              <a:buFontTx/>
              <a:buChar char="•"/>
            </a:pPr>
            <a:r>
              <a:rPr lang="en-US" altLang="en-US" sz="3600" b="1">
                <a:cs typeface="Times New Roman" panose="02020603050405020304" pitchFamily="18" charset="0"/>
              </a:rPr>
              <a:t>Complete physiographic characterization</a:t>
            </a:r>
          </a:p>
          <a:p>
            <a:pPr lvl="1">
              <a:spcBef>
                <a:spcPct val="10000"/>
              </a:spcBef>
              <a:buFontTx/>
              <a:buChar char="-"/>
            </a:pPr>
            <a:r>
              <a:rPr lang="en-US" altLang="en-US" sz="3600" b="1">
                <a:cs typeface="Times New Roman" panose="02020603050405020304" pitchFamily="18" charset="0"/>
              </a:rPr>
              <a:t>Geographic placement and delineation</a:t>
            </a:r>
          </a:p>
          <a:p>
            <a:pPr lvl="1">
              <a:spcBef>
                <a:spcPct val="10000"/>
              </a:spcBef>
              <a:buFontTx/>
              <a:buChar char="-"/>
            </a:pPr>
            <a:r>
              <a:rPr lang="en-US" altLang="en-US" sz="3600" b="1">
                <a:cs typeface="Times New Roman" panose="02020603050405020304" pitchFamily="18" charset="0"/>
              </a:rPr>
              <a:t>Topography</a:t>
            </a:r>
          </a:p>
          <a:p>
            <a:pPr lvl="1">
              <a:spcBef>
                <a:spcPct val="10000"/>
              </a:spcBef>
              <a:buFontTx/>
              <a:buChar char="-"/>
            </a:pPr>
            <a:r>
              <a:rPr lang="en-US" altLang="en-US" sz="3600" b="1">
                <a:cs typeface="Times New Roman" panose="02020603050405020304" pitchFamily="18" charset="0"/>
              </a:rPr>
              <a:t>Land use and vegetation</a:t>
            </a:r>
          </a:p>
          <a:p>
            <a:pPr lvl="1">
              <a:spcBef>
                <a:spcPct val="10000"/>
              </a:spcBef>
              <a:buFontTx/>
              <a:buChar char="-"/>
            </a:pPr>
            <a:r>
              <a:rPr lang="en-US" altLang="en-US" sz="3600" b="1">
                <a:cs typeface="Times New Roman" panose="02020603050405020304" pitchFamily="18" charset="0"/>
              </a:rPr>
              <a:t>Geology and soils</a:t>
            </a:r>
          </a:p>
          <a:p>
            <a:pPr lvl="1">
              <a:spcBef>
                <a:spcPct val="10000"/>
              </a:spcBef>
              <a:buFontTx/>
              <a:buChar char="-"/>
            </a:pPr>
            <a:r>
              <a:rPr lang="en-US" altLang="en-US" sz="3600" b="1">
                <a:cs typeface="Times New Roman" panose="02020603050405020304" pitchFamily="18" charset="0"/>
              </a:rPr>
              <a:t>Relief</a:t>
            </a:r>
          </a:p>
          <a:p>
            <a:pPr lvl="1">
              <a:spcBef>
                <a:spcPct val="10000"/>
              </a:spcBef>
              <a:buFontTx/>
              <a:buChar char="-"/>
            </a:pPr>
            <a:r>
              <a:rPr lang="en-US" altLang="en-US" sz="3600" b="1">
                <a:cs typeface="Times New Roman" panose="02020603050405020304" pitchFamily="18" charset="0"/>
              </a:rPr>
              <a:t>Hydrography</a:t>
            </a:r>
          </a:p>
          <a:p>
            <a:pPr>
              <a:spcBef>
                <a:spcPct val="10000"/>
              </a:spcBef>
              <a:buFontTx/>
              <a:buChar char="•"/>
            </a:pPr>
            <a:r>
              <a:rPr lang="en-US" altLang="en-US" sz="3600" b="1">
                <a:cs typeface="Times New Roman" panose="02020603050405020304" pitchFamily="18" charset="0"/>
              </a:rPr>
              <a:t>Complete measured water balance comprising</a:t>
            </a:r>
          </a:p>
          <a:p>
            <a:pPr lvl="1">
              <a:spcBef>
                <a:spcPct val="10000"/>
              </a:spcBef>
              <a:buFontTx/>
              <a:buChar char="-"/>
            </a:pPr>
            <a:r>
              <a:rPr lang="en-US" altLang="en-US" sz="3600" b="1">
                <a:cs typeface="Times New Roman" panose="02020603050405020304" pitchFamily="18" charset="0"/>
              </a:rPr>
              <a:t>Streamflow (in and out in the case of reach watersheds)</a:t>
            </a:r>
          </a:p>
          <a:p>
            <a:pPr lvl="1">
              <a:spcBef>
                <a:spcPct val="10000"/>
              </a:spcBef>
              <a:buFontTx/>
              <a:buChar char="-"/>
            </a:pPr>
            <a:r>
              <a:rPr lang="en-US" altLang="en-US" sz="3600" b="1">
                <a:cs typeface="Times New Roman" panose="02020603050405020304" pitchFamily="18" charset="0"/>
              </a:rPr>
              <a:t>Precipitation</a:t>
            </a:r>
          </a:p>
          <a:p>
            <a:pPr lvl="1">
              <a:spcBef>
                <a:spcPct val="10000"/>
              </a:spcBef>
              <a:buFontTx/>
              <a:buChar char="-"/>
            </a:pPr>
            <a:r>
              <a:rPr lang="en-US" altLang="en-US" sz="3600" b="1">
                <a:cs typeface="Times New Roman" panose="02020603050405020304" pitchFamily="18" charset="0"/>
              </a:rPr>
              <a:t>Evapotranspiration</a:t>
            </a:r>
          </a:p>
          <a:p>
            <a:pPr lvl="1">
              <a:spcBef>
                <a:spcPct val="10000"/>
              </a:spcBef>
              <a:buFontTx/>
              <a:buChar char="-"/>
            </a:pPr>
            <a:r>
              <a:rPr lang="en-US" altLang="en-US" sz="3600" b="1">
                <a:cs typeface="Times New Roman" panose="02020603050405020304" pitchFamily="18" charset="0"/>
              </a:rPr>
              <a:t>Groundwater outflow (inflow neglected – assume divide is also groundwater divide)</a:t>
            </a:r>
          </a:p>
          <a:p>
            <a:pPr lvl="1">
              <a:spcBef>
                <a:spcPct val="10000"/>
              </a:spcBef>
              <a:buFontTx/>
              <a:buChar char="-"/>
            </a:pPr>
            <a:r>
              <a:rPr lang="en-US" altLang="en-US" sz="3600" b="1">
                <a:cs typeface="Times New Roman" panose="02020603050405020304" pitchFamily="18" charset="0"/>
              </a:rPr>
              <a:t>Soil moisture storage</a:t>
            </a:r>
          </a:p>
          <a:p>
            <a:pPr lvl="1">
              <a:spcBef>
                <a:spcPct val="10000"/>
              </a:spcBef>
              <a:buFontTx/>
              <a:buChar char="-"/>
            </a:pPr>
            <a:r>
              <a:rPr lang="en-US" altLang="en-US" sz="3600" b="1">
                <a:cs typeface="Times New Roman" panose="02020603050405020304" pitchFamily="18" charset="0"/>
              </a:rPr>
              <a:t>Groundwater storage</a:t>
            </a:r>
          </a:p>
          <a:p>
            <a:pPr lvl="1">
              <a:spcBef>
                <a:spcPct val="10000"/>
              </a:spcBef>
              <a:buFontTx/>
              <a:buChar char="-"/>
            </a:pPr>
            <a:r>
              <a:rPr lang="en-US" altLang="en-US" sz="3600" b="1">
                <a:cs typeface="Times New Roman" panose="02020603050405020304" pitchFamily="18" charset="0"/>
              </a:rPr>
              <a:t>Snow and ice storage</a:t>
            </a:r>
          </a:p>
          <a:p>
            <a:pPr lvl="1">
              <a:spcBef>
                <a:spcPct val="10000"/>
              </a:spcBef>
              <a:buFontTx/>
              <a:buChar char="-"/>
            </a:pPr>
            <a:r>
              <a:rPr lang="en-US" altLang="en-US" sz="3600" b="1">
                <a:cs typeface="Times New Roman" panose="02020603050405020304" pitchFamily="18" charset="0"/>
              </a:rPr>
              <a:t>Water body storage</a:t>
            </a:r>
          </a:p>
        </p:txBody>
      </p:sp>
      <p:sp>
        <p:nvSpPr>
          <p:cNvPr id="7189" name="Rectangle 21">
            <a:extLst>
              <a:ext uri="{FF2B5EF4-FFF2-40B4-BE49-F238E27FC236}">
                <a16:creationId xmlns:a16="http://schemas.microsoft.com/office/drawing/2014/main" id="{224FF2EC-6DF3-4B3B-AFCD-4E95F2C720F0}"/>
              </a:ext>
            </a:extLst>
          </p:cNvPr>
          <p:cNvSpPr>
            <a:spLocks noChangeArrowheads="1"/>
          </p:cNvSpPr>
          <p:nvPr/>
        </p:nvSpPr>
        <p:spPr bwMode="auto">
          <a:xfrm>
            <a:off x="5768975" y="13049250"/>
            <a:ext cx="17781588" cy="1311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altLang="en-US" sz="4000" b="1">
                <a:solidFill>
                  <a:srgbClr val="FF0000"/>
                </a:solidFill>
                <a:cs typeface="Times New Roman" panose="02020603050405020304" pitchFamily="18" charset="0"/>
              </a:rPr>
              <a:t>There must be a long term commitment to sustaining the system and maintaining the quality and stability of the measurements.</a:t>
            </a:r>
          </a:p>
        </p:txBody>
      </p:sp>
      <p:sp>
        <p:nvSpPr>
          <p:cNvPr id="7190" name="Text Box 22">
            <a:extLst>
              <a:ext uri="{FF2B5EF4-FFF2-40B4-BE49-F238E27FC236}">
                <a16:creationId xmlns:a16="http://schemas.microsoft.com/office/drawing/2014/main" id="{84778516-0421-4CC2-AD87-582BFF2253A7}"/>
              </a:ext>
            </a:extLst>
          </p:cNvPr>
          <p:cNvSpPr txBox="1">
            <a:spLocks noChangeArrowheads="1"/>
          </p:cNvSpPr>
          <p:nvPr/>
        </p:nvSpPr>
        <p:spPr bwMode="auto">
          <a:xfrm>
            <a:off x="1028700" y="14900275"/>
            <a:ext cx="13238163" cy="106187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61963" indent="-461963">
              <a:defRPr sz="2400">
                <a:solidFill>
                  <a:schemeClr val="tx1"/>
                </a:solidFill>
                <a:latin typeface="Times New Roman" panose="02020603050405020304" pitchFamily="18" charset="0"/>
              </a:defRPr>
            </a:lvl1pPr>
            <a:lvl2pPr marL="576263">
              <a:defRPr sz="2400">
                <a:solidFill>
                  <a:schemeClr val="tx1"/>
                </a:solidFill>
                <a:latin typeface="Times New Roman" panose="02020603050405020304" pitchFamily="18" charset="0"/>
              </a:defRPr>
            </a:lvl2pPr>
            <a:lvl3pPr>
              <a:defRPr sz="2400">
                <a:solidFill>
                  <a:schemeClr val="tx1"/>
                </a:solidFill>
                <a:latin typeface="Times New Roman" panose="02020603050405020304" pitchFamily="18" charset="0"/>
              </a:defRPr>
            </a:lvl3pPr>
            <a:lvl4pPr>
              <a:defRPr sz="2400">
                <a:solidFill>
                  <a:schemeClr val="tx1"/>
                </a:solidFill>
                <a:latin typeface="Times New Roman" panose="02020603050405020304" pitchFamily="18" charset="0"/>
              </a:defRPr>
            </a:lvl4pPr>
            <a:lvl5pPr>
              <a:defRPr sz="2400">
                <a:solidFill>
                  <a:schemeClr val="tx1"/>
                </a:solidFill>
                <a:latin typeface="Times New Roman" panose="02020603050405020304" pitchFamily="18" charset="0"/>
              </a:defRPr>
            </a:lvl5pPr>
            <a:lvl6pPr fontAlgn="base">
              <a:spcBef>
                <a:spcPct val="0"/>
              </a:spcBef>
              <a:spcAft>
                <a:spcPct val="0"/>
              </a:spcAft>
              <a:defRPr sz="2400">
                <a:solidFill>
                  <a:schemeClr val="tx1"/>
                </a:solidFill>
                <a:latin typeface="Times New Roman" panose="02020603050405020304" pitchFamily="18" charset="0"/>
              </a:defRPr>
            </a:lvl6pPr>
            <a:lvl7pPr fontAlgn="base">
              <a:spcBef>
                <a:spcPct val="0"/>
              </a:spcBef>
              <a:spcAft>
                <a:spcPct val="0"/>
              </a:spcAft>
              <a:defRPr sz="2400">
                <a:solidFill>
                  <a:schemeClr val="tx1"/>
                </a:solidFill>
                <a:latin typeface="Times New Roman" panose="02020603050405020304" pitchFamily="18" charset="0"/>
              </a:defRPr>
            </a:lvl7pPr>
            <a:lvl8pPr fontAlgn="base">
              <a:spcBef>
                <a:spcPct val="0"/>
              </a:spcBef>
              <a:spcAft>
                <a:spcPct val="0"/>
              </a:spcAft>
              <a:defRPr sz="2400">
                <a:solidFill>
                  <a:schemeClr val="tx1"/>
                </a:solidFill>
                <a:latin typeface="Times New Roman" panose="02020603050405020304" pitchFamily="18" charset="0"/>
              </a:defRPr>
            </a:lvl8pPr>
            <a:lvl9pPr fontAlgn="base">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US" altLang="en-US" sz="3600" b="1"/>
              <a:t>The Need </a:t>
            </a:r>
            <a:r>
              <a:rPr lang="en-US" altLang="en-US"/>
              <a:t>(some ideas paraphrased from Burges, 2001 Langbein lecture </a:t>
            </a:r>
            <a:r>
              <a:rPr lang="en-US" altLang="en-US">
                <a:hlinkClick r:id="rId4"/>
              </a:rPr>
              <a:t>http://jupiter.agu.org/webcast/burges.html</a:t>
            </a:r>
            <a:r>
              <a:rPr lang="en-US" altLang="en-US"/>
              <a:t>)</a:t>
            </a:r>
            <a:endParaRPr lang="en-US" altLang="en-US" sz="3600" b="1"/>
          </a:p>
          <a:p>
            <a:pPr>
              <a:spcBef>
                <a:spcPct val="50000"/>
              </a:spcBef>
              <a:buFontTx/>
              <a:buChar char="•"/>
            </a:pPr>
            <a:r>
              <a:rPr lang="en-US" altLang="en-US" sz="3600"/>
              <a:t>As demand and competition for water increases, many water resource systems face narrower margins of error.</a:t>
            </a:r>
          </a:p>
          <a:p>
            <a:pPr>
              <a:spcBef>
                <a:spcPct val="50000"/>
              </a:spcBef>
              <a:buFontTx/>
              <a:buChar char="•"/>
            </a:pPr>
            <a:r>
              <a:rPr lang="en-US" altLang="en-US" sz="3600"/>
              <a:t>Trends towards over year storage patterns expose vulnerability to longer term climate processes (sustained droughts).</a:t>
            </a:r>
          </a:p>
          <a:p>
            <a:pPr>
              <a:spcBef>
                <a:spcPct val="50000"/>
              </a:spcBef>
              <a:buFontTx/>
              <a:buChar char="•"/>
            </a:pPr>
            <a:r>
              <a:rPr lang="en-US" altLang="en-US" sz="3600"/>
              <a:t>Important to understand and document the causes of streamflow variability.</a:t>
            </a:r>
          </a:p>
          <a:p>
            <a:pPr>
              <a:spcBef>
                <a:spcPct val="50000"/>
              </a:spcBef>
              <a:buFontTx/>
              <a:buChar char="•"/>
            </a:pPr>
            <a:r>
              <a:rPr lang="en-US" altLang="en-US" sz="3600"/>
              <a:t>Walter Langbein</a:t>
            </a:r>
            <a:r>
              <a:rPr lang="en-US" altLang="en-US" sz="3600" baseline="30000"/>
              <a:t>1</a:t>
            </a:r>
            <a:r>
              <a:rPr lang="en-US" altLang="en-US" sz="3600"/>
              <a:t> championed the establishment of key gauging stations on natural streams</a:t>
            </a:r>
            <a:r>
              <a:rPr lang="en-US" altLang="en-US" sz="3600">
                <a:solidFill>
                  <a:srgbClr val="FF0000"/>
                </a:solidFill>
              </a:rPr>
              <a:t> “carefully operated with a view to maintaining consistent long-term records of streamflow as independent as possible from the influences of man”. </a:t>
            </a:r>
          </a:p>
          <a:p>
            <a:pPr>
              <a:spcBef>
                <a:spcPct val="50000"/>
              </a:spcBef>
              <a:buFontTx/>
              <a:buChar char="•"/>
            </a:pPr>
            <a:r>
              <a:rPr lang="en-US" altLang="en-US" sz="3600"/>
              <a:t>In a changing environment it is also important to have</a:t>
            </a:r>
            <a:r>
              <a:rPr lang="en-US" altLang="en-US" sz="3600">
                <a:solidFill>
                  <a:srgbClr val="FF0000"/>
                </a:solidFill>
              </a:rPr>
              <a:t> carefully operated long term gaging stations on developed watersheds to serve as reliable indicators of effects and trends due to the pervasive environmental changes occurring on our landscapes and in our watersheds.</a:t>
            </a:r>
          </a:p>
        </p:txBody>
      </p:sp>
      <p:sp>
        <p:nvSpPr>
          <p:cNvPr id="7191" name="Text Box 23">
            <a:extLst>
              <a:ext uri="{FF2B5EF4-FFF2-40B4-BE49-F238E27FC236}">
                <a16:creationId xmlns:a16="http://schemas.microsoft.com/office/drawing/2014/main" id="{8A9F8BB6-10F9-46FD-A52D-5B78D3E0C374}"/>
              </a:ext>
            </a:extLst>
          </p:cNvPr>
          <p:cNvSpPr txBox="1">
            <a:spLocks noChangeArrowheads="1"/>
          </p:cNvSpPr>
          <p:nvPr/>
        </p:nvSpPr>
        <p:spPr bwMode="auto">
          <a:xfrm>
            <a:off x="15636875" y="14909800"/>
            <a:ext cx="12773025" cy="9429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61963" indent="-461963">
              <a:defRPr sz="2400">
                <a:solidFill>
                  <a:schemeClr val="tx1"/>
                </a:solidFill>
                <a:latin typeface="Times New Roman" panose="02020603050405020304" pitchFamily="18" charset="0"/>
              </a:defRPr>
            </a:lvl1pPr>
            <a:lvl2pPr marL="576263">
              <a:defRPr sz="2400">
                <a:solidFill>
                  <a:schemeClr val="tx1"/>
                </a:solidFill>
                <a:latin typeface="Times New Roman" panose="02020603050405020304" pitchFamily="18" charset="0"/>
              </a:defRPr>
            </a:lvl2pPr>
            <a:lvl3pPr>
              <a:defRPr sz="2400">
                <a:solidFill>
                  <a:schemeClr val="tx1"/>
                </a:solidFill>
                <a:latin typeface="Times New Roman" panose="02020603050405020304" pitchFamily="18" charset="0"/>
              </a:defRPr>
            </a:lvl3pPr>
            <a:lvl4pPr>
              <a:defRPr sz="2400">
                <a:solidFill>
                  <a:schemeClr val="tx1"/>
                </a:solidFill>
                <a:latin typeface="Times New Roman" panose="02020603050405020304" pitchFamily="18" charset="0"/>
              </a:defRPr>
            </a:lvl4pPr>
            <a:lvl5pPr>
              <a:defRPr sz="2400">
                <a:solidFill>
                  <a:schemeClr val="tx1"/>
                </a:solidFill>
                <a:latin typeface="Times New Roman" panose="02020603050405020304" pitchFamily="18" charset="0"/>
              </a:defRPr>
            </a:lvl5pPr>
            <a:lvl6pPr fontAlgn="base">
              <a:spcBef>
                <a:spcPct val="0"/>
              </a:spcBef>
              <a:spcAft>
                <a:spcPct val="0"/>
              </a:spcAft>
              <a:defRPr sz="2400">
                <a:solidFill>
                  <a:schemeClr val="tx1"/>
                </a:solidFill>
                <a:latin typeface="Times New Roman" panose="02020603050405020304" pitchFamily="18" charset="0"/>
              </a:defRPr>
            </a:lvl6pPr>
            <a:lvl7pPr fontAlgn="base">
              <a:spcBef>
                <a:spcPct val="0"/>
              </a:spcBef>
              <a:spcAft>
                <a:spcPct val="0"/>
              </a:spcAft>
              <a:defRPr sz="2400">
                <a:solidFill>
                  <a:schemeClr val="tx1"/>
                </a:solidFill>
                <a:latin typeface="Times New Roman" panose="02020603050405020304" pitchFamily="18" charset="0"/>
              </a:defRPr>
            </a:lvl7pPr>
            <a:lvl8pPr fontAlgn="base">
              <a:spcBef>
                <a:spcPct val="0"/>
              </a:spcBef>
              <a:spcAft>
                <a:spcPct val="0"/>
              </a:spcAft>
              <a:defRPr sz="2400">
                <a:solidFill>
                  <a:schemeClr val="tx1"/>
                </a:solidFill>
                <a:latin typeface="Times New Roman" panose="02020603050405020304" pitchFamily="18" charset="0"/>
              </a:defRPr>
            </a:lvl8pPr>
            <a:lvl9pPr fontAlgn="base">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US" altLang="en-US" sz="3600" b="1"/>
              <a:t>Benefits</a:t>
            </a:r>
          </a:p>
          <a:p>
            <a:pPr>
              <a:spcBef>
                <a:spcPct val="50000"/>
              </a:spcBef>
              <a:buFontTx/>
              <a:buChar char="•"/>
            </a:pPr>
            <a:r>
              <a:rPr lang="en-US" altLang="en-US" sz="3600"/>
              <a:t>System to provide a snapshot of the hydrologic state of the nation at any point in time.  </a:t>
            </a:r>
          </a:p>
          <a:p>
            <a:pPr>
              <a:spcBef>
                <a:spcPct val="50000"/>
              </a:spcBef>
              <a:buFontTx/>
              <a:buChar char="•"/>
            </a:pPr>
            <a:r>
              <a:rPr lang="en-US" altLang="en-US" sz="3600"/>
              <a:t>Empirical and large-scale modeling and watershed management will be enhanced through connection to physiographically similar "nearest neighbor" watersheds or through interpolation or regionalization of watershed measurements to other watersheds of interest.  </a:t>
            </a:r>
          </a:p>
          <a:p>
            <a:pPr>
              <a:spcBef>
                <a:spcPct val="50000"/>
              </a:spcBef>
              <a:buFontTx/>
              <a:buChar char="•"/>
            </a:pPr>
            <a:r>
              <a:rPr lang="en-US" altLang="en-US" sz="3600"/>
              <a:t>Physical modeling and understanding will be improved through theory development and hypothesis testing based on the observatory watershed network.</a:t>
            </a:r>
          </a:p>
          <a:p>
            <a:pPr>
              <a:spcBef>
                <a:spcPct val="50000"/>
              </a:spcBef>
              <a:buFontTx/>
              <a:buChar char="•"/>
            </a:pPr>
            <a:r>
              <a:rPr lang="en-US" altLang="en-US" sz="3600"/>
              <a:t>An open, internet based National system will provide the ability to synthesize and integrate pattern and process at a spatial scale not seen before, stimulating fruitful curiosity driven inquiry into large scale hydrology.</a:t>
            </a:r>
          </a:p>
        </p:txBody>
      </p:sp>
      <p:sp>
        <p:nvSpPr>
          <p:cNvPr id="7192" name="Text Box 24">
            <a:extLst>
              <a:ext uri="{FF2B5EF4-FFF2-40B4-BE49-F238E27FC236}">
                <a16:creationId xmlns:a16="http://schemas.microsoft.com/office/drawing/2014/main" id="{42187466-CEC9-4DB7-BE4F-C9460671A983}"/>
              </a:ext>
            </a:extLst>
          </p:cNvPr>
          <p:cNvSpPr txBox="1">
            <a:spLocks noChangeArrowheads="1"/>
          </p:cNvSpPr>
          <p:nvPr/>
        </p:nvSpPr>
        <p:spPr bwMode="auto">
          <a:xfrm>
            <a:off x="15687675" y="24498300"/>
            <a:ext cx="12573000" cy="5584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3600" b="1"/>
              <a:t>Shortcomings of current system</a:t>
            </a:r>
          </a:p>
          <a:p>
            <a:r>
              <a:rPr lang="en-US" altLang="en-US" sz="3600"/>
              <a:t>Existing networks, although extensive are not coherently organized with data archival to consistent standards.  Quantification of all processes involved in the hydrologic cycle involves multiple agencies and multiple data formats.</a:t>
            </a:r>
          </a:p>
          <a:p>
            <a:pPr>
              <a:buFontTx/>
              <a:buChar char="•"/>
            </a:pPr>
            <a:r>
              <a:rPr lang="en-US" altLang="en-US" sz="3600"/>
              <a:t> USGS streamflow</a:t>
            </a:r>
          </a:p>
          <a:p>
            <a:pPr>
              <a:buFontTx/>
              <a:buChar char="•"/>
            </a:pPr>
            <a:r>
              <a:rPr lang="en-US" altLang="en-US" sz="3600"/>
              <a:t> NASA remote sensing</a:t>
            </a:r>
          </a:p>
          <a:p>
            <a:pPr>
              <a:buFontTx/>
              <a:buChar char="•"/>
            </a:pPr>
            <a:r>
              <a:rPr lang="en-US" altLang="en-US" sz="3600"/>
              <a:t> NOAA weather stations and precipitation radar</a:t>
            </a:r>
          </a:p>
          <a:p>
            <a:pPr>
              <a:buFontTx/>
              <a:buChar char="•"/>
            </a:pPr>
            <a:r>
              <a:rPr lang="en-US" altLang="en-US" sz="3600"/>
              <a:t> USDA soils</a:t>
            </a:r>
          </a:p>
          <a:p>
            <a:r>
              <a:rPr lang="en-US" altLang="en-US" sz="3600"/>
              <a:t>There is no one stop shop for hydrologic information.</a:t>
            </a:r>
          </a:p>
        </p:txBody>
      </p:sp>
      <p:sp>
        <p:nvSpPr>
          <p:cNvPr id="7195" name="Rectangle 27">
            <a:extLst>
              <a:ext uri="{FF2B5EF4-FFF2-40B4-BE49-F238E27FC236}">
                <a16:creationId xmlns:a16="http://schemas.microsoft.com/office/drawing/2014/main" id="{A0EDB155-42F9-43A1-B97F-2C8015F7AB37}"/>
              </a:ext>
            </a:extLst>
          </p:cNvPr>
          <p:cNvSpPr>
            <a:spLocks noChangeArrowheads="1"/>
          </p:cNvSpPr>
          <p:nvPr/>
        </p:nvSpPr>
        <p:spPr bwMode="auto">
          <a:xfrm>
            <a:off x="15344775" y="42381488"/>
            <a:ext cx="6457950" cy="1190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3600">
                <a:cs typeface="Times New Roman" panose="02020603050405020304" pitchFamily="18" charset="0"/>
                <a:hlinkClick r:id="rId5"/>
              </a:rPr>
              <a:t>http://water.usgs.gov/usa/nwis/</a:t>
            </a:r>
            <a:endParaRPr lang="en-US" altLang="en-US" sz="3600">
              <a:cs typeface="Times New Roman" panose="02020603050405020304" pitchFamily="18" charset="0"/>
            </a:endParaRPr>
          </a:p>
          <a:p>
            <a:pPr eaLnBrk="0" hangingPunct="0"/>
            <a:endParaRPr lang="en-US" altLang="en-US" sz="3600"/>
          </a:p>
        </p:txBody>
      </p:sp>
      <p:sp>
        <p:nvSpPr>
          <p:cNvPr id="7196" name="Rectangle 28">
            <a:extLst>
              <a:ext uri="{FF2B5EF4-FFF2-40B4-BE49-F238E27FC236}">
                <a16:creationId xmlns:a16="http://schemas.microsoft.com/office/drawing/2014/main" id="{302EC361-E05E-425C-BD35-F198DA5EE328}"/>
              </a:ext>
            </a:extLst>
          </p:cNvPr>
          <p:cNvSpPr>
            <a:spLocks noChangeArrowheads="1"/>
          </p:cNvSpPr>
          <p:nvPr/>
        </p:nvSpPr>
        <p:spPr bwMode="auto">
          <a:xfrm>
            <a:off x="1204913" y="26150888"/>
            <a:ext cx="13188950" cy="1920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4000" b="1">
                <a:solidFill>
                  <a:srgbClr val="FF0000"/>
                </a:solidFill>
              </a:rPr>
              <a:t>A national LTHO network and information system needs to provide a sound observational basis for new fundamental and applied hydrologic science</a:t>
            </a:r>
          </a:p>
        </p:txBody>
      </p:sp>
      <p:sp>
        <p:nvSpPr>
          <p:cNvPr id="7197" name="Rectangle 29">
            <a:extLst>
              <a:ext uri="{FF2B5EF4-FFF2-40B4-BE49-F238E27FC236}">
                <a16:creationId xmlns:a16="http://schemas.microsoft.com/office/drawing/2014/main" id="{456AF6BA-3FB7-4C73-9519-080025D3DB21}"/>
              </a:ext>
            </a:extLst>
          </p:cNvPr>
          <p:cNvSpPr>
            <a:spLocks noChangeArrowheads="1"/>
          </p:cNvSpPr>
          <p:nvPr/>
        </p:nvSpPr>
        <p:spPr bwMode="auto">
          <a:xfrm>
            <a:off x="1162050" y="29464000"/>
            <a:ext cx="1260633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1. As quoted by Stephen Burges in 2001 Langbein lecture, </a:t>
            </a:r>
            <a:r>
              <a:rPr lang="en-US" altLang="en-US">
                <a:hlinkClick r:id="rId4"/>
              </a:rPr>
              <a:t>http://jupiter.agu.org/webcast/burges.html</a:t>
            </a:r>
            <a:r>
              <a:rPr lang="en-US" altLang="en-US"/>
              <a:t>)</a:t>
            </a:r>
          </a:p>
        </p:txBody>
      </p:sp>
      <p:sp>
        <p:nvSpPr>
          <p:cNvPr id="7198" name="Rectangle 30">
            <a:extLst>
              <a:ext uri="{FF2B5EF4-FFF2-40B4-BE49-F238E27FC236}">
                <a16:creationId xmlns:a16="http://schemas.microsoft.com/office/drawing/2014/main" id="{8CF1AAB7-22AA-4F32-AC59-F6F5C3D0A298}"/>
              </a:ext>
            </a:extLst>
          </p:cNvPr>
          <p:cNvSpPr>
            <a:spLocks noChangeAspect="1" noChangeArrowheads="1"/>
          </p:cNvSpPr>
          <p:nvPr/>
        </p:nvSpPr>
        <p:spPr bwMode="auto">
          <a:xfrm>
            <a:off x="865188" y="14747875"/>
            <a:ext cx="13638212" cy="15559088"/>
          </a:xfrm>
          <a:prstGeom prst="rect">
            <a:avLst/>
          </a:prstGeom>
          <a:noFill/>
          <a:ln w="9525">
            <a:solidFill>
              <a:srgbClr val="FF33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99" name="Rectangle 31">
            <a:extLst>
              <a:ext uri="{FF2B5EF4-FFF2-40B4-BE49-F238E27FC236}">
                <a16:creationId xmlns:a16="http://schemas.microsoft.com/office/drawing/2014/main" id="{A74F41D2-8F02-46C0-A111-BD338BB361C3}"/>
              </a:ext>
            </a:extLst>
          </p:cNvPr>
          <p:cNvSpPr>
            <a:spLocks noChangeAspect="1" noChangeArrowheads="1"/>
          </p:cNvSpPr>
          <p:nvPr/>
        </p:nvSpPr>
        <p:spPr bwMode="auto">
          <a:xfrm>
            <a:off x="15063788" y="14751050"/>
            <a:ext cx="13638212" cy="15559088"/>
          </a:xfrm>
          <a:prstGeom prst="rect">
            <a:avLst/>
          </a:prstGeom>
          <a:noFill/>
          <a:ln w="9525">
            <a:solidFill>
              <a:srgbClr val="FF33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200" name="Rectangle 32">
            <a:extLst>
              <a:ext uri="{FF2B5EF4-FFF2-40B4-BE49-F238E27FC236}">
                <a16:creationId xmlns:a16="http://schemas.microsoft.com/office/drawing/2014/main" id="{2ADDE745-C711-4FAD-AF44-E5D1C2CA7D72}"/>
              </a:ext>
            </a:extLst>
          </p:cNvPr>
          <p:cNvSpPr>
            <a:spLocks noChangeAspect="1" noChangeArrowheads="1"/>
          </p:cNvSpPr>
          <p:nvPr/>
        </p:nvSpPr>
        <p:spPr bwMode="auto">
          <a:xfrm>
            <a:off x="836613" y="1443038"/>
            <a:ext cx="27871737" cy="13101637"/>
          </a:xfrm>
          <a:prstGeom prst="rect">
            <a:avLst/>
          </a:prstGeom>
          <a:noFill/>
          <a:ln w="9525">
            <a:solidFill>
              <a:srgbClr val="FF33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pic>
        <p:nvPicPr>
          <p:cNvPr id="7201" name="Picture 33" descr="D:\ESRI\UC2001\graphics\nwis.bmp">
            <a:extLst>
              <a:ext uri="{FF2B5EF4-FFF2-40B4-BE49-F238E27FC236}">
                <a16:creationId xmlns:a16="http://schemas.microsoft.com/office/drawing/2014/main" id="{620CD609-2AA6-4F60-827F-15AEE6EC7D32}"/>
              </a:ext>
            </a:extLst>
          </p:cNvPr>
          <p:cNvPicPr>
            <a:picLocks noChangeAspect="1" noChangeArrowheads="1"/>
          </p:cNvPicPr>
          <p:nvPr/>
        </p:nvPicPr>
        <p:blipFill>
          <a:blip r:embed="rId6">
            <a:extLst>
              <a:ext uri="{28A0092B-C50C-407E-A947-70E740481C1C}">
                <a14:useLocalDpi xmlns:a14="http://schemas.microsoft.com/office/drawing/2010/main" val="0"/>
              </a:ext>
            </a:extLst>
          </a:blip>
          <a:srcRect b="-1282"/>
          <a:stretch>
            <a:fillRect/>
          </a:stretch>
        </p:blipFill>
        <p:spPr bwMode="auto">
          <a:xfrm>
            <a:off x="20847050" y="31799213"/>
            <a:ext cx="7627938" cy="5270500"/>
          </a:xfrm>
          <a:prstGeom prst="rect">
            <a:avLst/>
          </a:prstGeom>
          <a:noFill/>
          <a:extLst>
            <a:ext uri="{909E8E84-426E-40DD-AFC4-6F175D3DCCD1}">
              <a14:hiddenFill xmlns:a14="http://schemas.microsoft.com/office/drawing/2010/main">
                <a:solidFill>
                  <a:srgbClr val="FFFFFF"/>
                </a:solidFill>
              </a14:hiddenFill>
            </a:ext>
          </a:extLst>
        </p:spPr>
      </p:pic>
      <p:sp>
        <p:nvSpPr>
          <p:cNvPr id="7202" name="Rectangle 34">
            <a:extLst>
              <a:ext uri="{FF2B5EF4-FFF2-40B4-BE49-F238E27FC236}">
                <a16:creationId xmlns:a16="http://schemas.microsoft.com/office/drawing/2014/main" id="{51427D3E-ED98-46E7-9078-77B519A7FE29}"/>
              </a:ext>
            </a:extLst>
          </p:cNvPr>
          <p:cNvSpPr>
            <a:spLocks noChangeAspect="1" noChangeArrowheads="1"/>
          </p:cNvSpPr>
          <p:nvPr/>
        </p:nvSpPr>
        <p:spPr bwMode="auto">
          <a:xfrm>
            <a:off x="15044738" y="30676850"/>
            <a:ext cx="13638212" cy="12444413"/>
          </a:xfrm>
          <a:prstGeom prst="rect">
            <a:avLst/>
          </a:prstGeom>
          <a:noFill/>
          <a:ln w="9525">
            <a:solidFill>
              <a:srgbClr val="FF33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203" name="Text Box 35">
            <a:extLst>
              <a:ext uri="{FF2B5EF4-FFF2-40B4-BE49-F238E27FC236}">
                <a16:creationId xmlns:a16="http://schemas.microsoft.com/office/drawing/2014/main" id="{F301AD37-9CA8-46A9-A85F-DC440312B1B2}"/>
              </a:ext>
            </a:extLst>
          </p:cNvPr>
          <p:cNvSpPr txBox="1">
            <a:spLocks noChangeArrowheads="1"/>
          </p:cNvSpPr>
          <p:nvPr/>
        </p:nvSpPr>
        <p:spPr bwMode="auto">
          <a:xfrm>
            <a:off x="15224125" y="30829250"/>
            <a:ext cx="85407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3600" b="1">
                <a:solidFill>
                  <a:srgbClr val="0000CC"/>
                </a:solidFill>
              </a:rPr>
              <a:t>USGS National Water Information System</a:t>
            </a:r>
          </a:p>
        </p:txBody>
      </p:sp>
      <p:sp>
        <p:nvSpPr>
          <p:cNvPr id="7204" name="Rectangle 36">
            <a:extLst>
              <a:ext uri="{FF2B5EF4-FFF2-40B4-BE49-F238E27FC236}">
                <a16:creationId xmlns:a16="http://schemas.microsoft.com/office/drawing/2014/main" id="{2857BD5F-AD04-4F0E-9D61-2ADBF78B32A8}"/>
              </a:ext>
            </a:extLst>
          </p:cNvPr>
          <p:cNvSpPr>
            <a:spLocks noChangeArrowheads="1"/>
          </p:cNvSpPr>
          <p:nvPr/>
        </p:nvSpPr>
        <p:spPr bwMode="auto">
          <a:xfrm>
            <a:off x="15400338" y="32099250"/>
            <a:ext cx="5524500" cy="9667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461963" indent="-461963" defTabSz="3136900">
              <a:defRPr sz="2400">
                <a:solidFill>
                  <a:schemeClr val="tx1"/>
                </a:solidFill>
                <a:latin typeface="Times New Roman" panose="02020603050405020304" pitchFamily="18" charset="0"/>
              </a:defRPr>
            </a:lvl1pPr>
            <a:lvl2pPr marL="981075" indent="-404813" defTabSz="3136900">
              <a:defRPr sz="2400">
                <a:solidFill>
                  <a:schemeClr val="tx1"/>
                </a:solidFill>
                <a:latin typeface="Times New Roman" panose="02020603050405020304" pitchFamily="18" charset="0"/>
              </a:defRPr>
            </a:lvl2pPr>
            <a:lvl3pPr marL="3916363" indent="-779463" defTabSz="3136900">
              <a:defRPr sz="2400">
                <a:solidFill>
                  <a:schemeClr val="tx1"/>
                </a:solidFill>
                <a:latin typeface="Times New Roman" panose="02020603050405020304" pitchFamily="18" charset="0"/>
              </a:defRPr>
            </a:lvl3pPr>
            <a:lvl4pPr marL="5487988" indent="-785813" defTabSz="3136900">
              <a:defRPr sz="2400">
                <a:solidFill>
                  <a:schemeClr val="tx1"/>
                </a:solidFill>
                <a:latin typeface="Times New Roman" panose="02020603050405020304" pitchFamily="18" charset="0"/>
              </a:defRPr>
            </a:lvl4pPr>
            <a:lvl5pPr marL="7053263" indent="-785813" defTabSz="3136900">
              <a:defRPr sz="2400">
                <a:solidFill>
                  <a:schemeClr val="tx1"/>
                </a:solidFill>
                <a:latin typeface="Times New Roman" panose="02020603050405020304" pitchFamily="18" charset="0"/>
              </a:defRPr>
            </a:lvl5pPr>
            <a:lvl6pPr marL="7510463" indent="-785813" defTabSz="3136900" fontAlgn="base">
              <a:spcBef>
                <a:spcPct val="0"/>
              </a:spcBef>
              <a:spcAft>
                <a:spcPct val="0"/>
              </a:spcAft>
              <a:defRPr sz="2400">
                <a:solidFill>
                  <a:schemeClr val="tx1"/>
                </a:solidFill>
                <a:latin typeface="Times New Roman" panose="02020603050405020304" pitchFamily="18" charset="0"/>
              </a:defRPr>
            </a:lvl6pPr>
            <a:lvl7pPr marL="7967663" indent="-785813" defTabSz="3136900" fontAlgn="base">
              <a:spcBef>
                <a:spcPct val="0"/>
              </a:spcBef>
              <a:spcAft>
                <a:spcPct val="0"/>
              </a:spcAft>
              <a:defRPr sz="2400">
                <a:solidFill>
                  <a:schemeClr val="tx1"/>
                </a:solidFill>
                <a:latin typeface="Times New Roman" panose="02020603050405020304" pitchFamily="18" charset="0"/>
              </a:defRPr>
            </a:lvl7pPr>
            <a:lvl8pPr marL="8424863" indent="-785813" defTabSz="3136900" fontAlgn="base">
              <a:spcBef>
                <a:spcPct val="0"/>
              </a:spcBef>
              <a:spcAft>
                <a:spcPct val="0"/>
              </a:spcAft>
              <a:defRPr sz="2400">
                <a:solidFill>
                  <a:schemeClr val="tx1"/>
                </a:solidFill>
                <a:latin typeface="Times New Roman" panose="02020603050405020304" pitchFamily="18" charset="0"/>
              </a:defRPr>
            </a:lvl8pPr>
            <a:lvl9pPr marL="8882063" indent="-785813" defTabSz="3136900" fontAlgn="base">
              <a:spcBef>
                <a:spcPct val="0"/>
              </a:spcBef>
              <a:spcAft>
                <a:spcPct val="0"/>
              </a:spcAft>
              <a:defRPr sz="2400">
                <a:solidFill>
                  <a:schemeClr val="tx1"/>
                </a:solidFill>
                <a:latin typeface="Times New Roman" panose="02020603050405020304" pitchFamily="18" charset="0"/>
              </a:defRPr>
            </a:lvl9pPr>
          </a:lstStyle>
          <a:p>
            <a:pPr>
              <a:spcBef>
                <a:spcPct val="50000"/>
              </a:spcBef>
              <a:buFontTx/>
              <a:buChar char="•"/>
            </a:pPr>
            <a:r>
              <a:rPr lang="en-US" altLang="en-US" sz="3600"/>
              <a:t>Web access to USGS water resources data</a:t>
            </a:r>
          </a:p>
          <a:p>
            <a:pPr>
              <a:spcBef>
                <a:spcPct val="50000"/>
              </a:spcBef>
              <a:buFontTx/>
              <a:buChar char="•"/>
            </a:pPr>
            <a:r>
              <a:rPr lang="en-US" altLang="en-US" sz="3600"/>
              <a:t>Real-time and Historic Data</a:t>
            </a:r>
          </a:p>
          <a:p>
            <a:pPr lvl="1">
              <a:spcBef>
                <a:spcPct val="50000"/>
              </a:spcBef>
              <a:buFontTx/>
              <a:buChar char="–"/>
            </a:pPr>
            <a:r>
              <a:rPr lang="en-US" altLang="en-US" sz="3600"/>
              <a:t>Streamflow and stage</a:t>
            </a:r>
          </a:p>
          <a:p>
            <a:pPr lvl="1">
              <a:spcBef>
                <a:spcPct val="50000"/>
              </a:spcBef>
              <a:buFontTx/>
              <a:buChar char="–"/>
            </a:pPr>
            <a:r>
              <a:rPr lang="en-US" altLang="en-US" sz="3600"/>
              <a:t>Groundwater levels</a:t>
            </a:r>
          </a:p>
          <a:p>
            <a:pPr lvl="1">
              <a:spcBef>
                <a:spcPct val="50000"/>
              </a:spcBef>
              <a:buFontTx/>
              <a:buChar char="–"/>
            </a:pPr>
            <a:r>
              <a:rPr lang="en-US" altLang="en-US" sz="3600"/>
              <a:t>Water Quality</a:t>
            </a:r>
          </a:p>
          <a:p>
            <a:pPr lvl="1">
              <a:spcBef>
                <a:spcPct val="50000"/>
              </a:spcBef>
              <a:buFontTx/>
              <a:buChar char="–"/>
            </a:pPr>
            <a:r>
              <a:rPr lang="en-US" altLang="en-US" sz="3600"/>
              <a:t>Site information</a:t>
            </a:r>
          </a:p>
          <a:p>
            <a:pPr>
              <a:spcBef>
                <a:spcPct val="50000"/>
              </a:spcBef>
              <a:buFontTx/>
              <a:buChar char="•"/>
            </a:pPr>
            <a:r>
              <a:rPr lang="en-US" altLang="en-US" sz="3600"/>
              <a:t>Tabular or Graphical Format</a:t>
            </a:r>
          </a:p>
          <a:p>
            <a:pPr>
              <a:spcBef>
                <a:spcPct val="50000"/>
              </a:spcBef>
              <a:buFontTx/>
              <a:buChar char="•"/>
            </a:pPr>
            <a:r>
              <a:rPr lang="en-US" altLang="en-US" sz="3600">
                <a:solidFill>
                  <a:srgbClr val="FF0000"/>
                </a:solidFill>
              </a:rPr>
              <a:t>Incomplete because precipitation and other hydrologic cycle data is not included.</a:t>
            </a:r>
          </a:p>
        </p:txBody>
      </p:sp>
      <p:sp>
        <p:nvSpPr>
          <p:cNvPr id="7205" name="Rectangle 37">
            <a:extLst>
              <a:ext uri="{FF2B5EF4-FFF2-40B4-BE49-F238E27FC236}">
                <a16:creationId xmlns:a16="http://schemas.microsoft.com/office/drawing/2014/main" id="{5ACDCEAA-ABEE-4321-A433-DFD071BC4588}"/>
              </a:ext>
            </a:extLst>
          </p:cNvPr>
          <p:cNvSpPr>
            <a:spLocks noChangeArrowheads="1"/>
          </p:cNvSpPr>
          <p:nvPr/>
        </p:nvSpPr>
        <p:spPr bwMode="auto">
          <a:xfrm>
            <a:off x="15935325" y="35194875"/>
            <a:ext cx="6985000" cy="2514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fontAlgn="base">
              <a:spcBef>
                <a:spcPct val="0"/>
              </a:spcBef>
              <a:spcAft>
                <a:spcPct val="0"/>
              </a:spcAft>
              <a:defRPr sz="2400">
                <a:solidFill>
                  <a:schemeClr val="tx1"/>
                </a:solidFill>
                <a:latin typeface="Times New Roman" panose="02020603050405020304" pitchFamily="18" charset="0"/>
              </a:defRPr>
            </a:lvl6pPr>
            <a:lvl7pPr marL="2971800" indent="-228600" fontAlgn="base">
              <a:spcBef>
                <a:spcPct val="0"/>
              </a:spcBef>
              <a:spcAft>
                <a:spcPct val="0"/>
              </a:spcAft>
              <a:defRPr sz="2400">
                <a:solidFill>
                  <a:schemeClr val="tx1"/>
                </a:solidFill>
                <a:latin typeface="Times New Roman" panose="02020603050405020304" pitchFamily="18" charset="0"/>
              </a:defRPr>
            </a:lvl7pPr>
            <a:lvl8pPr marL="3429000" indent="-228600" fontAlgn="base">
              <a:spcBef>
                <a:spcPct val="0"/>
              </a:spcBef>
              <a:spcAft>
                <a:spcPct val="0"/>
              </a:spcAft>
              <a:defRPr sz="2400">
                <a:solidFill>
                  <a:schemeClr val="tx1"/>
                </a:solidFill>
                <a:latin typeface="Times New Roman" panose="02020603050405020304" pitchFamily="18" charset="0"/>
              </a:defRPr>
            </a:lvl8pPr>
            <a:lvl9pPr marL="3886200" indent="-228600" fontAlgn="base">
              <a:spcBef>
                <a:spcPct val="0"/>
              </a:spcBef>
              <a:spcAft>
                <a:spcPct val="0"/>
              </a:spcAft>
              <a:defRPr sz="2400">
                <a:solidFill>
                  <a:schemeClr val="tx1"/>
                </a:solidFill>
                <a:latin typeface="Times New Roman" panose="02020603050405020304" pitchFamily="18" charset="0"/>
              </a:defRPr>
            </a:lvl9pPr>
          </a:lstStyle>
          <a:p>
            <a:pPr>
              <a:lnSpc>
                <a:spcPct val="90000"/>
              </a:lnSpc>
              <a:spcBef>
                <a:spcPct val="20000"/>
              </a:spcBef>
              <a:buFontTx/>
              <a:buChar char="•"/>
            </a:pPr>
            <a:endParaRPr lang="en-US" altLang="en-US" sz="3600"/>
          </a:p>
        </p:txBody>
      </p:sp>
      <p:graphicFrame>
        <p:nvGraphicFramePr>
          <p:cNvPr id="7206" name="Object 38">
            <a:extLst>
              <a:ext uri="{FF2B5EF4-FFF2-40B4-BE49-F238E27FC236}">
                <a16:creationId xmlns:a16="http://schemas.microsoft.com/office/drawing/2014/main" id="{31A748BC-17A6-4FA9-B49F-D457356D1068}"/>
              </a:ext>
            </a:extLst>
          </p:cNvPr>
          <p:cNvGraphicFramePr>
            <a:graphicFrameLocks noChangeAspect="1"/>
          </p:cNvGraphicFramePr>
          <p:nvPr/>
        </p:nvGraphicFramePr>
        <p:xfrm>
          <a:off x="21878925" y="36928425"/>
          <a:ext cx="5229225" cy="3490913"/>
        </p:xfrm>
        <a:graphic>
          <a:graphicData uri="http://schemas.openxmlformats.org/presentationml/2006/ole">
            <mc:AlternateContent xmlns:mc="http://schemas.openxmlformats.org/markup-compatibility/2006">
              <mc:Choice xmlns:v="urn:schemas-microsoft-com:vml" Requires="v">
                <p:oleObj spid="_x0000_s7216" name="Bitmap Image" r:id="rId7" imgW="4374259" imgH="2918713" progId="Paint.Picture">
                  <p:embed/>
                </p:oleObj>
              </mc:Choice>
              <mc:Fallback>
                <p:oleObj name="Bitmap Image" r:id="rId7" imgW="4374259" imgH="2918713" progId="Paint.Picture">
                  <p:embed/>
                  <p:pic>
                    <p:nvPicPr>
                      <p:cNvPr id="0" name="Object 38"/>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1878925" y="36928425"/>
                        <a:ext cx="5229225" cy="3490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7207" name="Object 39">
            <a:extLst>
              <a:ext uri="{FF2B5EF4-FFF2-40B4-BE49-F238E27FC236}">
                <a16:creationId xmlns:a16="http://schemas.microsoft.com/office/drawing/2014/main" id="{BDFF8C2F-28F8-4C64-9754-2084FA5594BF}"/>
              </a:ext>
            </a:extLst>
          </p:cNvPr>
          <p:cNvGraphicFramePr>
            <a:graphicFrameLocks noChangeAspect="1"/>
          </p:cNvGraphicFramePr>
          <p:nvPr/>
        </p:nvGraphicFramePr>
        <p:xfrm>
          <a:off x="22459950" y="40586025"/>
          <a:ext cx="4140200" cy="2486025"/>
        </p:xfrm>
        <a:graphic>
          <a:graphicData uri="http://schemas.openxmlformats.org/presentationml/2006/ole">
            <mc:AlternateContent xmlns:mc="http://schemas.openxmlformats.org/markup-compatibility/2006">
              <mc:Choice xmlns:v="urn:schemas-microsoft-com:vml" Requires="v">
                <p:oleObj spid="_x0000_s7217" name="Bitmap Image" r:id="rId9" imgW="3436918" imgH="1783235" progId="Paint.Picture">
                  <p:embed/>
                </p:oleObj>
              </mc:Choice>
              <mc:Fallback>
                <p:oleObj name="Bitmap Image" r:id="rId9" imgW="3436918" imgH="1783235" progId="Paint.Picture">
                  <p:embed/>
                  <p:pic>
                    <p:nvPicPr>
                      <p:cNvPr id="0" name="Object 39"/>
                      <p:cNvPicPr>
                        <a:picLocks noChangeAspect="1" noChangeArrowheads="1"/>
                      </p:cNvPicPr>
                      <p:nvPr/>
                    </p:nvPicPr>
                    <p:blipFill>
                      <a:blip r:embed="rId10">
                        <a:extLst>
                          <a:ext uri="{28A0092B-C50C-407E-A947-70E740481C1C}">
                            <a14:useLocalDpi xmlns:a14="http://schemas.microsoft.com/office/drawing/2010/main" val="0"/>
                          </a:ext>
                        </a:extLst>
                      </a:blip>
                      <a:srcRect r="13568"/>
                      <a:stretch>
                        <a:fillRect/>
                      </a:stretch>
                    </p:blipFill>
                    <p:spPr bwMode="auto">
                      <a:xfrm>
                        <a:off x="22459950" y="40586025"/>
                        <a:ext cx="4140200" cy="2486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pic>
        <p:nvPicPr>
          <p:cNvPr id="7209" name="Picture 41" descr="D:\hcdn.bmp">
            <a:extLst>
              <a:ext uri="{FF2B5EF4-FFF2-40B4-BE49-F238E27FC236}">
                <a16:creationId xmlns:a16="http://schemas.microsoft.com/office/drawing/2014/main" id="{F3E1BB3E-3F9B-42F3-9E0F-ADCE81348136}"/>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l="3473" t="29831" r="4903" b="27936"/>
          <a:stretch>
            <a:fillRect/>
          </a:stretch>
        </p:blipFill>
        <p:spPr bwMode="auto">
          <a:xfrm>
            <a:off x="5624513" y="32932688"/>
            <a:ext cx="8545512" cy="5097462"/>
          </a:xfrm>
          <a:prstGeom prst="rect">
            <a:avLst/>
          </a:prstGeom>
          <a:noFill/>
          <a:extLst>
            <a:ext uri="{909E8E84-426E-40DD-AFC4-6F175D3DCCD1}">
              <a14:hiddenFill xmlns:a14="http://schemas.microsoft.com/office/drawing/2010/main">
                <a:solidFill>
                  <a:srgbClr val="FFFFFF"/>
                </a:solidFill>
              </a14:hiddenFill>
            </a:ext>
          </a:extLst>
        </p:spPr>
      </p:pic>
      <p:sp>
        <p:nvSpPr>
          <p:cNvPr id="7210" name="Rectangle 42">
            <a:extLst>
              <a:ext uri="{FF2B5EF4-FFF2-40B4-BE49-F238E27FC236}">
                <a16:creationId xmlns:a16="http://schemas.microsoft.com/office/drawing/2014/main" id="{7D472139-D6DE-4693-B557-4449CE47E2CC}"/>
              </a:ext>
            </a:extLst>
          </p:cNvPr>
          <p:cNvSpPr>
            <a:spLocks noChangeAspect="1" noChangeArrowheads="1"/>
          </p:cNvSpPr>
          <p:nvPr/>
        </p:nvSpPr>
        <p:spPr bwMode="auto">
          <a:xfrm>
            <a:off x="865188" y="30692725"/>
            <a:ext cx="13638212" cy="12396788"/>
          </a:xfrm>
          <a:prstGeom prst="rect">
            <a:avLst/>
          </a:prstGeom>
          <a:noFill/>
          <a:ln w="9525">
            <a:solidFill>
              <a:srgbClr val="FF33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en-US"/>
          </a:p>
        </p:txBody>
      </p:sp>
      <p:sp>
        <p:nvSpPr>
          <p:cNvPr id="7211" name="Text Box 43">
            <a:extLst>
              <a:ext uri="{FF2B5EF4-FFF2-40B4-BE49-F238E27FC236}">
                <a16:creationId xmlns:a16="http://schemas.microsoft.com/office/drawing/2014/main" id="{B7555B05-CC39-42D5-A421-14241D84CA2F}"/>
              </a:ext>
            </a:extLst>
          </p:cNvPr>
          <p:cNvSpPr txBox="1">
            <a:spLocks noChangeArrowheads="1"/>
          </p:cNvSpPr>
          <p:nvPr/>
        </p:nvSpPr>
        <p:spPr bwMode="auto">
          <a:xfrm>
            <a:off x="974725" y="30848300"/>
            <a:ext cx="11423650" cy="2289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3600" b="1">
                <a:solidFill>
                  <a:srgbClr val="0000CC"/>
                </a:solidFill>
              </a:rPr>
              <a:t>USGS Hydro-Climatic Data Network (HCDN):</a:t>
            </a:r>
          </a:p>
          <a:p>
            <a:r>
              <a:rPr lang="en-US" altLang="en-US" sz="3600" b="1">
                <a:solidFill>
                  <a:srgbClr val="0000CC"/>
                </a:solidFill>
              </a:rPr>
              <a:t>Streamflow Data Set, 1874-1988</a:t>
            </a:r>
          </a:p>
          <a:p>
            <a:r>
              <a:rPr lang="en-US" altLang="en-US" sz="3600" b="1">
                <a:solidFill>
                  <a:srgbClr val="0000CC"/>
                </a:solidFill>
              </a:rPr>
              <a:t>USGS Water-Resources Investigations Report 93-4076 by</a:t>
            </a:r>
          </a:p>
          <a:p>
            <a:r>
              <a:rPr lang="en-US" altLang="en-US" sz="3600" b="1">
                <a:solidFill>
                  <a:srgbClr val="0000CC"/>
                </a:solidFill>
              </a:rPr>
              <a:t>J. R. Slack, A. M. Lumb, and J. M. Landwehr</a:t>
            </a:r>
          </a:p>
        </p:txBody>
      </p:sp>
      <p:sp>
        <p:nvSpPr>
          <p:cNvPr id="7214" name="Text Box 46">
            <a:extLst>
              <a:ext uri="{FF2B5EF4-FFF2-40B4-BE49-F238E27FC236}">
                <a16:creationId xmlns:a16="http://schemas.microsoft.com/office/drawing/2014/main" id="{6BFA71F9-6327-40AD-9224-50FC9DF4D13E}"/>
              </a:ext>
            </a:extLst>
          </p:cNvPr>
          <p:cNvSpPr txBox="1">
            <a:spLocks noChangeArrowheads="1"/>
          </p:cNvSpPr>
          <p:nvPr/>
        </p:nvSpPr>
        <p:spPr bwMode="auto">
          <a:xfrm>
            <a:off x="1181100" y="33242250"/>
            <a:ext cx="4248150" cy="8331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28600" indent="-228600">
              <a:defRPr sz="2400">
                <a:solidFill>
                  <a:schemeClr val="tx1"/>
                </a:solidFill>
                <a:latin typeface="Times New Roman" panose="02020603050405020304" pitchFamily="18" charset="0"/>
              </a:defRPr>
            </a:lvl1pPr>
            <a:lvl2pPr marL="685800" indent="-228600">
              <a:defRPr sz="2400">
                <a:solidFill>
                  <a:schemeClr val="tx1"/>
                </a:solidFill>
                <a:latin typeface="Times New Roman" panose="02020603050405020304" pitchFamily="18" charset="0"/>
              </a:defRPr>
            </a:lvl2pPr>
            <a:lvl3pPr>
              <a:defRPr sz="2400">
                <a:solidFill>
                  <a:schemeClr val="tx1"/>
                </a:solidFill>
                <a:latin typeface="Times New Roman" panose="02020603050405020304" pitchFamily="18" charset="0"/>
              </a:defRPr>
            </a:lvl3pPr>
            <a:lvl4pPr>
              <a:defRPr sz="2400">
                <a:solidFill>
                  <a:schemeClr val="tx1"/>
                </a:solidFill>
                <a:latin typeface="Times New Roman" panose="02020603050405020304" pitchFamily="18" charset="0"/>
              </a:defRPr>
            </a:lvl4pPr>
            <a:lvl5pPr>
              <a:defRPr sz="2400">
                <a:solidFill>
                  <a:schemeClr val="tx1"/>
                </a:solidFill>
                <a:latin typeface="Times New Roman" panose="02020603050405020304" pitchFamily="18" charset="0"/>
              </a:defRPr>
            </a:lvl5pPr>
            <a:lvl6pPr fontAlgn="base">
              <a:spcBef>
                <a:spcPct val="0"/>
              </a:spcBef>
              <a:spcAft>
                <a:spcPct val="0"/>
              </a:spcAft>
              <a:defRPr sz="2400">
                <a:solidFill>
                  <a:schemeClr val="tx1"/>
                </a:solidFill>
                <a:latin typeface="Times New Roman" panose="02020603050405020304" pitchFamily="18" charset="0"/>
              </a:defRPr>
            </a:lvl6pPr>
            <a:lvl7pPr fontAlgn="base">
              <a:spcBef>
                <a:spcPct val="0"/>
              </a:spcBef>
              <a:spcAft>
                <a:spcPct val="0"/>
              </a:spcAft>
              <a:defRPr sz="2400">
                <a:solidFill>
                  <a:schemeClr val="tx1"/>
                </a:solidFill>
                <a:latin typeface="Times New Roman" panose="02020603050405020304" pitchFamily="18" charset="0"/>
              </a:defRPr>
            </a:lvl7pPr>
            <a:lvl8pPr fontAlgn="base">
              <a:spcBef>
                <a:spcPct val="0"/>
              </a:spcBef>
              <a:spcAft>
                <a:spcPct val="0"/>
              </a:spcAft>
              <a:defRPr sz="2400">
                <a:solidFill>
                  <a:schemeClr val="tx1"/>
                </a:solidFill>
                <a:latin typeface="Times New Roman" panose="02020603050405020304" pitchFamily="18" charset="0"/>
              </a:defRPr>
            </a:lvl8pPr>
            <a:lvl9pPr fontAlgn="base">
              <a:spcBef>
                <a:spcPct val="0"/>
              </a:spcBef>
              <a:spcAft>
                <a:spcPct val="0"/>
              </a:spcAft>
              <a:defRPr sz="2400">
                <a:solidFill>
                  <a:schemeClr val="tx1"/>
                </a:solidFill>
                <a:latin typeface="Times New Roman" panose="02020603050405020304" pitchFamily="18" charset="0"/>
              </a:defRPr>
            </a:lvl9pPr>
          </a:lstStyle>
          <a:p>
            <a:pPr>
              <a:spcBef>
                <a:spcPct val="50000"/>
              </a:spcBef>
              <a:buFontTx/>
              <a:buChar char="•"/>
            </a:pPr>
            <a:r>
              <a:rPr lang="en-US" altLang="en-US" sz="3600"/>
              <a:t>A dataset of 1659 streamflow sites throughout the US and its territories selected to be unaffected by artificial diversions, storage, or other works of man</a:t>
            </a:r>
          </a:p>
          <a:p>
            <a:pPr>
              <a:spcBef>
                <a:spcPct val="50000"/>
              </a:spcBef>
              <a:buFontTx/>
              <a:buChar char="•"/>
            </a:pPr>
            <a:r>
              <a:rPr lang="en-US" altLang="en-US" sz="3600"/>
              <a:t>Average record length 43 yr</a:t>
            </a:r>
          </a:p>
          <a:p>
            <a:pPr>
              <a:spcBef>
                <a:spcPct val="50000"/>
              </a:spcBef>
              <a:buFontTx/>
              <a:buChar char="•"/>
            </a:pPr>
            <a:r>
              <a:rPr lang="en-US" altLang="en-US" sz="3600"/>
              <a:t>Drainage area </a:t>
            </a:r>
          </a:p>
          <a:p>
            <a:pPr lvl="1">
              <a:buFontTx/>
              <a:buChar char="-"/>
            </a:pPr>
            <a:r>
              <a:rPr lang="en-US" altLang="en-US" sz="3600"/>
              <a:t>Median 297 mi</a:t>
            </a:r>
            <a:r>
              <a:rPr lang="en-US" altLang="en-US" sz="3600" baseline="30000"/>
              <a:t>2</a:t>
            </a:r>
            <a:endParaRPr lang="en-US" altLang="en-US" sz="3600"/>
          </a:p>
          <a:p>
            <a:pPr lvl="1">
              <a:buFontTx/>
              <a:buChar char="-"/>
            </a:pPr>
            <a:r>
              <a:rPr lang="en-US" altLang="en-US" sz="3600"/>
              <a:t>Average 4256 mi</a:t>
            </a:r>
            <a:r>
              <a:rPr lang="en-US" altLang="en-US" sz="3600" baseline="30000"/>
              <a:t>2</a:t>
            </a:r>
            <a:endParaRPr lang="en-US" altLang="en-US" sz="3600"/>
          </a:p>
        </p:txBody>
      </p:sp>
      <p:sp>
        <p:nvSpPr>
          <p:cNvPr id="7215" name="Rectangle 47">
            <a:extLst>
              <a:ext uri="{FF2B5EF4-FFF2-40B4-BE49-F238E27FC236}">
                <a16:creationId xmlns:a16="http://schemas.microsoft.com/office/drawing/2014/main" id="{91D9FBFE-4351-4246-9754-C558A0155E6C}"/>
              </a:ext>
            </a:extLst>
          </p:cNvPr>
          <p:cNvSpPr>
            <a:spLocks noChangeArrowheads="1"/>
          </p:cNvSpPr>
          <p:nvPr/>
        </p:nvSpPr>
        <p:spPr bwMode="auto">
          <a:xfrm>
            <a:off x="942975" y="42324338"/>
            <a:ext cx="8420100" cy="1190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3600">
                <a:cs typeface="Times New Roman" panose="02020603050405020304" pitchFamily="18" charset="0"/>
                <a:hlinkClick r:id="rId12"/>
              </a:rPr>
              <a:t>http://water.usgs.gov/pubs/wri/wri934076</a:t>
            </a:r>
            <a:endParaRPr lang="en-US" altLang="en-US" sz="3600">
              <a:cs typeface="Times New Roman" panose="02020603050405020304" pitchFamily="18" charset="0"/>
            </a:endParaRPr>
          </a:p>
          <a:p>
            <a:pPr eaLnBrk="0" hangingPunct="0"/>
            <a:endParaRPr lang="en-US" altLang="en-US" sz="3600"/>
          </a:p>
        </p:txBody>
      </p:sp>
    </p:spTree>
  </p:cSld>
  <p:clrMapOvr>
    <a:masterClrMapping/>
  </p:clrMapOvr>
</p:sld>
</file>

<file path=ppt/theme/theme1.xml><?xml version="1.0" encoding="utf-8"?>
<a:theme xmlns:a="http://schemas.openxmlformats.org/drawingml/2006/main" name="Default Design">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00CC"/>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959</TotalTime>
  <Words>1425</Words>
  <Application>Microsoft Office PowerPoint</Application>
  <PresentationFormat>Custom</PresentationFormat>
  <Paragraphs>106</Paragraphs>
  <Slides>2</Slides>
  <Notes>0</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2</vt:i4>
      </vt:variant>
    </vt:vector>
  </HeadingPairs>
  <TitlesOfParts>
    <vt:vector size="6" baseType="lpstr">
      <vt:lpstr>Times New Roman</vt:lpstr>
      <vt:lpstr>Arial</vt:lpstr>
      <vt:lpstr>Default Design</vt:lpstr>
      <vt:lpstr>Paintbrush Picture</vt:lpstr>
      <vt:lpstr>PowerPoint Presentation</vt:lpstr>
      <vt:lpstr>PowerPoint Presentation</vt:lpstr>
    </vt:vector>
  </TitlesOfParts>
  <Company>Utah State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David Tarboton</dc:creator>
  <cp:lastModifiedBy>Levi Sanchez</cp:lastModifiedBy>
  <cp:revision>52</cp:revision>
  <dcterms:created xsi:type="dcterms:W3CDTF">2001-10-04T20:30:23Z</dcterms:created>
  <dcterms:modified xsi:type="dcterms:W3CDTF">2023-03-11T00:44:24Z</dcterms:modified>
</cp:coreProperties>
</file>