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 id="2147483899" r:id="rId3"/>
    <p:sldMasterId id="2147484099" r:id="rId4"/>
    <p:sldMasterId id="2147484171" r:id="rId5"/>
    <p:sldMasterId id="2147484183" r:id="rId6"/>
    <p:sldMasterId id="2147484207" r:id="rId7"/>
    <p:sldMasterId id="2147484219" r:id="rId8"/>
    <p:sldMasterId id="2147484322" r:id="rId9"/>
    <p:sldMasterId id="2147484334" r:id="rId10"/>
  </p:sldMasterIdLst>
  <p:notesMasterIdLst>
    <p:notesMasterId r:id="rId28"/>
  </p:notesMasterIdLst>
  <p:handoutMasterIdLst>
    <p:handoutMasterId r:id="rId29"/>
  </p:handoutMasterIdLst>
  <p:sldIdLst>
    <p:sldId id="342" r:id="rId11"/>
    <p:sldId id="501" r:id="rId12"/>
    <p:sldId id="512" r:id="rId13"/>
    <p:sldId id="412" r:id="rId14"/>
    <p:sldId id="557" r:id="rId15"/>
    <p:sldId id="558" r:id="rId16"/>
    <p:sldId id="486" r:id="rId17"/>
    <p:sldId id="514" r:id="rId18"/>
    <p:sldId id="516" r:id="rId19"/>
    <p:sldId id="520" r:id="rId20"/>
    <p:sldId id="497" r:id="rId21"/>
    <p:sldId id="513" r:id="rId22"/>
    <p:sldId id="560" r:id="rId23"/>
    <p:sldId id="521" r:id="rId24"/>
    <p:sldId id="561" r:id="rId25"/>
    <p:sldId id="562" r:id="rId26"/>
    <p:sldId id="559"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4769" autoAdjust="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sz="quarter" idx="1"/>
          </p:nvPr>
        </p:nvSpPr>
        <p:spPr>
          <a:xfrm>
            <a:off x="4143587" y="0"/>
            <a:ext cx="3169921" cy="480060"/>
          </a:xfrm>
          <a:prstGeom prst="rect">
            <a:avLst/>
          </a:prstGeom>
        </p:spPr>
        <p:txBody>
          <a:bodyPr vert="horz" lIns="96655" tIns="48328" rIns="96655" bIns="48328" rtlCol="0"/>
          <a:lstStyle>
            <a:lvl1pPr algn="r">
              <a:defRPr sz="1200"/>
            </a:lvl1pPr>
          </a:lstStyle>
          <a:p>
            <a:fld id="{9246E736-8DF2-4A67-8AD5-413DE77FF67A}" type="datetimeFigureOut">
              <a:rPr lang="en-US" smtClean="0"/>
              <a:t>12/8/2011</a:t>
            </a:fld>
            <a:endParaRPr lang="en-US"/>
          </a:p>
        </p:txBody>
      </p:sp>
      <p:sp>
        <p:nvSpPr>
          <p:cNvPr id="4" name="Footer Placeholder 3"/>
          <p:cNvSpPr>
            <a:spLocks noGrp="1"/>
          </p:cNvSpPr>
          <p:nvPr>
            <p:ph type="ftr" sz="quarter" idx="2"/>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1" cy="480060"/>
          </a:xfrm>
          <a:prstGeom prst="rect">
            <a:avLst/>
          </a:prstGeom>
        </p:spPr>
        <p:txBody>
          <a:bodyPr vert="horz" lIns="96655" tIns="48328" rIns="96655" bIns="48328" rtlCol="0" anchor="b"/>
          <a:lstStyle>
            <a:lvl1pPr algn="r">
              <a:defRPr sz="1200"/>
            </a:lvl1pPr>
          </a:lstStyle>
          <a:p>
            <a:fld id="{A076CDDA-6028-41E6-BFAC-E5BE5434A281}" type="slidenum">
              <a:rPr lang="en-US" smtClean="0"/>
              <a:t>‹#›</a:t>
            </a:fld>
            <a:endParaRPr lang="en-US"/>
          </a:p>
        </p:txBody>
      </p:sp>
    </p:spTree>
    <p:extLst>
      <p:ext uri="{BB962C8B-B14F-4D97-AF65-F5344CB8AC3E}">
        <p14:creationId xmlns:p14="http://schemas.microsoft.com/office/powerpoint/2010/main" val="22898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6F706718-8F9B-4714-BDCA-44544253309B}" type="datetimeFigureOut">
              <a:rPr lang="en-US" smtClean="0"/>
              <a:pPr/>
              <a:t>12/8/2011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0396E79A-87AA-4B9C-8CA3-60BB7F8FB89E}" type="slidenum">
              <a:rPr lang="en-US" smtClean="0"/>
              <a:pPr/>
              <a:t>‹#›</a:t>
            </a:fld>
            <a:endParaRPr lang="en-US"/>
          </a:p>
        </p:txBody>
      </p:sp>
    </p:spTree>
    <p:extLst>
      <p:ext uri="{BB962C8B-B14F-4D97-AF65-F5344CB8AC3E}">
        <p14:creationId xmlns:p14="http://schemas.microsoft.com/office/powerpoint/2010/main" val="915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143587" y="9119474"/>
            <a:ext cx="3169921" cy="480060"/>
          </a:xfrm>
          <a:prstGeom prst="rect">
            <a:avLst/>
          </a:prstGeom>
          <a:noFill/>
          <a:ln w="9525">
            <a:noFill/>
            <a:miter lim="800000"/>
            <a:headEnd/>
            <a:tailEnd/>
          </a:ln>
        </p:spPr>
        <p:txBody>
          <a:bodyPr lIns="96645" tIns="48323" rIns="96645" bIns="48323" anchor="b"/>
          <a:lstStyle/>
          <a:p>
            <a:pPr algn="r" fontAlgn="base">
              <a:spcBef>
                <a:spcPct val="0"/>
              </a:spcBef>
              <a:spcAft>
                <a:spcPct val="0"/>
              </a:spcAft>
            </a:pPr>
            <a:fld id="{9BC1D64B-3B71-4F57-9084-7324EFF39C61}" type="slidenum">
              <a:rPr lang="en-US" sz="1200">
                <a:solidFill>
                  <a:srgbClr val="000000"/>
                </a:solidFill>
                <a:latin typeface="Arial" pitchFamily="34" charset="0"/>
              </a:rPr>
              <a:pPr algn="r" fontAlgn="base">
                <a:spcBef>
                  <a:spcPct val="0"/>
                </a:spcBef>
                <a:spcAft>
                  <a:spcPct val="0"/>
                </a:spcAft>
              </a:pPr>
              <a:t>7</a:t>
            </a:fld>
            <a:endParaRPr lang="en-US" sz="1200" dirty="0">
              <a:solidFill>
                <a:srgbClr val="000000"/>
              </a:solidFill>
              <a:latin typeface="Arial" pitchFamily="34"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355279" indent="-355279">
              <a:spcBef>
                <a:spcPct val="20000"/>
              </a:spcBef>
              <a:buFont typeface="Arial" pitchFamily="34" charset="0"/>
              <a:buChar char="•"/>
              <a:defRPr/>
            </a:pPr>
            <a:r>
              <a:rPr lang="en-US" dirty="0" smtClean="0">
                <a:solidFill>
                  <a:prstClr val="black"/>
                </a:solidFill>
              </a:rPr>
              <a:t>A platform for publishing space-time hydrologic datasets that:</a:t>
            </a:r>
          </a:p>
          <a:p>
            <a:pPr marL="769770" lvl="1" indent="-296066">
              <a:spcBef>
                <a:spcPct val="20000"/>
              </a:spcBef>
              <a:buFont typeface="Arial" pitchFamily="34" charset="0"/>
              <a:buChar char="–"/>
              <a:defRPr/>
            </a:pPr>
            <a:r>
              <a:rPr lang="en-US" sz="1700" dirty="0">
                <a:solidFill>
                  <a:prstClr val="black"/>
                </a:solidFill>
              </a:rPr>
              <a:t>Autonomous with local control of data</a:t>
            </a:r>
          </a:p>
          <a:p>
            <a:pPr marL="769770" lvl="1" indent="-296066">
              <a:spcBef>
                <a:spcPct val="20000"/>
              </a:spcBef>
              <a:buFont typeface="Arial" pitchFamily="34" charset="0"/>
              <a:buChar char="–"/>
              <a:defRPr/>
            </a:pPr>
            <a:r>
              <a:rPr lang="en-US" sz="1700" dirty="0">
                <a:solidFill>
                  <a:prstClr val="black"/>
                </a:solidFill>
              </a:rPr>
              <a:t>Part of a distributed  system that makes data universally available</a:t>
            </a:r>
          </a:p>
          <a:p>
            <a:pPr marL="355279" indent="-355279">
              <a:spcBef>
                <a:spcPct val="20000"/>
              </a:spcBef>
              <a:buFont typeface="Arial" pitchFamily="34" charset="0"/>
              <a:buChar char="•"/>
              <a:defRPr/>
            </a:pPr>
            <a:r>
              <a:rPr lang="en-US" dirty="0" smtClean="0">
                <a:solidFill>
                  <a:prstClr val="black"/>
                </a:solidFill>
              </a:rPr>
              <a:t>Basis for Experimental Watershed or Observatory data management system</a:t>
            </a:r>
          </a:p>
          <a:p>
            <a:pPr marL="355279" indent="-355279">
              <a:spcBef>
                <a:spcPct val="20000"/>
              </a:spcBef>
              <a:buFont typeface="Arial" pitchFamily="34" charset="0"/>
              <a:buChar char="•"/>
              <a:defRPr/>
            </a:pPr>
            <a:r>
              <a:rPr lang="en-US" dirty="0" smtClean="0">
                <a:solidFill>
                  <a:prstClr val="black"/>
                </a:solidFill>
              </a:rPr>
              <a:t>Standards based approach to data publication</a:t>
            </a:r>
          </a:p>
          <a:p>
            <a:pPr marL="769770" lvl="1" indent="-296066">
              <a:spcBef>
                <a:spcPct val="20000"/>
              </a:spcBef>
              <a:buFont typeface="Arial" pitchFamily="34" charset="0"/>
              <a:buChar char="–"/>
              <a:defRPr/>
            </a:pPr>
            <a:r>
              <a:rPr lang="en-US" sz="1700" dirty="0">
                <a:solidFill>
                  <a:prstClr val="black"/>
                </a:solidFill>
              </a:rPr>
              <a:t>Accepted and emerging standards for data storage and transfer (OGC, </a:t>
            </a:r>
            <a:r>
              <a:rPr lang="en-US" sz="1700" dirty="0" err="1">
                <a:solidFill>
                  <a:prstClr val="black"/>
                </a:solidFill>
              </a:rPr>
              <a:t>WaterML</a:t>
            </a:r>
            <a:r>
              <a:rPr lang="en-US" sz="1700" dirty="0">
                <a:solidFill>
                  <a:prstClr val="black"/>
                </a:solidFill>
              </a:rPr>
              <a:t>)</a:t>
            </a:r>
            <a:endParaRPr lang="en-US" dirty="0" smtClean="0">
              <a:solidFill>
                <a:prstClr val="black"/>
              </a:solidFill>
            </a:endParaRPr>
          </a:p>
          <a:p>
            <a:pPr marL="355279" indent="-355279">
              <a:spcBef>
                <a:spcPct val="20000"/>
              </a:spcBef>
              <a:buFont typeface="Arial" pitchFamily="34" charset="0"/>
              <a:buChar char="•"/>
              <a:defRPr/>
            </a:pPr>
            <a:r>
              <a:rPr lang="en-US" dirty="0" smtClean="0">
                <a:solidFill>
                  <a:prstClr val="black"/>
                </a:solidFill>
              </a:rPr>
              <a:t>Built on established software</a:t>
            </a:r>
          </a:p>
          <a:p>
            <a:pPr marL="769770" lvl="1" indent="-296066">
              <a:spcBef>
                <a:spcPct val="20000"/>
              </a:spcBef>
              <a:buFont typeface="Arial" pitchFamily="34" charset="0"/>
              <a:buChar char="–"/>
              <a:defRPr/>
            </a:pPr>
            <a:r>
              <a:rPr lang="en-US" sz="1700" dirty="0">
                <a:solidFill>
                  <a:prstClr val="black"/>
                </a:solidFill>
              </a:rPr>
              <a:t>MS SQL Server, ArcGIS server</a:t>
            </a:r>
          </a:p>
          <a:p>
            <a:pPr marL="355279" indent="-355279">
              <a:spcBef>
                <a:spcPct val="20000"/>
              </a:spcBef>
              <a:buFont typeface="Arial" pitchFamily="34" charset="0"/>
              <a:buChar char="•"/>
              <a:defRPr/>
            </a:pPr>
            <a:r>
              <a:rPr lang="en-US" dirty="0" smtClean="0">
                <a:solidFill>
                  <a:prstClr val="black"/>
                </a:solidFill>
              </a:rPr>
              <a:t>Open Source Community Code Repository</a:t>
            </a:r>
          </a:p>
          <a:p>
            <a:pPr marL="769770" lvl="1" indent="-296066">
              <a:spcBef>
                <a:spcPct val="20000"/>
              </a:spcBef>
              <a:buFont typeface="Arial" pitchFamily="34" charset="0"/>
              <a:buChar char="–"/>
              <a:defRPr/>
            </a:pPr>
            <a:r>
              <a:rPr lang="en-US" sz="1700" dirty="0">
                <a:solidFill>
                  <a:prstClr val="black"/>
                </a:solidFill>
              </a:rPr>
              <a:t>Sustainability</a:t>
            </a:r>
          </a:p>
          <a:p>
            <a:pPr eaLnBrk="1" hangingPunct="1">
              <a:spcBef>
                <a:spcPct val="0"/>
              </a:spcBef>
            </a:pP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7B220-F05A-4317-9B0B-DBC24D6C4E5A}" type="slidenum">
              <a:rPr lang="en-US" smtClean="0">
                <a:solidFill>
                  <a:prstClr val="black"/>
                </a:solidFill>
              </a:rPr>
              <a:pPr fontAlgn="base">
                <a:spcBef>
                  <a:spcPct val="0"/>
                </a:spcBef>
                <a:spcAft>
                  <a:spcPct val="0"/>
                </a:spcAft>
                <a:defRPr/>
              </a:pPr>
              <a:t>8</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122884" name="Slide Number Placeholder 3"/>
          <p:cNvSpPr>
            <a:spLocks noGrp="1"/>
          </p:cNvSpPr>
          <p:nvPr>
            <p:ph type="sldNum" sz="quarter" idx="5"/>
          </p:nvPr>
        </p:nvSpPr>
        <p:spPr>
          <a:noFill/>
        </p:spPr>
        <p:txBody>
          <a:bodyPr/>
          <a:lstStyle/>
          <a:p>
            <a:fld id="{D42EA834-CB7A-424B-9106-4073E8CA6967}" type="slidenum">
              <a:rPr lang="en-US">
                <a:solidFill>
                  <a:srgbClr val="000000"/>
                </a:solidFill>
              </a:rPr>
              <a:pPr/>
              <a:t>9</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722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548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23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5548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6756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8088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1593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066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7712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74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63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E9304-8487-4035-9709-8CA070B065C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9D8DB-853C-47FB-9846-8E7561ACD3C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18886E-9F28-4D41-AC1F-A346A143FF2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16536-F717-4494-B9B7-FBB2C2451FD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AB498C-79A0-439E-B76F-54671E44432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ADD59C-4A92-414F-8AC3-34E6A91A8EA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71FE5C-33E6-4CAC-A093-87EE9C33F0C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EEC175-5F05-4A11-B2F1-0E6447C0DC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0FB102-6B0B-4B64-8BEB-70CEEC779CD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828F04-267F-450D-BF4E-FF304B3FE15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24C105-7E67-4D7E-9D18-A09BB4E8100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4CA0C-9650-4BCB-ADF6-9992B98FE9CA}" type="slidenum">
              <a:rPr lang="en-US"/>
              <a:pPr>
                <a:defRPr/>
              </a:pPr>
              <a:t>‹#›</a:t>
            </a:fld>
            <a:endParaRPr lang="en-US"/>
          </a:p>
        </p:txBody>
      </p:sp>
    </p:spTree>
    <p:extLst>
      <p:ext uri="{BB962C8B-B14F-4D97-AF65-F5344CB8AC3E}">
        <p14:creationId xmlns:p14="http://schemas.microsoft.com/office/powerpoint/2010/main" val="3617336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8A795-AD7C-4CAC-87FE-2F9DF88F3B3A}" type="slidenum">
              <a:rPr lang="en-US"/>
              <a:pPr>
                <a:defRPr/>
              </a:pPr>
              <a:t>‹#›</a:t>
            </a:fld>
            <a:endParaRPr lang="en-US"/>
          </a:p>
        </p:txBody>
      </p:sp>
    </p:spTree>
    <p:extLst>
      <p:ext uri="{BB962C8B-B14F-4D97-AF65-F5344CB8AC3E}">
        <p14:creationId xmlns:p14="http://schemas.microsoft.com/office/powerpoint/2010/main" val="2285173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2BB2-6293-40A0-9890-C93DE15DB903}" type="slidenum">
              <a:rPr lang="en-US"/>
              <a:pPr>
                <a:defRPr/>
              </a:pPr>
              <a:t>‹#›</a:t>
            </a:fld>
            <a:endParaRPr lang="en-US"/>
          </a:p>
        </p:txBody>
      </p:sp>
    </p:spTree>
    <p:extLst>
      <p:ext uri="{BB962C8B-B14F-4D97-AF65-F5344CB8AC3E}">
        <p14:creationId xmlns:p14="http://schemas.microsoft.com/office/powerpoint/2010/main" val="341495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DFE98-144B-4090-B537-D69BBCA896E0}" type="slidenum">
              <a:rPr lang="en-US"/>
              <a:pPr>
                <a:defRPr/>
              </a:pPr>
              <a:t>‹#›</a:t>
            </a:fld>
            <a:endParaRPr lang="en-US"/>
          </a:p>
        </p:txBody>
      </p:sp>
    </p:spTree>
    <p:extLst>
      <p:ext uri="{BB962C8B-B14F-4D97-AF65-F5344CB8AC3E}">
        <p14:creationId xmlns:p14="http://schemas.microsoft.com/office/powerpoint/2010/main" val="1074405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418DAF-C535-4B19-82E1-BAE8A61BDE98}" type="slidenum">
              <a:rPr lang="en-US"/>
              <a:pPr>
                <a:defRPr/>
              </a:pPr>
              <a:t>‹#›</a:t>
            </a:fld>
            <a:endParaRPr lang="en-US"/>
          </a:p>
        </p:txBody>
      </p:sp>
    </p:spTree>
    <p:extLst>
      <p:ext uri="{BB962C8B-B14F-4D97-AF65-F5344CB8AC3E}">
        <p14:creationId xmlns:p14="http://schemas.microsoft.com/office/powerpoint/2010/main" val="2930864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E3658E-F7DE-44E1-8BC5-A6E31B95003C}" type="slidenum">
              <a:rPr lang="en-US"/>
              <a:pPr>
                <a:defRPr/>
              </a:pPr>
              <a:t>‹#›</a:t>
            </a:fld>
            <a:endParaRPr lang="en-US"/>
          </a:p>
        </p:txBody>
      </p:sp>
    </p:spTree>
    <p:extLst>
      <p:ext uri="{BB962C8B-B14F-4D97-AF65-F5344CB8AC3E}">
        <p14:creationId xmlns:p14="http://schemas.microsoft.com/office/powerpoint/2010/main" val="979269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C64BDD-7282-4636-B96B-2C905E39072A}" type="slidenum">
              <a:rPr lang="en-US"/>
              <a:pPr>
                <a:defRPr/>
              </a:pPr>
              <a:t>‹#›</a:t>
            </a:fld>
            <a:endParaRPr lang="en-US"/>
          </a:p>
        </p:txBody>
      </p:sp>
    </p:spTree>
    <p:extLst>
      <p:ext uri="{BB962C8B-B14F-4D97-AF65-F5344CB8AC3E}">
        <p14:creationId xmlns:p14="http://schemas.microsoft.com/office/powerpoint/2010/main" val="15808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pPr/>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4DDAA0-03C4-4BDB-9EFB-3248F9ED4C26}" type="slidenum">
              <a:rPr lang="en-US"/>
              <a:pPr>
                <a:defRPr/>
              </a:pPr>
              <a:t>‹#›</a:t>
            </a:fld>
            <a:endParaRPr lang="en-US"/>
          </a:p>
        </p:txBody>
      </p:sp>
    </p:spTree>
    <p:extLst>
      <p:ext uri="{BB962C8B-B14F-4D97-AF65-F5344CB8AC3E}">
        <p14:creationId xmlns:p14="http://schemas.microsoft.com/office/powerpoint/2010/main" val="376275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9198CF-06F0-4FDF-92A3-386BF99069F1}" type="slidenum">
              <a:rPr lang="en-US"/>
              <a:pPr>
                <a:defRPr/>
              </a:pPr>
              <a:t>‹#›</a:t>
            </a:fld>
            <a:endParaRPr lang="en-US"/>
          </a:p>
        </p:txBody>
      </p:sp>
    </p:spTree>
    <p:extLst>
      <p:ext uri="{BB962C8B-B14F-4D97-AF65-F5344CB8AC3E}">
        <p14:creationId xmlns:p14="http://schemas.microsoft.com/office/powerpoint/2010/main" val="410714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9F3BB7-64DB-47E2-9CA0-AD2C910A81F6}" type="slidenum">
              <a:rPr lang="en-US"/>
              <a:pPr>
                <a:defRPr/>
              </a:pPr>
              <a:t>‹#›</a:t>
            </a:fld>
            <a:endParaRPr lang="en-US"/>
          </a:p>
        </p:txBody>
      </p:sp>
    </p:spTree>
    <p:extLst>
      <p:ext uri="{BB962C8B-B14F-4D97-AF65-F5344CB8AC3E}">
        <p14:creationId xmlns:p14="http://schemas.microsoft.com/office/powerpoint/2010/main" val="1532917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CED08D-A7CB-4A54-A83E-7462BF04FE85}" type="slidenum">
              <a:rPr lang="en-US"/>
              <a:pPr>
                <a:defRPr/>
              </a:pPr>
              <a:t>‹#›</a:t>
            </a:fld>
            <a:endParaRPr lang="en-US"/>
          </a:p>
        </p:txBody>
      </p:sp>
    </p:spTree>
    <p:extLst>
      <p:ext uri="{BB962C8B-B14F-4D97-AF65-F5344CB8AC3E}">
        <p14:creationId xmlns:p14="http://schemas.microsoft.com/office/powerpoint/2010/main" val="3454031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4" y="3886200"/>
            <a:ext cx="6400800" cy="1752600"/>
          </a:xfrm>
        </p:spPr>
        <p:txBody>
          <a:bodyPr/>
          <a:lstStyle>
            <a:lvl1pPr marL="0" indent="0" algn="ctr">
              <a:buNone/>
              <a:defRPr>
                <a:solidFill>
                  <a:schemeClr val="tx1">
                    <a:tint val="75000"/>
                  </a:schemeClr>
                </a:solidFill>
              </a:defRPr>
            </a:lvl1pPr>
            <a:lvl2pPr marL="457072" indent="0" algn="ctr">
              <a:buNone/>
              <a:defRPr>
                <a:solidFill>
                  <a:schemeClr val="tx1">
                    <a:tint val="75000"/>
                  </a:schemeClr>
                </a:solidFill>
              </a:defRPr>
            </a:lvl2pPr>
            <a:lvl3pPr marL="914144" indent="0" algn="ctr">
              <a:buNone/>
              <a:defRPr>
                <a:solidFill>
                  <a:schemeClr val="tx1">
                    <a:tint val="75000"/>
                  </a:schemeClr>
                </a:solidFill>
              </a:defRPr>
            </a:lvl3pPr>
            <a:lvl4pPr marL="1371214" indent="0" algn="ctr">
              <a:buNone/>
              <a:defRPr>
                <a:solidFill>
                  <a:schemeClr val="tx1">
                    <a:tint val="75000"/>
                  </a:schemeClr>
                </a:solidFill>
              </a:defRPr>
            </a:lvl4pPr>
            <a:lvl5pPr marL="1828284" indent="0" algn="ctr">
              <a:buNone/>
              <a:defRPr>
                <a:solidFill>
                  <a:schemeClr val="tx1">
                    <a:tint val="75000"/>
                  </a:schemeClr>
                </a:solidFill>
              </a:defRPr>
            </a:lvl5pPr>
            <a:lvl6pPr marL="2285357" indent="0" algn="ctr">
              <a:buNone/>
              <a:defRPr>
                <a:solidFill>
                  <a:schemeClr val="tx1">
                    <a:tint val="75000"/>
                  </a:schemeClr>
                </a:solidFill>
              </a:defRPr>
            </a:lvl6pPr>
            <a:lvl7pPr marL="2742429" indent="0" algn="ctr">
              <a:buNone/>
              <a:defRPr>
                <a:solidFill>
                  <a:schemeClr val="tx1">
                    <a:tint val="75000"/>
                  </a:schemeClr>
                </a:solidFill>
              </a:defRPr>
            </a:lvl7pPr>
            <a:lvl8pPr marL="3199500" indent="0" algn="ctr">
              <a:buNone/>
              <a:defRPr>
                <a:solidFill>
                  <a:schemeClr val="tx1">
                    <a:tint val="75000"/>
                  </a:schemeClr>
                </a:solidFill>
              </a:defRPr>
            </a:lvl8pPr>
            <a:lvl9pPr marL="36565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7E6F84-B6DD-445F-BF28-EB8D401685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1382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98499-3935-44AC-97F5-36923409CF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3578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72" indent="0">
              <a:buNone/>
              <a:defRPr sz="1800">
                <a:solidFill>
                  <a:schemeClr val="tx1">
                    <a:tint val="75000"/>
                  </a:schemeClr>
                </a:solidFill>
              </a:defRPr>
            </a:lvl2pPr>
            <a:lvl3pPr marL="914144" indent="0">
              <a:buNone/>
              <a:defRPr sz="1600">
                <a:solidFill>
                  <a:schemeClr val="tx1">
                    <a:tint val="75000"/>
                  </a:schemeClr>
                </a:solidFill>
              </a:defRPr>
            </a:lvl3pPr>
            <a:lvl4pPr marL="1371214" indent="0">
              <a:buNone/>
              <a:defRPr sz="1400">
                <a:solidFill>
                  <a:schemeClr val="tx1">
                    <a:tint val="75000"/>
                  </a:schemeClr>
                </a:solidFill>
              </a:defRPr>
            </a:lvl4pPr>
            <a:lvl5pPr marL="1828284" indent="0">
              <a:buNone/>
              <a:defRPr sz="1400">
                <a:solidFill>
                  <a:schemeClr val="tx1">
                    <a:tint val="75000"/>
                  </a:schemeClr>
                </a:solidFill>
              </a:defRPr>
            </a:lvl5pPr>
            <a:lvl6pPr marL="2285357" indent="0">
              <a:buNone/>
              <a:defRPr sz="1400">
                <a:solidFill>
                  <a:schemeClr val="tx1">
                    <a:tint val="75000"/>
                  </a:schemeClr>
                </a:solidFill>
              </a:defRPr>
            </a:lvl6pPr>
            <a:lvl7pPr marL="2742429" indent="0">
              <a:buNone/>
              <a:defRPr sz="1400">
                <a:solidFill>
                  <a:schemeClr val="tx1">
                    <a:tint val="75000"/>
                  </a:schemeClr>
                </a:solidFill>
              </a:defRPr>
            </a:lvl7pPr>
            <a:lvl8pPr marL="3199500" indent="0">
              <a:buNone/>
              <a:defRPr sz="1400">
                <a:solidFill>
                  <a:schemeClr val="tx1">
                    <a:tint val="75000"/>
                  </a:schemeClr>
                </a:solidFill>
              </a:defRPr>
            </a:lvl8pPr>
            <a:lvl9pPr marL="36565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101506-C1D2-49B7-9396-E89DBA0A6E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4593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5AFBC5-0C33-48E0-AC97-4E00344BBA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6043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72" indent="0">
              <a:buNone/>
              <a:defRPr sz="2000" b="1"/>
            </a:lvl2pPr>
            <a:lvl3pPr marL="914144" indent="0">
              <a:buNone/>
              <a:defRPr sz="1800" b="1"/>
            </a:lvl3pPr>
            <a:lvl4pPr marL="1371214" indent="0">
              <a:buNone/>
              <a:defRPr sz="1600" b="1"/>
            </a:lvl4pPr>
            <a:lvl5pPr marL="1828284" indent="0">
              <a:buNone/>
              <a:defRPr sz="1600" b="1"/>
            </a:lvl5pPr>
            <a:lvl6pPr marL="2285357" indent="0">
              <a:buNone/>
              <a:defRPr sz="1600" b="1"/>
            </a:lvl6pPr>
            <a:lvl7pPr marL="2742429" indent="0">
              <a:buNone/>
              <a:defRPr sz="1600" b="1"/>
            </a:lvl7pPr>
            <a:lvl8pPr marL="3199500" indent="0">
              <a:buNone/>
              <a:defRPr sz="1600" b="1"/>
            </a:lvl8pPr>
            <a:lvl9pPr marL="36565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72" indent="0">
              <a:buNone/>
              <a:defRPr sz="2000" b="1"/>
            </a:lvl2pPr>
            <a:lvl3pPr marL="914144" indent="0">
              <a:buNone/>
              <a:defRPr sz="1800" b="1"/>
            </a:lvl3pPr>
            <a:lvl4pPr marL="1371214" indent="0">
              <a:buNone/>
              <a:defRPr sz="1600" b="1"/>
            </a:lvl4pPr>
            <a:lvl5pPr marL="1828284" indent="0">
              <a:buNone/>
              <a:defRPr sz="1600" b="1"/>
            </a:lvl5pPr>
            <a:lvl6pPr marL="2285357" indent="0">
              <a:buNone/>
              <a:defRPr sz="1600" b="1"/>
            </a:lvl6pPr>
            <a:lvl7pPr marL="2742429" indent="0">
              <a:buNone/>
              <a:defRPr sz="1600" b="1"/>
            </a:lvl7pPr>
            <a:lvl8pPr marL="3199500" indent="0">
              <a:buNone/>
              <a:defRPr sz="1600" b="1"/>
            </a:lvl8pPr>
            <a:lvl9pPr marL="36565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9B3B8F7-8E5B-4CEB-82EB-8E4B0629DB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9032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47324B-7C41-423B-AE71-D3E74D954B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92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pPr/>
              <a:t>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07A9F3B-5762-477B-992E-E368DE4ADF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2257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72" indent="0">
              <a:buNone/>
              <a:defRPr sz="1200"/>
            </a:lvl2pPr>
            <a:lvl3pPr marL="914144" indent="0">
              <a:buNone/>
              <a:defRPr sz="1000"/>
            </a:lvl3pPr>
            <a:lvl4pPr marL="1371214" indent="0">
              <a:buNone/>
              <a:defRPr sz="900"/>
            </a:lvl4pPr>
            <a:lvl5pPr marL="1828284" indent="0">
              <a:buNone/>
              <a:defRPr sz="900"/>
            </a:lvl5pPr>
            <a:lvl6pPr marL="2285357" indent="0">
              <a:buNone/>
              <a:defRPr sz="900"/>
            </a:lvl6pPr>
            <a:lvl7pPr marL="2742429" indent="0">
              <a:buNone/>
              <a:defRPr sz="900"/>
            </a:lvl7pPr>
            <a:lvl8pPr marL="3199500" indent="0">
              <a:buNone/>
              <a:defRPr sz="900"/>
            </a:lvl8pPr>
            <a:lvl9pPr marL="36565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6C65BD-53C6-4196-9029-186D08B613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9749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72" indent="0">
              <a:buNone/>
              <a:defRPr sz="2800"/>
            </a:lvl2pPr>
            <a:lvl3pPr marL="914144" indent="0">
              <a:buNone/>
              <a:defRPr sz="2400"/>
            </a:lvl3pPr>
            <a:lvl4pPr marL="1371214" indent="0">
              <a:buNone/>
              <a:defRPr sz="2000"/>
            </a:lvl4pPr>
            <a:lvl5pPr marL="1828284" indent="0">
              <a:buNone/>
              <a:defRPr sz="2000"/>
            </a:lvl5pPr>
            <a:lvl6pPr marL="2285357" indent="0">
              <a:buNone/>
              <a:defRPr sz="2000"/>
            </a:lvl6pPr>
            <a:lvl7pPr marL="2742429" indent="0">
              <a:buNone/>
              <a:defRPr sz="2000"/>
            </a:lvl7pPr>
            <a:lvl8pPr marL="3199500" indent="0">
              <a:buNone/>
              <a:defRPr sz="2000"/>
            </a:lvl8pPr>
            <a:lvl9pPr marL="3656572" indent="0">
              <a:buNone/>
              <a:defRPr sz="2000"/>
            </a:lvl9pPr>
          </a:lstStyle>
          <a:p>
            <a:pPr lvl="0"/>
            <a:endParaRPr lang="en-US" noProof="0" smtClean="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72" indent="0">
              <a:buNone/>
              <a:defRPr sz="1200"/>
            </a:lvl2pPr>
            <a:lvl3pPr marL="914144" indent="0">
              <a:buNone/>
              <a:defRPr sz="1000"/>
            </a:lvl3pPr>
            <a:lvl4pPr marL="1371214" indent="0">
              <a:buNone/>
              <a:defRPr sz="900"/>
            </a:lvl4pPr>
            <a:lvl5pPr marL="1828284" indent="0">
              <a:buNone/>
              <a:defRPr sz="900"/>
            </a:lvl5pPr>
            <a:lvl6pPr marL="2285357" indent="0">
              <a:buNone/>
              <a:defRPr sz="900"/>
            </a:lvl6pPr>
            <a:lvl7pPr marL="2742429" indent="0">
              <a:buNone/>
              <a:defRPr sz="900"/>
            </a:lvl7pPr>
            <a:lvl8pPr marL="3199500" indent="0">
              <a:buNone/>
              <a:defRPr sz="900"/>
            </a:lvl8pPr>
            <a:lvl9pPr marL="36565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F91BB4-5330-4E4E-BED3-9EE77BB4DE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3288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752D7-7C1A-411D-BBD3-C71DCA28CB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0062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53F51B-7E32-4747-896C-B8A4A654CB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4361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0064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355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690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819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47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pPr/>
              <a:t>12/8/2011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652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780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638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170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91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777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88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720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84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7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pPr/>
              <a:t>12/8/2011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2608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748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541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097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201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6618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592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12/8/2011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458CD2-868B-4C00-90C9-4DA6E96B2259}" type="slidenum">
              <a:rPr lang="en-US"/>
              <a:pPr>
                <a:defRPr/>
              </a:pPr>
              <a:t>‹#›</a:t>
            </a:fld>
            <a:endParaRPr lang="en-US"/>
          </a:p>
        </p:txBody>
      </p:sp>
    </p:spTree>
    <p:extLst>
      <p:ext uri="{BB962C8B-B14F-4D97-AF65-F5344CB8AC3E}">
        <p14:creationId xmlns:p14="http://schemas.microsoft.com/office/powerpoint/2010/main" val="4139850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12/8/2011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88C33E-652A-4F2D-B3B9-893A134F541E}" type="slidenum">
              <a:rPr lang="en-US"/>
              <a:pPr>
                <a:defRPr/>
              </a:pPr>
              <a:t>‹#›</a:t>
            </a:fld>
            <a:endParaRPr lang="en-US"/>
          </a:p>
        </p:txBody>
      </p:sp>
    </p:spTree>
    <p:extLst>
      <p:ext uri="{BB962C8B-B14F-4D97-AF65-F5344CB8AC3E}">
        <p14:creationId xmlns:p14="http://schemas.microsoft.com/office/powerpoint/2010/main" val="4098244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12/8/2011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0221D-451E-4C24-A0FE-4094D30BC829}" type="slidenum">
              <a:rPr lang="en-US"/>
              <a:pPr>
                <a:defRPr/>
              </a:pPr>
              <a:t>‹#›</a:t>
            </a:fld>
            <a:endParaRPr lang="en-US"/>
          </a:p>
        </p:txBody>
      </p:sp>
    </p:spTree>
    <p:extLst>
      <p:ext uri="{BB962C8B-B14F-4D97-AF65-F5344CB8AC3E}">
        <p14:creationId xmlns:p14="http://schemas.microsoft.com/office/powerpoint/2010/main" val="251629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pPr/>
              <a:t>12/8/2011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12/8/2011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F4DA71-9AB8-4069-819B-6270FE623124}" type="slidenum">
              <a:rPr lang="en-US"/>
              <a:pPr>
                <a:defRPr/>
              </a:pPr>
              <a:t>‹#›</a:t>
            </a:fld>
            <a:endParaRPr lang="en-US"/>
          </a:p>
        </p:txBody>
      </p:sp>
    </p:spTree>
    <p:extLst>
      <p:ext uri="{BB962C8B-B14F-4D97-AF65-F5344CB8AC3E}">
        <p14:creationId xmlns:p14="http://schemas.microsoft.com/office/powerpoint/2010/main" val="24347850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12/8/2011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A1C1C9-9889-480B-866A-760593845930}" type="slidenum">
              <a:rPr lang="en-US"/>
              <a:pPr>
                <a:defRPr/>
              </a:pPr>
              <a:t>‹#›</a:t>
            </a:fld>
            <a:endParaRPr lang="en-US"/>
          </a:p>
        </p:txBody>
      </p:sp>
    </p:spTree>
    <p:extLst>
      <p:ext uri="{BB962C8B-B14F-4D97-AF65-F5344CB8AC3E}">
        <p14:creationId xmlns:p14="http://schemas.microsoft.com/office/powerpoint/2010/main" val="37586314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12/8/2011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388A5C-C761-4CAF-A302-A9DCAB6A8EDF}" type="slidenum">
              <a:rPr lang="en-US"/>
              <a:pPr>
                <a:defRPr/>
              </a:pPr>
              <a:t>‹#›</a:t>
            </a:fld>
            <a:endParaRPr lang="en-US"/>
          </a:p>
        </p:txBody>
      </p:sp>
    </p:spTree>
    <p:extLst>
      <p:ext uri="{BB962C8B-B14F-4D97-AF65-F5344CB8AC3E}">
        <p14:creationId xmlns:p14="http://schemas.microsoft.com/office/powerpoint/2010/main" val="1485528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12/8/2011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7AB828-D270-44EC-8291-7ED68C1537D4}" type="slidenum">
              <a:rPr lang="en-US"/>
              <a:pPr>
                <a:defRPr/>
              </a:pPr>
              <a:t>‹#›</a:t>
            </a:fld>
            <a:endParaRPr lang="en-US"/>
          </a:p>
        </p:txBody>
      </p:sp>
    </p:spTree>
    <p:extLst>
      <p:ext uri="{BB962C8B-B14F-4D97-AF65-F5344CB8AC3E}">
        <p14:creationId xmlns:p14="http://schemas.microsoft.com/office/powerpoint/2010/main" val="36625649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12/8/2011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EF3912-8DDE-4724-81E0-E91B86210D38}" type="slidenum">
              <a:rPr lang="en-US"/>
              <a:pPr>
                <a:defRPr/>
              </a:pPr>
              <a:t>‹#›</a:t>
            </a:fld>
            <a:endParaRPr lang="en-US"/>
          </a:p>
        </p:txBody>
      </p:sp>
    </p:spTree>
    <p:extLst>
      <p:ext uri="{BB962C8B-B14F-4D97-AF65-F5344CB8AC3E}">
        <p14:creationId xmlns:p14="http://schemas.microsoft.com/office/powerpoint/2010/main" val="2934552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12/8/2011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27972-7882-490E-AE95-C2BC711C53FA}" type="slidenum">
              <a:rPr lang="en-US"/>
              <a:pPr>
                <a:defRPr/>
              </a:pPr>
              <a:t>‹#›</a:t>
            </a:fld>
            <a:endParaRPr lang="en-US"/>
          </a:p>
        </p:txBody>
      </p:sp>
    </p:spTree>
    <p:extLst>
      <p:ext uri="{BB962C8B-B14F-4D97-AF65-F5344CB8AC3E}">
        <p14:creationId xmlns:p14="http://schemas.microsoft.com/office/powerpoint/2010/main" val="8675550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12/8/2011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1DBA94-0DFC-4673-90CD-DBF62ACF308C}" type="slidenum">
              <a:rPr lang="en-US"/>
              <a:pPr>
                <a:defRPr/>
              </a:pPr>
              <a:t>‹#›</a:t>
            </a:fld>
            <a:endParaRPr lang="en-US"/>
          </a:p>
        </p:txBody>
      </p:sp>
    </p:spTree>
    <p:extLst>
      <p:ext uri="{BB962C8B-B14F-4D97-AF65-F5344CB8AC3E}">
        <p14:creationId xmlns:p14="http://schemas.microsoft.com/office/powerpoint/2010/main" val="3088565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12/8/2011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836C06-3450-4F6A-85C5-2970AC71B936}" type="slidenum">
              <a:rPr lang="en-US"/>
              <a:pPr>
                <a:defRPr/>
              </a:pPr>
              <a:t>‹#›</a:t>
            </a:fld>
            <a:endParaRPr lang="en-US"/>
          </a:p>
        </p:txBody>
      </p:sp>
    </p:spTree>
    <p:extLst>
      <p:ext uri="{BB962C8B-B14F-4D97-AF65-F5344CB8AC3E}">
        <p14:creationId xmlns:p14="http://schemas.microsoft.com/office/powerpoint/2010/main" val="14407601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1256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81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0095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2750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489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8807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1532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4677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7895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6705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812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3EFE75-80DB-4511-934C-1469BD60B44B}" type="datetime1">
              <a:rPr lang="en-US">
                <a:solidFill>
                  <a:prstClr val="black">
                    <a:tint val="75000"/>
                  </a:prstClr>
                </a:solidFill>
              </a:rPr>
              <a:pPr>
                <a:def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230B4-8843-46E6-9028-6389501192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501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A36703-75DE-4066-82B5-0D72C220E2B3}" type="datetime1">
              <a:rPr lang="en-US">
                <a:solidFill>
                  <a:prstClr val="black">
                    <a:tint val="75000"/>
                  </a:prstClr>
                </a:solidFill>
              </a:rPr>
              <a:pPr>
                <a:def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F19102-D608-44ED-B03E-674E46E92C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66765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2CE1E8-CA3C-4F36-82DE-E2BF2651524B}" type="datetime1">
              <a:rPr lang="en-US">
                <a:solidFill>
                  <a:prstClr val="black">
                    <a:tint val="75000"/>
                  </a:prstClr>
                </a:solidFill>
              </a:rPr>
              <a:pPr>
                <a:def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06C36E-A2D0-4599-8B92-5422C1FF7A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78258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E73419-077F-4FF2-9BD2-91890EDD9686}" type="datetime1">
              <a:rPr lang="en-US">
                <a:solidFill>
                  <a:prstClr val="black">
                    <a:tint val="75000"/>
                  </a:prstClr>
                </a:solidFill>
              </a:rPr>
              <a:pPr>
                <a:defRPr/>
              </a:pPr>
              <a:t>12/8/2011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143188-F3C8-4A38-9712-50FEE8CA2C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45404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462939C-BEA5-44AE-9B32-EA4005E1BDE0}" type="datetime1">
              <a:rPr lang="en-US">
                <a:solidFill>
                  <a:prstClr val="black">
                    <a:tint val="75000"/>
                  </a:prstClr>
                </a:solidFill>
              </a:rPr>
              <a:pPr>
                <a:defRPr/>
              </a:pPr>
              <a:t>12/8/2011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0EB6AC-84E5-439B-833B-96649F26CD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86091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DE7103-ED3C-4821-86BB-FB4C0BEE58E5}" type="datetime1">
              <a:rPr lang="en-US">
                <a:solidFill>
                  <a:prstClr val="black">
                    <a:tint val="75000"/>
                  </a:prstClr>
                </a:solidFill>
              </a:rPr>
              <a:pPr>
                <a:defRPr/>
              </a:pPr>
              <a:t>12/8/2011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68DDA0-9FA7-4B19-B10C-FAF2CFAC24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34014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2F2170-8CA7-4498-844B-2B5E336E9FFB}" type="datetime1">
              <a:rPr lang="en-US">
                <a:solidFill>
                  <a:prstClr val="black">
                    <a:tint val="75000"/>
                  </a:prstClr>
                </a:solidFill>
              </a:rPr>
              <a:pPr>
                <a:defRPr/>
              </a:pPr>
              <a:t>12/8/2011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54A930E-D3DE-4836-B9FD-0210ED33E2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83916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B4F5C9-AC9E-4EE5-B999-3D0DE9CC82C8}" type="datetime1">
              <a:rPr lang="en-US">
                <a:solidFill>
                  <a:prstClr val="black">
                    <a:tint val="75000"/>
                  </a:prstClr>
                </a:solidFill>
              </a:rPr>
              <a:pPr>
                <a:defRPr/>
              </a:pPr>
              <a:t>12/8/2011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268C98-C529-4A7E-98DF-CF9F963706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27611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E6E7F2-4985-4497-A5EE-F5BACECE98E7}" type="datetime1">
              <a:rPr lang="en-US">
                <a:solidFill>
                  <a:prstClr val="black">
                    <a:tint val="75000"/>
                  </a:prstClr>
                </a:solidFill>
              </a:rPr>
              <a:pPr>
                <a:defRPr/>
              </a:pPr>
              <a:t>12/8/2011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44271A-44CE-42B5-99AC-6D5C9F94E6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97423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9E2E86-1572-4D53-9D3B-16FC8F86E23C}" type="datetime1">
              <a:rPr lang="en-US">
                <a:solidFill>
                  <a:prstClr val="black">
                    <a:tint val="75000"/>
                  </a:prstClr>
                </a:solidFill>
              </a:rPr>
              <a:pPr>
                <a:def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6DC338-4F36-47EE-981D-F12B839923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18651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95088A-287A-4CB4-ADC8-BC0CE2AB9552}" type="datetime1">
              <a:rPr lang="en-US">
                <a:solidFill>
                  <a:prstClr val="black">
                    <a:tint val="75000"/>
                  </a:prstClr>
                </a:solidFill>
              </a:rPr>
              <a:pPr>
                <a:defRPr/>
              </a:pPr>
              <a:t>12/8/2011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B89E10-E680-45E4-ADE2-4462E2069D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074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pPr/>
              <a:t>12/8/2011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75425"/>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defRPr>
            </a:lvl1pPr>
          </a:lstStyle>
          <a:p>
            <a:pPr>
              <a:defRPr/>
            </a:pPr>
            <a:fld id="{E0BB411A-F5AC-4215-ACA2-29BA140B23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24377527-A3ED-4B5F-A8CD-162DB53BBE7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4153793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14" tIns="45707" rIns="91414" bIns="45707" rtlCol="0" anchor="ctr"/>
          <a:lstStyle>
            <a:lvl1pPr algn="l" fontAlgn="auto">
              <a:spcBef>
                <a:spcPts val="0"/>
              </a:spcBef>
              <a:spcAft>
                <a:spcPts val="0"/>
              </a:spcAft>
              <a:defRPr sz="1200">
                <a:solidFill>
                  <a:schemeClr val="tx1">
                    <a:tint val="75000"/>
                  </a:schemeClr>
                </a:solidFill>
                <a:latin typeface="+mn-lt"/>
              </a:defRPr>
            </a:lvl1pPr>
          </a:lstStyle>
          <a:p>
            <a:pPr defTabSz="914144">
              <a:defRPr/>
            </a:pPr>
            <a:endParaRPr lang="en-US">
              <a:solidFill>
                <a:prstClr val="black">
                  <a:tint val="75000"/>
                </a:prstClr>
              </a:solidFill>
            </a:endParaRPr>
          </a:p>
        </p:txBody>
      </p:sp>
      <p:sp>
        <p:nvSpPr>
          <p:cNvPr id="5" name="Footer Placeholder 4"/>
          <p:cNvSpPr>
            <a:spLocks noGrp="1"/>
          </p:cNvSpPr>
          <p:nvPr>
            <p:ph type="ftr" sz="quarter" idx="3"/>
          </p:nvPr>
        </p:nvSpPr>
        <p:spPr>
          <a:xfrm>
            <a:off x="3124204" y="6356350"/>
            <a:ext cx="2895600" cy="365125"/>
          </a:xfrm>
          <a:prstGeom prst="rect">
            <a:avLst/>
          </a:prstGeom>
        </p:spPr>
        <p:txBody>
          <a:bodyPr vert="horz" lIns="91414" tIns="45707" rIns="91414" bIns="45707" rtlCol="0" anchor="ctr"/>
          <a:lstStyle>
            <a:lvl1pPr algn="ctr" fontAlgn="auto">
              <a:spcBef>
                <a:spcPts val="0"/>
              </a:spcBef>
              <a:spcAft>
                <a:spcPts val="0"/>
              </a:spcAft>
              <a:defRPr sz="1200">
                <a:solidFill>
                  <a:schemeClr val="tx1">
                    <a:tint val="75000"/>
                  </a:schemeClr>
                </a:solidFill>
                <a:latin typeface="+mn-lt"/>
              </a:defRPr>
            </a:lvl1pPr>
          </a:lstStyle>
          <a:p>
            <a:pPr defTabSz="914144">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4" tIns="45707" rIns="91414" bIns="45707" rtlCol="0" anchor="ctr"/>
          <a:lstStyle>
            <a:lvl1pPr algn="r" fontAlgn="auto">
              <a:spcBef>
                <a:spcPts val="0"/>
              </a:spcBef>
              <a:spcAft>
                <a:spcPts val="0"/>
              </a:spcAft>
              <a:defRPr sz="1200" smtClean="0">
                <a:solidFill>
                  <a:schemeClr val="tx1">
                    <a:tint val="75000"/>
                  </a:schemeClr>
                </a:solidFill>
                <a:latin typeface="+mn-lt"/>
              </a:defRPr>
            </a:lvl1pPr>
          </a:lstStyle>
          <a:p>
            <a:pPr defTabSz="914144">
              <a:defRPr/>
            </a:pPr>
            <a:fld id="{DA2DE6F3-36E6-4887-9609-5A4E44053164}" type="slidenum">
              <a:rPr lang="en-US">
                <a:solidFill>
                  <a:prstClr val="black">
                    <a:tint val="75000"/>
                  </a:prstClr>
                </a:solidFill>
              </a:rPr>
              <a:pPr defTabSz="914144">
                <a:defRPr/>
              </a:pPr>
              <a:t>‹#›</a:t>
            </a:fld>
            <a:endParaRPr lang="en-US">
              <a:solidFill>
                <a:prstClr val="black">
                  <a:tint val="75000"/>
                </a:prstClr>
              </a:solidFill>
            </a:endParaRPr>
          </a:p>
        </p:txBody>
      </p:sp>
    </p:spTree>
    <p:extLst>
      <p:ext uri="{BB962C8B-B14F-4D97-AF65-F5344CB8AC3E}">
        <p14:creationId xmlns:p14="http://schemas.microsoft.com/office/powerpoint/2010/main" val="147839961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072" algn="ctr" rtl="0" fontAlgn="base">
        <a:spcBef>
          <a:spcPct val="0"/>
        </a:spcBef>
        <a:spcAft>
          <a:spcPct val="0"/>
        </a:spcAft>
        <a:defRPr sz="4400">
          <a:solidFill>
            <a:schemeClr val="tx1"/>
          </a:solidFill>
          <a:latin typeface="Calibri" pitchFamily="34" charset="0"/>
        </a:defRPr>
      </a:lvl6pPr>
      <a:lvl7pPr marL="914144" algn="ctr" rtl="0" fontAlgn="base">
        <a:spcBef>
          <a:spcPct val="0"/>
        </a:spcBef>
        <a:spcAft>
          <a:spcPct val="0"/>
        </a:spcAft>
        <a:defRPr sz="4400">
          <a:solidFill>
            <a:schemeClr val="tx1"/>
          </a:solidFill>
          <a:latin typeface="Calibri" pitchFamily="34" charset="0"/>
        </a:defRPr>
      </a:lvl7pPr>
      <a:lvl8pPr marL="1371214" algn="ctr" rtl="0" fontAlgn="base">
        <a:spcBef>
          <a:spcPct val="0"/>
        </a:spcBef>
        <a:spcAft>
          <a:spcPct val="0"/>
        </a:spcAft>
        <a:defRPr sz="4400">
          <a:solidFill>
            <a:schemeClr val="tx1"/>
          </a:solidFill>
          <a:latin typeface="Calibri" pitchFamily="34" charset="0"/>
        </a:defRPr>
      </a:lvl8pPr>
      <a:lvl9pPr marL="1828284" algn="ctr" rtl="0" fontAlgn="base">
        <a:spcBef>
          <a:spcPct val="0"/>
        </a:spcBef>
        <a:spcAft>
          <a:spcPct val="0"/>
        </a:spcAft>
        <a:defRPr sz="4400">
          <a:solidFill>
            <a:schemeClr val="tx1"/>
          </a:solidFill>
          <a:latin typeface="Calibri" pitchFamily="34" charset="0"/>
        </a:defRPr>
      </a:lvl9pPr>
    </p:titleStyle>
    <p:body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4" rtl="0" eaLnBrk="1" latinLnBrk="0" hangingPunct="1">
        <a:defRPr sz="1800" kern="1200">
          <a:solidFill>
            <a:schemeClr val="tx1"/>
          </a:solidFill>
          <a:latin typeface="+mn-lt"/>
          <a:ea typeface="+mn-ea"/>
          <a:cs typeface="+mn-cs"/>
        </a:defRPr>
      </a:lvl1pPr>
      <a:lvl2pPr marL="457072" algn="l" defTabSz="914144" rtl="0" eaLnBrk="1" latinLnBrk="0" hangingPunct="1">
        <a:defRPr sz="1800" kern="1200">
          <a:solidFill>
            <a:schemeClr val="tx1"/>
          </a:solidFill>
          <a:latin typeface="+mn-lt"/>
          <a:ea typeface="+mn-ea"/>
          <a:cs typeface="+mn-cs"/>
        </a:defRPr>
      </a:lvl2pPr>
      <a:lvl3pPr marL="914144" algn="l" defTabSz="914144" rtl="0" eaLnBrk="1" latinLnBrk="0" hangingPunct="1">
        <a:defRPr sz="1800" kern="1200">
          <a:solidFill>
            <a:schemeClr val="tx1"/>
          </a:solidFill>
          <a:latin typeface="+mn-lt"/>
          <a:ea typeface="+mn-ea"/>
          <a:cs typeface="+mn-cs"/>
        </a:defRPr>
      </a:lvl3pPr>
      <a:lvl4pPr marL="1371214" algn="l" defTabSz="914144" rtl="0" eaLnBrk="1" latinLnBrk="0" hangingPunct="1">
        <a:defRPr sz="1800" kern="1200">
          <a:solidFill>
            <a:schemeClr val="tx1"/>
          </a:solidFill>
          <a:latin typeface="+mn-lt"/>
          <a:ea typeface="+mn-ea"/>
          <a:cs typeface="+mn-cs"/>
        </a:defRPr>
      </a:lvl4pPr>
      <a:lvl5pPr marL="1828284" algn="l" defTabSz="914144" rtl="0" eaLnBrk="1" latinLnBrk="0" hangingPunct="1">
        <a:defRPr sz="1800" kern="1200">
          <a:solidFill>
            <a:schemeClr val="tx1"/>
          </a:solidFill>
          <a:latin typeface="+mn-lt"/>
          <a:ea typeface="+mn-ea"/>
          <a:cs typeface="+mn-cs"/>
        </a:defRPr>
      </a:lvl5pPr>
      <a:lvl6pPr marL="2285357" algn="l" defTabSz="914144" rtl="0" eaLnBrk="1" latinLnBrk="0" hangingPunct="1">
        <a:defRPr sz="1800" kern="1200">
          <a:solidFill>
            <a:schemeClr val="tx1"/>
          </a:solidFill>
          <a:latin typeface="+mn-lt"/>
          <a:ea typeface="+mn-ea"/>
          <a:cs typeface="+mn-cs"/>
        </a:defRPr>
      </a:lvl6pPr>
      <a:lvl7pPr marL="2742429" algn="l" defTabSz="914144" rtl="0" eaLnBrk="1" latinLnBrk="0" hangingPunct="1">
        <a:defRPr sz="1800" kern="1200">
          <a:solidFill>
            <a:schemeClr val="tx1"/>
          </a:solidFill>
          <a:latin typeface="+mn-lt"/>
          <a:ea typeface="+mn-ea"/>
          <a:cs typeface="+mn-cs"/>
        </a:defRPr>
      </a:lvl7pPr>
      <a:lvl8pPr marL="3199500" algn="l" defTabSz="914144" rtl="0" eaLnBrk="1" latinLnBrk="0" hangingPunct="1">
        <a:defRPr sz="1800" kern="1200">
          <a:solidFill>
            <a:schemeClr val="tx1"/>
          </a:solidFill>
          <a:latin typeface="+mn-lt"/>
          <a:ea typeface="+mn-ea"/>
          <a:cs typeface="+mn-cs"/>
        </a:defRPr>
      </a:lvl8pPr>
      <a:lvl9pPr marL="3656572" algn="l" defTabSz="91414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30664"/>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24775"/>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fld id="{B8DCD2B3-4096-40EB-99D4-8C9978C9F45E}" type="datetime1">
              <a:rPr lang="en-US"/>
              <a:pPr fontAlgn="base">
                <a:spcBef>
                  <a:spcPct val="0"/>
                </a:spcBef>
                <a:spcAft>
                  <a:spcPct val="0"/>
                </a:spcAft>
                <a:defRPr/>
              </a:pPr>
              <a:t>12/8/2011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41BDDFF7-D179-4A32-B3AF-06921CBD698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03767540"/>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A1EFD-B6FA-4524-8DDB-D70C6E4177A5}" type="datetimeFigureOut">
              <a:rPr lang="en-US" smtClean="0">
                <a:solidFill>
                  <a:prstClr val="black">
                    <a:tint val="75000"/>
                  </a:prstClr>
                </a:solidFill>
              </a:rPr>
              <a:pPr/>
              <a:t>12/8/2011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32144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96E80C-2263-44C9-BB16-402B6E1A2EFD}" type="datetime1">
              <a:rPr lang="en-US">
                <a:solidFill>
                  <a:prstClr val="black">
                    <a:tint val="75000"/>
                  </a:prstClr>
                </a:solidFill>
              </a:rPr>
              <a:pPr>
                <a:defRPr/>
              </a:pPr>
              <a:t>12/8/2011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9DEDB90-FCE6-4539-8159-91005FF976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538323"/>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his.cuahsi.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8.xml"/><Relationship Id="rId4" Type="http://schemas.openxmlformats.org/officeDocument/2006/relationships/hyperlink" Target="http://www.opengeospatial.org/projects/groups/waterml2.0sw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hydrodesktop.codeplex.com/" TargetMode="External"/><Relationship Id="rId2" Type="http://schemas.openxmlformats.org/officeDocument/2006/relationships/image" Target="../media/image41.png"/><Relationship Id="rId1" Type="http://schemas.openxmlformats.org/officeDocument/2006/relationships/slideLayout" Target="../slideLayouts/slideLayout35.xml"/><Relationship Id="rId5" Type="http://schemas.openxmlformats.org/officeDocument/2006/relationships/hyperlink" Target="http://hydrocatalog.codeplex.com/" TargetMode="External"/><Relationship Id="rId4" Type="http://schemas.openxmlformats.org/officeDocument/2006/relationships/hyperlink" Target="http://hydroserver.codeplex.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4.xml"/><Relationship Id="rId4" Type="http://schemas.openxmlformats.org/officeDocument/2006/relationships/hyperlink" Target="http://his.cuahsi.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www.openmi.org/reloaded/" TargetMode="External"/><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hyperlink" Target="http://www.campbellsci.com/03001-wind-sentry" TargetMode="Externa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90762" y="228601"/>
            <a:ext cx="7562477" cy="3124199"/>
          </a:xfrm>
        </p:spPr>
        <p:txBody>
          <a:bodyPr/>
          <a:lstStyle/>
          <a:p>
            <a:pPr eaLnBrk="1" hangingPunct="1">
              <a:lnSpc>
                <a:spcPct val="80000"/>
              </a:lnSpc>
            </a:pPr>
            <a:r>
              <a:rPr lang="en-US" dirty="0" smtClean="0"/>
              <a:t>The CUAHSI Community Hydrologic Information System</a:t>
            </a:r>
          </a:p>
        </p:txBody>
      </p:sp>
      <p:sp>
        <p:nvSpPr>
          <p:cNvPr id="32774" name="Rectangle 10"/>
          <p:cNvSpPr>
            <a:spLocks noChangeArrowheads="1"/>
          </p:cNvSpPr>
          <p:nvPr/>
        </p:nvSpPr>
        <p:spPr bwMode="auto">
          <a:xfrm>
            <a:off x="1181100" y="2926140"/>
            <a:ext cx="6781800" cy="1569660"/>
          </a:xfrm>
          <a:prstGeom prst="rect">
            <a:avLst/>
          </a:prstGeom>
          <a:noFill/>
          <a:ln w="9525">
            <a:noFill/>
            <a:miter lim="800000"/>
            <a:headEnd/>
            <a:tailEnd/>
          </a:ln>
        </p:spPr>
        <p:txBody>
          <a:bodyPr wrap="square">
            <a:spAutoFit/>
          </a:bodyPr>
          <a:lstStyle/>
          <a:p>
            <a:pPr algn="ctr"/>
            <a:r>
              <a:rPr lang="en-US" sz="3200" dirty="0">
                <a:solidFill>
                  <a:srgbClr val="0070C0"/>
                </a:solidFill>
              </a:rPr>
              <a:t>David </a:t>
            </a:r>
            <a:r>
              <a:rPr lang="en-US" sz="3200" dirty="0" smtClean="0">
                <a:solidFill>
                  <a:srgbClr val="0070C0"/>
                </a:solidFill>
              </a:rPr>
              <a:t>Tarboton, David </a:t>
            </a:r>
            <a:r>
              <a:rPr lang="en-US" sz="3200" dirty="0" err="1" smtClean="0">
                <a:solidFill>
                  <a:srgbClr val="0070C0"/>
                </a:solidFill>
              </a:rPr>
              <a:t>Maidment</a:t>
            </a:r>
            <a:r>
              <a:rPr lang="en-US" sz="3200" dirty="0" smtClean="0">
                <a:solidFill>
                  <a:srgbClr val="0070C0"/>
                </a:solidFill>
              </a:rPr>
              <a:t>, </a:t>
            </a:r>
            <a:r>
              <a:rPr lang="en-US" sz="3200" dirty="0" err="1" smtClean="0">
                <a:solidFill>
                  <a:srgbClr val="0070C0"/>
                </a:solidFill>
              </a:rPr>
              <a:t>Ilya</a:t>
            </a:r>
            <a:r>
              <a:rPr lang="en-US" sz="3200" dirty="0" smtClean="0">
                <a:solidFill>
                  <a:srgbClr val="0070C0"/>
                </a:solidFill>
              </a:rPr>
              <a:t> </a:t>
            </a:r>
            <a:r>
              <a:rPr lang="en-US" sz="3200" dirty="0" err="1" smtClean="0">
                <a:solidFill>
                  <a:srgbClr val="0070C0"/>
                </a:solidFill>
              </a:rPr>
              <a:t>Zaslavsky</a:t>
            </a:r>
            <a:r>
              <a:rPr lang="en-US" sz="3200" dirty="0" smtClean="0">
                <a:solidFill>
                  <a:srgbClr val="0070C0"/>
                </a:solidFill>
              </a:rPr>
              <a:t>, Dan Ames, Jon </a:t>
            </a:r>
            <a:r>
              <a:rPr lang="en-US" sz="3200" dirty="0" err="1" smtClean="0">
                <a:solidFill>
                  <a:srgbClr val="0070C0"/>
                </a:solidFill>
              </a:rPr>
              <a:t>Goodall</a:t>
            </a:r>
            <a:r>
              <a:rPr lang="en-US" sz="3200" dirty="0" smtClean="0">
                <a:solidFill>
                  <a:srgbClr val="0070C0"/>
                </a:solidFill>
              </a:rPr>
              <a:t>, Richard Hooper, Jeffrey </a:t>
            </a:r>
            <a:r>
              <a:rPr lang="en-US" sz="3200" dirty="0" err="1" smtClean="0">
                <a:solidFill>
                  <a:srgbClr val="0070C0"/>
                </a:solidFill>
              </a:rPr>
              <a:t>Horsburgh</a:t>
            </a:r>
            <a:endParaRPr lang="en-US" sz="3200" dirty="0"/>
          </a:p>
        </p:txBody>
      </p:sp>
      <p:grpSp>
        <p:nvGrpSpPr>
          <p:cNvPr id="6" name="Group 4"/>
          <p:cNvGrpSpPr>
            <a:grpSpLocks/>
          </p:cNvGrpSpPr>
          <p:nvPr/>
        </p:nvGrpSpPr>
        <p:grpSpPr bwMode="auto">
          <a:xfrm>
            <a:off x="6461125" y="5759450"/>
            <a:ext cx="2682875" cy="1076325"/>
            <a:chOff x="6461125" y="5759450"/>
            <a:chExt cx="2682875" cy="1076325"/>
          </a:xfrm>
        </p:grpSpPr>
        <p:sp>
          <p:nvSpPr>
            <p:cNvPr id="7"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8" name="Picture 11" descr="nsf4c"/>
            <p:cNvPicPr>
              <a:picLocks noChangeAspect="1" noChangeArrowheads="1"/>
            </p:cNvPicPr>
            <p:nvPr/>
          </p:nvPicPr>
          <p:blipFill>
            <a:blip r:embed="rId2" cstate="print"/>
            <a:srcRect/>
            <a:stretch>
              <a:fillRect/>
            </a:stretch>
          </p:blipFill>
          <p:spPr bwMode="auto">
            <a:xfrm>
              <a:off x="6484938" y="5827713"/>
              <a:ext cx="995362" cy="966787"/>
            </a:xfrm>
            <a:prstGeom prst="rect">
              <a:avLst/>
            </a:prstGeom>
            <a:noFill/>
            <a:ln w="9525">
              <a:noFill/>
              <a:miter lim="800000"/>
              <a:headEnd/>
              <a:tailEnd/>
            </a:ln>
          </p:spPr>
        </p:pic>
        <p:sp>
          <p:nvSpPr>
            <p:cNvPr id="9" name="Text Box 12"/>
            <p:cNvSpPr txBox="1">
              <a:spLocks noChangeArrowheads="1"/>
            </p:cNvSpPr>
            <p:nvPr/>
          </p:nvSpPr>
          <p:spPr bwMode="auto">
            <a:xfrm>
              <a:off x="7477125" y="5943600"/>
              <a:ext cx="1666875" cy="641350"/>
            </a:xfrm>
            <a:prstGeom prst="rect">
              <a:avLst/>
            </a:prstGeom>
            <a:noFill/>
            <a:ln w="9525" algn="ctr">
              <a:noFill/>
              <a:miter lim="800000"/>
              <a:headEnd/>
              <a:tailEnd/>
            </a:ln>
          </p:spPr>
          <p:txBody>
            <a:bodyPr>
              <a:spAutoFit/>
            </a:bodyPr>
            <a:lstStyle/>
            <a:p>
              <a:pPr defTabSz="4389438"/>
              <a:r>
                <a:rPr lang="en-US"/>
                <a:t>Support</a:t>
              </a:r>
            </a:p>
            <a:p>
              <a:pPr defTabSz="4389438"/>
              <a:r>
                <a:rPr lang="en-US"/>
                <a:t>EAR 0622374</a:t>
              </a:r>
            </a:p>
          </p:txBody>
        </p:sp>
      </p:grpSp>
      <p:grpSp>
        <p:nvGrpSpPr>
          <p:cNvPr id="10" name="Group 11"/>
          <p:cNvGrpSpPr>
            <a:grpSpLocks/>
          </p:cNvGrpSpPr>
          <p:nvPr/>
        </p:nvGrpSpPr>
        <p:grpSpPr bwMode="auto">
          <a:xfrm>
            <a:off x="76200" y="5481638"/>
            <a:ext cx="3465513" cy="1300162"/>
            <a:chOff x="228600" y="5232772"/>
            <a:chExt cx="3733800" cy="1400590"/>
          </a:xfrm>
        </p:grpSpPr>
        <p:pic>
          <p:nvPicPr>
            <p:cNvPr id="11"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12"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t>CUAHSI</a:t>
              </a:r>
            </a:p>
            <a:p>
              <a:pPr>
                <a:lnSpc>
                  <a:spcPct val="80000"/>
                </a:lnSpc>
              </a:pPr>
              <a:r>
                <a:rPr lang="en-US" sz="5400"/>
                <a:t>HIS</a:t>
              </a:r>
            </a:p>
            <a:p>
              <a:pPr>
                <a:lnSpc>
                  <a:spcPct val="40000"/>
                </a:lnSpc>
              </a:pPr>
              <a:r>
                <a:rPr lang="en-US" sz="1400" i="1"/>
                <a:t>Sharing hydrologic data</a:t>
              </a:r>
            </a:p>
          </p:txBody>
        </p:sp>
      </p:grpSp>
      <p:sp>
        <p:nvSpPr>
          <p:cNvPr id="13" name="Subtitle 10"/>
          <p:cNvSpPr txBox="1">
            <a:spLocks/>
          </p:cNvSpPr>
          <p:nvPr/>
        </p:nvSpPr>
        <p:spPr>
          <a:xfrm>
            <a:off x="1295400" y="5867400"/>
            <a:ext cx="64008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mtClean="0">
                <a:hlinkClick r:id="rId4"/>
              </a:rPr>
              <a:t>http://his.cuahsi.org/</a:t>
            </a:r>
            <a:r>
              <a:rPr lang="en-US"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 y="-2598"/>
            <a:ext cx="9147464" cy="686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315199" y="1423555"/>
            <a:ext cx="1752600" cy="990600"/>
          </a:xfrm>
          <a:solidFill>
            <a:srgbClr val="FFFF00"/>
          </a:solidFill>
        </p:spPr>
        <p:txBody>
          <a:bodyPr>
            <a:noAutofit/>
          </a:bodyPr>
          <a:lstStyle/>
          <a:p>
            <a:r>
              <a:rPr lang="en-US" sz="2400" dirty="0" smtClean="0"/>
              <a:t>Thematic keyword search</a:t>
            </a:r>
            <a:endParaRPr lang="en-US" sz="2400" dirty="0"/>
          </a:p>
        </p:txBody>
      </p:sp>
      <p:sp>
        <p:nvSpPr>
          <p:cNvPr id="4" name="Oval 3"/>
          <p:cNvSpPr/>
          <p:nvPr/>
        </p:nvSpPr>
        <p:spPr>
          <a:xfrm>
            <a:off x="6705600" y="2057400"/>
            <a:ext cx="2057400" cy="1905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txBox="1">
            <a:spLocks/>
          </p:cNvSpPr>
          <p:nvPr/>
        </p:nvSpPr>
        <p:spPr>
          <a:xfrm>
            <a:off x="1752600" y="1638300"/>
            <a:ext cx="2286000" cy="8382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prstClr val="black"/>
                </a:solidFill>
              </a:rPr>
              <a:t>Integration from multiple sources</a:t>
            </a:r>
            <a:endParaRPr lang="en-US" sz="2400" dirty="0">
              <a:solidFill>
                <a:prstClr val="black"/>
              </a:solidFill>
            </a:endParaRPr>
          </a:p>
        </p:txBody>
      </p:sp>
      <p:sp>
        <p:nvSpPr>
          <p:cNvPr id="9" name="Oval 8"/>
          <p:cNvSpPr/>
          <p:nvPr/>
        </p:nvSpPr>
        <p:spPr>
          <a:xfrm>
            <a:off x="152400" y="1447800"/>
            <a:ext cx="1828800" cy="1905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7239000" y="4114800"/>
            <a:ext cx="1808017" cy="9906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prstClr val="black"/>
                </a:solidFill>
              </a:rPr>
              <a:t>Search on space and time domain</a:t>
            </a:r>
            <a:endParaRPr lang="en-US" sz="2400" dirty="0">
              <a:solidFill>
                <a:prstClr val="black"/>
              </a:solidFill>
            </a:endParaRPr>
          </a:p>
        </p:txBody>
      </p:sp>
      <p:sp>
        <p:nvSpPr>
          <p:cNvPr id="7" name="Oval 6"/>
          <p:cNvSpPr/>
          <p:nvPr/>
        </p:nvSpPr>
        <p:spPr>
          <a:xfrm>
            <a:off x="5721926" y="4572000"/>
            <a:ext cx="3345873" cy="1905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39"/>
          <p:cNvSpPr txBox="1">
            <a:spLocks/>
          </p:cNvSpPr>
          <p:nvPr/>
        </p:nvSpPr>
        <p:spPr>
          <a:xfrm>
            <a:off x="1415143" y="0"/>
            <a:ext cx="6319158" cy="721824"/>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smtClean="0">
                <a:solidFill>
                  <a:prstClr val="black"/>
                </a:solidFill>
              </a:rPr>
              <a:t>HydroDesktop</a:t>
            </a:r>
            <a:r>
              <a:rPr lang="en-US" sz="2800" dirty="0" smtClean="0">
                <a:solidFill>
                  <a:prstClr val="black"/>
                </a:solidFill>
              </a:rPr>
              <a:t> – Data Access and Analysis</a:t>
            </a:r>
            <a:endParaRPr lang="en-US" sz="2800" dirty="0">
              <a:solidFill>
                <a:prstClr val="black"/>
              </a:solidFill>
            </a:endParaRPr>
          </a:p>
        </p:txBody>
      </p:sp>
    </p:spTree>
    <p:extLst>
      <p:ext uri="{BB962C8B-B14F-4D97-AF65-F5344CB8AC3E}">
        <p14:creationId xmlns:p14="http://schemas.microsoft.com/office/powerpoint/2010/main" val="9488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0" name="Picture 6" descr="http://www.r-project.org/screenshots/RAqua-scrshot1.jpg"/>
          <p:cNvPicPr>
            <a:picLocks noChangeAspect="1" noChangeArrowheads="1"/>
          </p:cNvPicPr>
          <p:nvPr/>
        </p:nvPicPr>
        <p:blipFill>
          <a:blip r:embed="rId2" cstate="print"/>
          <a:srcRect t="2576"/>
          <a:stretch>
            <a:fillRect/>
          </a:stretch>
        </p:blipFill>
        <p:spPr bwMode="auto">
          <a:xfrm>
            <a:off x="0" y="914400"/>
            <a:ext cx="9144000" cy="5943600"/>
          </a:xfrm>
          <a:prstGeom prst="rect">
            <a:avLst/>
          </a:prstGeom>
          <a:noFill/>
        </p:spPr>
      </p:pic>
      <p:sp>
        <p:nvSpPr>
          <p:cNvPr id="3" name="Title 1"/>
          <p:cNvSpPr txBox="1">
            <a:spLocks/>
          </p:cNvSpPr>
          <p:nvPr/>
        </p:nvSpPr>
        <p:spPr>
          <a:xfrm>
            <a:off x="457200" y="152400"/>
            <a:ext cx="8229600" cy="563562"/>
          </a:xfrm>
          <a:prstGeom prst="rect">
            <a:avLst/>
          </a:prstGeom>
        </p:spPr>
        <p:txBody>
          <a:bodyPr vert="horz" lIns="91440" tIns="45720" rIns="91440" bIns="45720" rtlCol="0" anchor="ctr">
            <a:normAutofit fontScale="82500" lnSpcReduction="20000"/>
          </a:bodyPr>
          <a:lstStyle/>
          <a:p>
            <a:pPr algn="ctr">
              <a:spcBef>
                <a:spcPct val="0"/>
              </a:spcBef>
              <a:defRPr/>
            </a:pPr>
            <a:r>
              <a:rPr lang="en-US" sz="4400" dirty="0" smtClean="0">
                <a:solidFill>
                  <a:prstClr val="black"/>
                </a:solidFill>
              </a:rPr>
              <a:t>Integration with “R” Statistics Package</a:t>
            </a:r>
            <a:endParaRPr lang="en-US" sz="4400" dirty="0">
              <a:solidFill>
                <a:prstClr val="black"/>
              </a:solidFill>
            </a:endParaRPr>
          </a:p>
        </p:txBody>
      </p:sp>
      <p:pic>
        <p:nvPicPr>
          <p:cNvPr id="88068" name="Picture 4" descr="R logo"/>
          <p:cNvPicPr>
            <a:picLocks noChangeAspect="1" noChangeArrowheads="1"/>
          </p:cNvPicPr>
          <p:nvPr/>
        </p:nvPicPr>
        <p:blipFill>
          <a:blip r:embed="rId3" cstate="print"/>
          <a:srcRect/>
          <a:stretch>
            <a:fillRect/>
          </a:stretch>
        </p:blipFill>
        <p:spPr bwMode="auto">
          <a:xfrm>
            <a:off x="0" y="0"/>
            <a:ext cx="952500" cy="723900"/>
          </a:xfrm>
          <a:prstGeom prst="rect">
            <a:avLst/>
          </a:prstGeom>
          <a:noFill/>
        </p:spPr>
      </p:pic>
    </p:spTree>
    <p:extLst>
      <p:ext uri="{BB962C8B-B14F-4D97-AF65-F5344CB8AC3E}">
        <p14:creationId xmlns:p14="http://schemas.microsoft.com/office/powerpoint/2010/main" val="410104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p:cNvPicPr>
            <a:picLocks noChangeAspect="1" noChangeArrowheads="1"/>
          </p:cNvPicPr>
          <p:nvPr/>
        </p:nvPicPr>
        <p:blipFill>
          <a:blip r:embed="rId2" cstate="print"/>
          <a:srcRect/>
          <a:stretch>
            <a:fillRect/>
          </a:stretch>
        </p:blipFill>
        <p:spPr bwMode="auto">
          <a:xfrm>
            <a:off x="533400" y="1676400"/>
            <a:ext cx="3732213" cy="2100263"/>
          </a:xfrm>
          <a:prstGeom prst="rect">
            <a:avLst/>
          </a:prstGeom>
          <a:noFill/>
          <a:ln w="9525">
            <a:noFill/>
            <a:miter lim="800000"/>
            <a:headEnd/>
            <a:tailEnd/>
          </a:ln>
        </p:spPr>
      </p:pic>
      <p:sp>
        <p:nvSpPr>
          <p:cNvPr id="14338" name="Title 1"/>
          <p:cNvSpPr>
            <a:spLocks noGrp="1"/>
          </p:cNvSpPr>
          <p:nvPr>
            <p:ph type="title"/>
          </p:nvPr>
        </p:nvSpPr>
        <p:spPr>
          <a:xfrm>
            <a:off x="228600" y="228600"/>
            <a:ext cx="4526111" cy="1143000"/>
          </a:xfrm>
        </p:spPr>
        <p:txBody>
          <a:bodyPr>
            <a:normAutofit fontScale="90000"/>
          </a:bodyPr>
          <a:lstStyle/>
          <a:p>
            <a:r>
              <a:rPr lang="en-US" sz="3200" dirty="0" smtClean="0"/>
              <a:t>Open Geospatial Consortium </a:t>
            </a:r>
            <a:br>
              <a:rPr lang="en-US" sz="3200" dirty="0" smtClean="0"/>
            </a:br>
            <a:r>
              <a:rPr lang="en-US" sz="3200" dirty="0" smtClean="0"/>
              <a:t>Web Service Standards</a:t>
            </a:r>
          </a:p>
        </p:txBody>
      </p:sp>
      <p:sp>
        <p:nvSpPr>
          <p:cNvPr id="3" name="Content Placeholder 2"/>
          <p:cNvSpPr>
            <a:spLocks noGrp="1"/>
          </p:cNvSpPr>
          <p:nvPr>
            <p:ph sz="half" idx="1"/>
          </p:nvPr>
        </p:nvSpPr>
        <p:spPr>
          <a:xfrm>
            <a:off x="457200" y="1371600"/>
            <a:ext cx="4114800" cy="4876800"/>
          </a:xfrm>
        </p:spPr>
        <p:txBody>
          <a:bodyPr rtlCol="0">
            <a:normAutofit fontScale="85000" lnSpcReduction="10000"/>
          </a:bodyPr>
          <a:lstStyle/>
          <a:p>
            <a:pPr fontAlgn="auto">
              <a:spcAft>
                <a:spcPts val="0"/>
              </a:spcAft>
              <a:buFont typeface="Arial" pitchFamily="34" charset="0"/>
              <a:buChar char="•"/>
              <a:defRPr/>
            </a:pPr>
            <a:r>
              <a:rPr lang="en-US" dirty="0" smtClean="0">
                <a:solidFill>
                  <a:srgbClr val="FF0000"/>
                </a:solidFill>
              </a:rPr>
              <a:t>Map Services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Web Map Service (WMS)</a:t>
            </a:r>
          </a:p>
          <a:p>
            <a:pPr fontAlgn="auto">
              <a:spcAft>
                <a:spcPts val="0"/>
              </a:spcAft>
              <a:buFont typeface="Arial" pitchFamily="34" charset="0"/>
              <a:buChar char="•"/>
              <a:defRPr/>
            </a:pPr>
            <a:r>
              <a:rPr lang="en-US" dirty="0" smtClean="0"/>
              <a:t>Web Feature Service (WFS)</a:t>
            </a:r>
          </a:p>
          <a:p>
            <a:pPr fontAlgn="auto">
              <a:spcAft>
                <a:spcPts val="0"/>
              </a:spcAft>
              <a:buFont typeface="Arial" pitchFamily="34" charset="0"/>
              <a:buChar char="•"/>
              <a:defRPr/>
            </a:pPr>
            <a:r>
              <a:rPr lang="en-US" dirty="0" smtClean="0"/>
              <a:t>Web Coverage Service</a:t>
            </a:r>
            <a:br>
              <a:rPr lang="en-US" dirty="0" smtClean="0"/>
            </a:br>
            <a:r>
              <a:rPr lang="en-US" dirty="0" smtClean="0"/>
              <a:t>(WCS)</a:t>
            </a:r>
          </a:p>
          <a:p>
            <a:pPr fontAlgn="auto">
              <a:spcAft>
                <a:spcPts val="0"/>
              </a:spcAft>
              <a:buFont typeface="Arial" pitchFamily="34" charset="0"/>
              <a:buChar char="•"/>
              <a:defRPr/>
            </a:pPr>
            <a:r>
              <a:rPr lang="en-US" dirty="0" smtClean="0"/>
              <a:t>Catalog Services for the Web (CS/W)</a:t>
            </a:r>
          </a:p>
        </p:txBody>
      </p:sp>
      <p:sp>
        <p:nvSpPr>
          <p:cNvPr id="4" name="Content Placeholder 3"/>
          <p:cNvSpPr>
            <a:spLocks noGrp="1"/>
          </p:cNvSpPr>
          <p:nvPr>
            <p:ph sz="half" idx="2"/>
          </p:nvPr>
        </p:nvSpPr>
        <p:spPr>
          <a:xfrm>
            <a:off x="4648200" y="1371600"/>
            <a:ext cx="4114800" cy="4800600"/>
          </a:xfrm>
        </p:spPr>
        <p:txBody>
          <a:bodyPr rtlCol="0">
            <a:normAutofit fontScale="85000" lnSpcReduction="10000"/>
          </a:bodyPr>
          <a:lstStyle/>
          <a:p>
            <a:pPr fontAlgn="auto">
              <a:spcAft>
                <a:spcPts val="0"/>
              </a:spcAft>
              <a:buFont typeface="Arial" pitchFamily="34" charset="0"/>
              <a:buChar char="•"/>
              <a:defRPr/>
            </a:pPr>
            <a:r>
              <a:rPr lang="en-US" dirty="0" smtClean="0">
                <a:solidFill>
                  <a:srgbClr val="FF0000"/>
                </a:solidFill>
              </a:rPr>
              <a:t>Observation Services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Observations and Measurements Model</a:t>
            </a:r>
          </a:p>
          <a:p>
            <a:pPr fontAlgn="auto">
              <a:spcAft>
                <a:spcPts val="0"/>
              </a:spcAft>
              <a:buFont typeface="Arial" pitchFamily="34" charset="0"/>
              <a:buChar char="•"/>
              <a:defRPr/>
            </a:pPr>
            <a:r>
              <a:rPr lang="en-US" dirty="0" smtClean="0"/>
              <a:t>Sensor Web Enablement (SWE)</a:t>
            </a:r>
          </a:p>
          <a:p>
            <a:pPr fontAlgn="auto">
              <a:spcAft>
                <a:spcPts val="0"/>
              </a:spcAft>
              <a:buFont typeface="Arial" pitchFamily="34" charset="0"/>
              <a:buChar char="•"/>
              <a:defRPr/>
            </a:pPr>
            <a:r>
              <a:rPr lang="en-US" dirty="0" smtClean="0"/>
              <a:t>Sensor Observation Service (SOS)</a:t>
            </a:r>
            <a:endParaRPr lang="en-US" dirty="0"/>
          </a:p>
        </p:txBody>
      </p:sp>
      <p:pic>
        <p:nvPicPr>
          <p:cNvPr id="14341" name="Picture 4"/>
          <p:cNvPicPr>
            <a:picLocks noChangeAspect="1" noChangeArrowheads="1"/>
          </p:cNvPicPr>
          <p:nvPr/>
        </p:nvPicPr>
        <p:blipFill>
          <a:blip r:embed="rId3" cstate="print"/>
          <a:srcRect/>
          <a:stretch>
            <a:fillRect/>
          </a:stretch>
        </p:blipFill>
        <p:spPr bwMode="auto">
          <a:xfrm>
            <a:off x="5105400" y="1828800"/>
            <a:ext cx="2706688" cy="1819275"/>
          </a:xfrm>
          <a:prstGeom prst="rect">
            <a:avLst/>
          </a:prstGeom>
          <a:noFill/>
          <a:ln w="9525">
            <a:solidFill>
              <a:schemeClr val="accent1"/>
            </a:solidFill>
            <a:miter lim="800000"/>
            <a:headEnd/>
            <a:tailEnd/>
          </a:ln>
        </p:spPr>
      </p:pic>
      <p:sp>
        <p:nvSpPr>
          <p:cNvPr id="2" name="TextBox 1"/>
          <p:cNvSpPr txBox="1"/>
          <p:nvPr/>
        </p:nvSpPr>
        <p:spPr>
          <a:xfrm>
            <a:off x="5334000" y="152400"/>
            <a:ext cx="3703489" cy="1200329"/>
          </a:xfrm>
          <a:prstGeom prst="rect">
            <a:avLst/>
          </a:prstGeom>
          <a:solidFill>
            <a:schemeClr val="accent1">
              <a:lumMod val="20000"/>
              <a:lumOff val="80000"/>
            </a:schemeClr>
          </a:solidFill>
        </p:spPr>
        <p:txBody>
          <a:bodyPr wrap="square" rtlCol="0">
            <a:spAutoFit/>
          </a:bodyPr>
          <a:lstStyle/>
          <a:p>
            <a:r>
              <a:rPr lang="en-US" dirty="0" smtClean="0">
                <a:solidFill>
                  <a:srgbClr val="1F497D"/>
                </a:solidFill>
              </a:rPr>
              <a:t>These standards have been developed over the past 10 years ….</a:t>
            </a:r>
          </a:p>
          <a:p>
            <a:r>
              <a:rPr lang="en-US" dirty="0" smtClean="0">
                <a:solidFill>
                  <a:srgbClr val="1F497D"/>
                </a:solidFill>
              </a:rPr>
              <a:t>…. by 400 companies and agencies working within the OGC</a:t>
            </a:r>
            <a:endParaRPr lang="en-US" dirty="0">
              <a:solidFill>
                <a:srgbClr val="1F497D"/>
              </a:solidFill>
            </a:endParaRPr>
          </a:p>
        </p:txBody>
      </p:sp>
      <p:sp>
        <p:nvSpPr>
          <p:cNvPr id="9" name="TextBox 8"/>
          <p:cNvSpPr txBox="1"/>
          <p:nvPr/>
        </p:nvSpPr>
        <p:spPr>
          <a:xfrm>
            <a:off x="404393" y="6096000"/>
            <a:ext cx="8505982" cy="646331"/>
          </a:xfrm>
          <a:prstGeom prst="rect">
            <a:avLst/>
          </a:prstGeom>
          <a:solidFill>
            <a:srgbClr val="FFFF00"/>
          </a:solidFill>
          <a:ln>
            <a:solidFill>
              <a:schemeClr val="tx2"/>
            </a:solidFill>
          </a:ln>
        </p:spPr>
        <p:txBody>
          <a:bodyPr wrap="none" rtlCol="0">
            <a:spAutoFit/>
          </a:bodyPr>
          <a:lstStyle/>
          <a:p>
            <a:pPr algn="ctr"/>
            <a:r>
              <a:rPr lang="en-US" dirty="0" smtClean="0">
                <a:solidFill>
                  <a:prstClr val="black"/>
                </a:solidFill>
              </a:rPr>
              <a:t>OGC Hydrology Domain Working Group evolving </a:t>
            </a:r>
            <a:r>
              <a:rPr lang="en-US" dirty="0" err="1" smtClean="0">
                <a:solidFill>
                  <a:prstClr val="black"/>
                </a:solidFill>
              </a:rPr>
              <a:t>WaterML</a:t>
            </a:r>
            <a:r>
              <a:rPr lang="en-US" dirty="0" smtClean="0">
                <a:solidFill>
                  <a:prstClr val="black"/>
                </a:solidFill>
              </a:rPr>
              <a:t> into an International Standard</a:t>
            </a:r>
          </a:p>
          <a:p>
            <a:pPr algn="ctr"/>
            <a:r>
              <a:rPr lang="en-US" dirty="0">
                <a:solidFill>
                  <a:prstClr val="black"/>
                </a:solidFill>
                <a:hlinkClick r:id="rId4"/>
              </a:rPr>
              <a:t>http://www.opengeospatial.org/projects/groups/waterml2.0swg</a:t>
            </a:r>
            <a:r>
              <a:rPr lang="en-US" dirty="0">
                <a:solidFill>
                  <a:prstClr val="black"/>
                </a:solidFill>
              </a:rPr>
              <a:t> </a:t>
            </a:r>
          </a:p>
        </p:txBody>
      </p:sp>
    </p:spTree>
    <p:extLst>
      <p:ext uri="{BB962C8B-B14F-4D97-AF65-F5344CB8AC3E}">
        <p14:creationId xmlns:p14="http://schemas.microsoft.com/office/powerpoint/2010/main" val="359164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8" y="0"/>
            <a:ext cx="8229600" cy="1143000"/>
          </a:xfrm>
        </p:spPr>
        <p:txBody>
          <a:bodyPr>
            <a:noAutofit/>
          </a:bodyPr>
          <a:lstStyle/>
          <a:p>
            <a:r>
              <a:rPr lang="en-US" sz="3200" dirty="0" smtClean="0"/>
              <a:t> A growing collection of </a:t>
            </a:r>
            <a:r>
              <a:rPr lang="en-US" sz="3200" dirty="0" err="1" smtClean="0"/>
              <a:t>HydroServers</a:t>
            </a:r>
            <a:r>
              <a:rPr lang="en-US" sz="3200" dirty="0" smtClean="0"/>
              <a:t> and community of users</a:t>
            </a:r>
            <a:endParaRPr lang="en-US" sz="3200" dirty="0"/>
          </a:p>
        </p:txBody>
      </p:sp>
      <p:grpSp>
        <p:nvGrpSpPr>
          <p:cNvPr id="10" name="Group 9"/>
          <p:cNvGrpSpPr/>
          <p:nvPr/>
        </p:nvGrpSpPr>
        <p:grpSpPr>
          <a:xfrm>
            <a:off x="3343695" y="1282889"/>
            <a:ext cx="5800306" cy="4951282"/>
            <a:chOff x="1181787" y="0"/>
            <a:chExt cx="8059502" cy="6879793"/>
          </a:xfrm>
        </p:grpSpPr>
        <p:pic>
          <p:nvPicPr>
            <p:cNvPr id="7" name="Picture 2"/>
            <p:cNvPicPr>
              <a:picLocks noChangeAspect="1" noChangeArrowheads="1"/>
            </p:cNvPicPr>
            <p:nvPr/>
          </p:nvPicPr>
          <p:blipFill>
            <a:blip r:embed="rId2" cstate="print"/>
            <a:srcRect/>
            <a:stretch>
              <a:fillRect/>
            </a:stretch>
          </p:blipFill>
          <p:spPr bwMode="auto">
            <a:xfrm>
              <a:off x="5561987" y="1251394"/>
              <a:ext cx="3657180" cy="3026920"/>
            </a:xfrm>
            <a:prstGeom prst="rect">
              <a:avLst/>
            </a:prstGeom>
            <a:noFill/>
            <a:ln w="9525">
              <a:noFill/>
              <a:miter lim="800000"/>
              <a:headEnd/>
              <a:tailEnd/>
            </a:ln>
          </p:spPr>
        </p:pic>
        <p:sp>
          <p:nvSpPr>
            <p:cNvPr id="5" name="Title 12"/>
            <p:cNvSpPr txBox="1">
              <a:spLocks/>
            </p:cNvSpPr>
            <p:nvPr/>
          </p:nvSpPr>
          <p:spPr>
            <a:xfrm>
              <a:off x="1181787" y="0"/>
              <a:ext cx="8059502" cy="853360"/>
            </a:xfrm>
            <a:prstGeom prst="rect">
              <a:avLst/>
            </a:prstGeom>
          </p:spPr>
          <p:txBody>
            <a:bodyPr vert="horz" lIns="91440" tIns="45720" rIns="91440" bIns="45720" rtlCol="0" anchor="ctr">
              <a:noAutofit/>
            </a:bodyPr>
            <a:lstStyle/>
            <a:p>
              <a:pPr algn="ctr">
                <a:spcBef>
                  <a:spcPct val="0"/>
                </a:spcBef>
                <a:defRPr/>
              </a:pPr>
              <a:r>
                <a:rPr lang="en-US" sz="2000" dirty="0" smtClean="0">
                  <a:solidFill>
                    <a:prstClr val="black"/>
                  </a:solidFill>
                </a:rPr>
                <a:t>Dry Creek Experimental Watershed (DCEW) </a:t>
              </a:r>
              <a:br>
                <a:rPr lang="en-US" sz="2000" dirty="0" smtClean="0">
                  <a:solidFill>
                    <a:prstClr val="black"/>
                  </a:solidFill>
                </a:rPr>
              </a:br>
              <a:r>
                <a:rPr lang="en-US" sz="1600" dirty="0" smtClean="0">
                  <a:solidFill>
                    <a:prstClr val="black"/>
                  </a:solidFill>
                </a:rPr>
                <a:t>(28 km</a:t>
              </a:r>
              <a:r>
                <a:rPr lang="en-US" sz="1600" baseline="30000" dirty="0" smtClean="0">
                  <a:solidFill>
                    <a:prstClr val="black"/>
                  </a:solidFill>
                </a:rPr>
                <a:t>2</a:t>
              </a:r>
              <a:r>
                <a:rPr lang="en-US" sz="1600" dirty="0" smtClean="0">
                  <a:solidFill>
                    <a:prstClr val="black"/>
                  </a:solidFill>
                </a:rPr>
                <a:t> semi-arid steep topography, Boise Front)</a:t>
              </a:r>
              <a:endParaRPr lang="en-US" sz="2000" dirty="0">
                <a:solidFill>
                  <a:prstClr val="black"/>
                </a:solidFill>
              </a:endParaRPr>
            </a:p>
          </p:txBody>
        </p:sp>
        <p:pic>
          <p:nvPicPr>
            <p:cNvPr id="6" name="Picture 5" descr="studyAreaF2.tif"/>
            <p:cNvPicPr>
              <a:picLocks noChangeAspect="1"/>
            </p:cNvPicPr>
            <p:nvPr/>
          </p:nvPicPr>
          <p:blipFill>
            <a:blip r:embed="rId3" cstate="print"/>
            <a:stretch>
              <a:fillRect/>
            </a:stretch>
          </p:blipFill>
          <p:spPr>
            <a:xfrm>
              <a:off x="1270587" y="1080030"/>
              <a:ext cx="5229878" cy="5365138"/>
            </a:xfrm>
            <a:prstGeom prst="rect">
              <a:avLst/>
            </a:prstGeom>
          </p:spPr>
        </p:pic>
        <p:sp>
          <p:nvSpPr>
            <p:cNvPr id="8" name="TextBox 7"/>
            <p:cNvSpPr txBox="1"/>
            <p:nvPr/>
          </p:nvSpPr>
          <p:spPr>
            <a:xfrm>
              <a:off x="6491579" y="4356630"/>
              <a:ext cx="2706901" cy="2523163"/>
            </a:xfrm>
            <a:prstGeom prst="rect">
              <a:avLst/>
            </a:prstGeom>
            <a:noFill/>
          </p:spPr>
          <p:txBody>
            <a:bodyPr wrap="square" rtlCol="0">
              <a:spAutoFit/>
            </a:bodyPr>
            <a:lstStyle/>
            <a:p>
              <a:pPr fontAlgn="base">
                <a:spcBef>
                  <a:spcPct val="0"/>
                </a:spcBef>
                <a:spcAft>
                  <a:spcPct val="0"/>
                </a:spcAft>
              </a:pPr>
              <a:r>
                <a:rPr lang="en-US" sz="1600" dirty="0" smtClean="0">
                  <a:solidFill>
                    <a:prstClr val="black"/>
                  </a:solidFill>
                  <a:latin typeface="Arial" charset="0"/>
                </a:rPr>
                <a:t>68 Sites</a:t>
              </a:r>
            </a:p>
            <a:p>
              <a:pPr fontAlgn="base">
                <a:spcBef>
                  <a:spcPct val="0"/>
                </a:spcBef>
                <a:spcAft>
                  <a:spcPct val="0"/>
                </a:spcAft>
              </a:pPr>
              <a:r>
                <a:rPr lang="en-US" sz="1600" dirty="0" smtClean="0">
                  <a:solidFill>
                    <a:prstClr val="black"/>
                  </a:solidFill>
                  <a:latin typeface="Arial" charset="0"/>
                </a:rPr>
                <a:t>24 Variables</a:t>
              </a:r>
            </a:p>
            <a:p>
              <a:pPr fontAlgn="base">
                <a:spcBef>
                  <a:spcPct val="0"/>
                </a:spcBef>
                <a:spcAft>
                  <a:spcPct val="0"/>
                </a:spcAft>
              </a:pPr>
              <a:r>
                <a:rPr lang="en-US" sz="1600" dirty="0" smtClean="0">
                  <a:solidFill>
                    <a:prstClr val="black"/>
                  </a:solidFill>
                  <a:latin typeface="Arial" charset="0"/>
                </a:rPr>
                <a:t>4,700,000+ values</a:t>
              </a:r>
            </a:p>
            <a:p>
              <a:pPr fontAlgn="base">
                <a:spcBef>
                  <a:spcPct val="0"/>
                </a:spcBef>
                <a:spcAft>
                  <a:spcPct val="0"/>
                </a:spcAft>
              </a:pPr>
              <a:endParaRPr lang="en-US" sz="1600" dirty="0">
                <a:solidFill>
                  <a:prstClr val="black"/>
                </a:solidFill>
                <a:latin typeface="Arial" charset="0"/>
              </a:endParaRPr>
            </a:p>
            <a:p>
              <a:pPr fontAlgn="base">
                <a:spcBef>
                  <a:spcPct val="0"/>
                </a:spcBef>
                <a:spcAft>
                  <a:spcPct val="0"/>
                </a:spcAft>
              </a:pPr>
              <a:r>
                <a:rPr lang="en-US" sz="1600" dirty="0" smtClean="0">
                  <a:solidFill>
                    <a:prstClr val="black"/>
                  </a:solidFill>
                  <a:latin typeface="Arial" charset="0"/>
                </a:rPr>
                <a:t>Published by Jim McNamara, Boise State University</a:t>
              </a:r>
              <a:endParaRPr lang="en-US" sz="1600" dirty="0">
                <a:solidFill>
                  <a:prstClr val="black"/>
                </a:solidFill>
                <a:latin typeface="Arial" charset="0"/>
              </a:endParaRPr>
            </a:p>
          </p:txBody>
        </p:sp>
      </p:grpSp>
      <p:sp>
        <p:nvSpPr>
          <p:cNvPr id="3" name="Content Placeholder 2"/>
          <p:cNvSpPr>
            <a:spLocks noGrp="1"/>
          </p:cNvSpPr>
          <p:nvPr>
            <p:ph sz="half" idx="1"/>
          </p:nvPr>
        </p:nvSpPr>
        <p:spPr>
          <a:xfrm>
            <a:off x="239062" y="1108882"/>
            <a:ext cx="3350525" cy="5749118"/>
          </a:xfrm>
        </p:spPr>
        <p:txBody>
          <a:bodyPr>
            <a:noAutofit/>
          </a:bodyPr>
          <a:lstStyle/>
          <a:p>
            <a:r>
              <a:rPr lang="en-US" sz="2000" dirty="0" smtClean="0"/>
              <a:t>University of Maryland, Baltimore County</a:t>
            </a:r>
          </a:p>
          <a:p>
            <a:r>
              <a:rPr lang="en-US" sz="2000" dirty="0" smtClean="0"/>
              <a:t>Montana State University</a:t>
            </a:r>
          </a:p>
          <a:p>
            <a:r>
              <a:rPr lang="en-US" sz="2000" dirty="0" smtClean="0"/>
              <a:t>University of Texas at Austin</a:t>
            </a:r>
          </a:p>
          <a:p>
            <a:r>
              <a:rPr lang="en-US" sz="2000" dirty="0" smtClean="0"/>
              <a:t>University of Iowa</a:t>
            </a:r>
          </a:p>
          <a:p>
            <a:r>
              <a:rPr lang="en-US" sz="2000" dirty="0" smtClean="0"/>
              <a:t>Utah State University</a:t>
            </a:r>
          </a:p>
          <a:p>
            <a:r>
              <a:rPr lang="en-US" sz="2000" dirty="0" smtClean="0"/>
              <a:t>University of Florida</a:t>
            </a:r>
          </a:p>
          <a:p>
            <a:r>
              <a:rPr lang="en-US" sz="2000" dirty="0" smtClean="0"/>
              <a:t>University of New Mexico</a:t>
            </a:r>
          </a:p>
          <a:p>
            <a:r>
              <a:rPr lang="en-US" sz="2000" dirty="0" smtClean="0"/>
              <a:t>University of Idaho</a:t>
            </a:r>
          </a:p>
          <a:p>
            <a:r>
              <a:rPr lang="en-US" sz="2000" dirty="0" smtClean="0"/>
              <a:t>Boise State University</a:t>
            </a:r>
          </a:p>
          <a:p>
            <a:r>
              <a:rPr lang="en-US" sz="2000" dirty="0" smtClean="0"/>
              <a:t>University of Texas at Arlington</a:t>
            </a:r>
          </a:p>
          <a:p>
            <a:r>
              <a:rPr lang="en-US" sz="2000" dirty="0" smtClean="0"/>
              <a:t>University of California, San Diego</a:t>
            </a:r>
          </a:p>
          <a:p>
            <a:r>
              <a:rPr lang="en-US" sz="2000" dirty="0" smtClean="0"/>
              <a:t>Idaho State University</a:t>
            </a:r>
          </a:p>
          <a:p>
            <a:endParaRPr lang="en-US" sz="2000" dirty="0" smtClean="0"/>
          </a:p>
          <a:p>
            <a:endParaRPr lang="en-US" sz="2000" dirty="0"/>
          </a:p>
        </p:txBody>
      </p:sp>
    </p:spTree>
    <p:extLst>
      <p:ext uri="{BB962C8B-B14F-4D97-AF65-F5344CB8AC3E}">
        <p14:creationId xmlns:p14="http://schemas.microsoft.com/office/powerpoint/2010/main" val="2955518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924800" cy="545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smtClean="0"/>
              <a:t>Open Development Model</a:t>
            </a:r>
            <a:endParaRPr lang="en-US" dirty="0"/>
          </a:p>
        </p:txBody>
      </p:sp>
      <p:sp>
        <p:nvSpPr>
          <p:cNvPr id="3" name="Content Placeholder 2"/>
          <p:cNvSpPr>
            <a:spLocks noGrp="1"/>
          </p:cNvSpPr>
          <p:nvPr>
            <p:ph idx="1"/>
          </p:nvPr>
        </p:nvSpPr>
        <p:spPr>
          <a:xfrm>
            <a:off x="685800" y="3820887"/>
            <a:ext cx="5715000" cy="2667000"/>
          </a:xfrm>
          <a:solidFill>
            <a:schemeClr val="bg1"/>
          </a:solidFill>
        </p:spPr>
        <p:txBody>
          <a:bodyPr/>
          <a:lstStyle/>
          <a:p>
            <a:r>
              <a:rPr lang="en-US" sz="2800" dirty="0">
                <a:hlinkClick r:id="rId3"/>
              </a:rPr>
              <a:t>http://</a:t>
            </a:r>
            <a:r>
              <a:rPr lang="en-US" sz="2800" dirty="0" smtClean="0">
                <a:hlinkClick r:id="rId3"/>
              </a:rPr>
              <a:t>hydrodesktop.codeplex.com</a:t>
            </a:r>
            <a:r>
              <a:rPr lang="en-US" sz="2800" dirty="0" smtClean="0"/>
              <a:t>  </a:t>
            </a:r>
            <a:r>
              <a:rPr lang="en-US" sz="2800" dirty="0"/>
              <a:t/>
            </a:r>
            <a:br>
              <a:rPr lang="en-US" sz="2800" dirty="0"/>
            </a:br>
            <a:endParaRPr lang="en-US" sz="2800" dirty="0"/>
          </a:p>
          <a:p>
            <a:r>
              <a:rPr lang="en-US" sz="2800" dirty="0" smtClean="0">
                <a:hlinkClick r:id="rId4"/>
              </a:rPr>
              <a:t>http</a:t>
            </a:r>
            <a:r>
              <a:rPr lang="en-US" sz="2800" dirty="0">
                <a:hlinkClick r:id="rId4"/>
              </a:rPr>
              <a:t>://</a:t>
            </a:r>
            <a:r>
              <a:rPr lang="en-US" sz="2800" dirty="0" smtClean="0">
                <a:hlinkClick r:id="rId4"/>
              </a:rPr>
              <a:t>hydroserver.codeplex.com</a:t>
            </a:r>
            <a:r>
              <a:rPr lang="en-US" sz="2800" dirty="0" smtClean="0"/>
              <a:t> </a:t>
            </a:r>
          </a:p>
          <a:p>
            <a:endParaRPr lang="en-US" sz="2800" dirty="0"/>
          </a:p>
          <a:p>
            <a:r>
              <a:rPr lang="en-US" sz="2800" dirty="0">
                <a:hlinkClick r:id="rId5"/>
              </a:rPr>
              <a:t>http</a:t>
            </a:r>
            <a:r>
              <a:rPr lang="en-US" sz="2800" dirty="0" smtClean="0">
                <a:hlinkClick r:id="rId5"/>
              </a:rPr>
              <a:t>://hydrocatalog.codeplex.com</a:t>
            </a:r>
            <a:r>
              <a:rPr lang="en-US" sz="2800" dirty="0" smtClean="0"/>
              <a:t> </a:t>
            </a:r>
            <a:endParaRPr lang="en-US" sz="2800" dirty="0"/>
          </a:p>
        </p:txBody>
      </p:sp>
    </p:spTree>
    <p:extLst>
      <p:ext uri="{BB962C8B-B14F-4D97-AF65-F5344CB8AC3E}">
        <p14:creationId xmlns:p14="http://schemas.microsoft.com/office/powerpoint/2010/main" val="3572984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General aspects of the approach</a:t>
            </a:r>
            <a:endParaRPr lang="en-US" dirty="0"/>
          </a:p>
        </p:txBody>
      </p:sp>
      <p:sp>
        <p:nvSpPr>
          <p:cNvPr id="3" name="Content Placeholder 2"/>
          <p:cNvSpPr>
            <a:spLocks noGrp="1"/>
          </p:cNvSpPr>
          <p:nvPr>
            <p:ph idx="1"/>
          </p:nvPr>
        </p:nvSpPr>
        <p:spPr>
          <a:xfrm>
            <a:off x="76200" y="1600204"/>
            <a:ext cx="3962400" cy="4525963"/>
          </a:xfrm>
        </p:spPr>
        <p:txBody>
          <a:bodyPr>
            <a:normAutofit fontScale="70000" lnSpcReduction="20000"/>
          </a:bodyPr>
          <a:lstStyle/>
          <a:p>
            <a:r>
              <a:rPr lang="en-US" dirty="0" smtClean="0">
                <a:solidFill>
                  <a:srgbClr val="FF0000"/>
                </a:solidFill>
              </a:rPr>
              <a:t>Storage</a:t>
            </a:r>
            <a:r>
              <a:rPr lang="en-US" dirty="0" smtClean="0"/>
              <a:t> in a community data model</a:t>
            </a:r>
          </a:p>
          <a:p>
            <a:r>
              <a:rPr lang="en-US" dirty="0" smtClean="0">
                <a:solidFill>
                  <a:srgbClr val="FF0000"/>
                </a:solidFill>
              </a:rPr>
              <a:t>Publication</a:t>
            </a:r>
            <a:r>
              <a:rPr lang="en-US" dirty="0" smtClean="0"/>
              <a:t> from a server</a:t>
            </a:r>
          </a:p>
          <a:p>
            <a:r>
              <a:rPr lang="en-US" dirty="0" smtClean="0"/>
              <a:t>Data </a:t>
            </a:r>
            <a:r>
              <a:rPr lang="en-US" dirty="0" smtClean="0">
                <a:solidFill>
                  <a:srgbClr val="FF0000"/>
                </a:solidFill>
              </a:rPr>
              <a:t>access</a:t>
            </a:r>
            <a:r>
              <a:rPr lang="en-US" dirty="0" smtClean="0"/>
              <a:t> through internet-based services using consistent language and format</a:t>
            </a:r>
          </a:p>
          <a:p>
            <a:r>
              <a:rPr lang="en-US" dirty="0" smtClean="0"/>
              <a:t>Tools for </a:t>
            </a:r>
            <a:r>
              <a:rPr lang="en-US" dirty="0" smtClean="0">
                <a:solidFill>
                  <a:srgbClr val="FF0000"/>
                </a:solidFill>
              </a:rPr>
              <a:t>access and analysis</a:t>
            </a:r>
          </a:p>
          <a:p>
            <a:r>
              <a:rPr lang="en-US" dirty="0" smtClean="0">
                <a:solidFill>
                  <a:srgbClr val="FF0000"/>
                </a:solidFill>
              </a:rPr>
              <a:t>Discovery</a:t>
            </a:r>
            <a:r>
              <a:rPr lang="en-US" dirty="0" smtClean="0"/>
              <a:t> through thematic and geographic search functionality</a:t>
            </a:r>
          </a:p>
          <a:p>
            <a:r>
              <a:rPr lang="en-US" dirty="0" smtClean="0">
                <a:solidFill>
                  <a:srgbClr val="FF0000"/>
                </a:solidFill>
              </a:rPr>
              <a:t>Integrated modeling and analysis </a:t>
            </a:r>
            <a:r>
              <a:rPr lang="en-US" dirty="0" smtClean="0"/>
              <a:t>combining information from multiple sources</a:t>
            </a:r>
            <a:endParaRPr lang="en-US" dirty="0"/>
          </a:p>
        </p:txBody>
      </p:sp>
      <p:grpSp>
        <p:nvGrpSpPr>
          <p:cNvPr id="4" name="Group 3"/>
          <p:cNvGrpSpPr/>
          <p:nvPr/>
        </p:nvGrpSpPr>
        <p:grpSpPr>
          <a:xfrm>
            <a:off x="3952164" y="1673464"/>
            <a:ext cx="5115636" cy="4078810"/>
            <a:chOff x="715169" y="1758112"/>
            <a:chExt cx="8036711" cy="4180048"/>
          </a:xfrm>
        </p:grpSpPr>
        <p:sp>
          <p:nvSpPr>
            <p:cNvPr id="5" name="Rectangle 4"/>
            <p:cNvSpPr/>
            <p:nvPr/>
          </p:nvSpPr>
          <p:spPr bwMode="auto">
            <a:xfrm>
              <a:off x="3294859" y="1758112"/>
              <a:ext cx="2618688" cy="862013"/>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sz="1400" kern="0" dirty="0" smtClean="0">
                  <a:solidFill>
                    <a:sysClr val="window" lastClr="FFFFFF"/>
                  </a:solidFill>
                </a:rPr>
                <a:t>Discovery </a:t>
              </a:r>
              <a:r>
                <a:rPr lang="en-US" sz="1400" kern="0" dirty="0">
                  <a:solidFill>
                    <a:sysClr val="window" lastClr="FFFFFF"/>
                  </a:solidFill>
                </a:rPr>
                <a:t>and </a:t>
              </a:r>
              <a:r>
                <a:rPr lang="en-US" sz="1400" kern="0" dirty="0" smtClean="0">
                  <a:solidFill>
                    <a:sysClr val="window" lastClr="FFFFFF"/>
                  </a:solidFill>
                </a:rPr>
                <a:t>Integration</a:t>
              </a:r>
              <a:endParaRPr lang="en-US" sz="1400" kern="0" dirty="0">
                <a:solidFill>
                  <a:sysClr val="window" lastClr="FFFFFF"/>
                </a:solidFill>
              </a:endParaRPr>
            </a:p>
          </p:txBody>
        </p:sp>
        <p:cxnSp>
          <p:nvCxnSpPr>
            <p:cNvPr id="6" name="Straight Arrow Connector 63"/>
            <p:cNvCxnSpPr>
              <a:cxnSpLocks noChangeShapeType="1"/>
              <a:stCxn id="21" idx="0"/>
              <a:endCxn id="5" idx="2"/>
            </p:cNvCxnSpPr>
            <p:nvPr/>
          </p:nvCxnSpPr>
          <p:spPr bwMode="auto">
            <a:xfrm flipV="1">
              <a:off x="1906786" y="2620125"/>
              <a:ext cx="2697418" cy="1726888"/>
            </a:xfrm>
            <a:prstGeom prst="straightConnector1">
              <a:avLst/>
            </a:prstGeom>
            <a:noFill/>
            <a:ln w="57150" algn="ctr">
              <a:solidFill>
                <a:srgbClr val="4A7EBB"/>
              </a:solidFill>
              <a:round/>
              <a:headEnd/>
              <a:tailEnd type="arrow" w="med" len="med"/>
            </a:ln>
          </p:spPr>
        </p:cxnSp>
        <p:cxnSp>
          <p:nvCxnSpPr>
            <p:cNvPr id="7" name="Straight Arrow Connector 64"/>
            <p:cNvCxnSpPr>
              <a:cxnSpLocks noChangeShapeType="1"/>
              <a:stCxn id="5" idx="2"/>
              <a:endCxn id="23" idx="0"/>
            </p:cNvCxnSpPr>
            <p:nvPr/>
          </p:nvCxnSpPr>
          <p:spPr bwMode="auto">
            <a:xfrm>
              <a:off x="4604204" y="2620125"/>
              <a:ext cx="2976502" cy="1726888"/>
            </a:xfrm>
            <a:prstGeom prst="straightConnector1">
              <a:avLst/>
            </a:prstGeom>
            <a:noFill/>
            <a:ln w="57150" algn="ctr">
              <a:solidFill>
                <a:srgbClr val="4A7EBB"/>
              </a:solidFill>
              <a:round/>
              <a:headEnd/>
              <a:tailEnd type="arrow" w="med" len="med"/>
            </a:ln>
          </p:spPr>
        </p:cxnSp>
        <p:cxnSp>
          <p:nvCxnSpPr>
            <p:cNvPr id="8" name="Straight Arrow Connector 65"/>
            <p:cNvCxnSpPr>
              <a:cxnSpLocks noChangeShapeType="1"/>
            </p:cNvCxnSpPr>
            <p:nvPr/>
          </p:nvCxnSpPr>
          <p:spPr bwMode="auto">
            <a:xfrm flipV="1">
              <a:off x="2791621" y="4789132"/>
              <a:ext cx="3602037" cy="6350"/>
            </a:xfrm>
            <a:prstGeom prst="straightConnector1">
              <a:avLst/>
            </a:prstGeom>
            <a:noFill/>
            <a:ln w="57150" algn="ctr">
              <a:solidFill>
                <a:srgbClr val="4A7EBB"/>
              </a:solidFill>
              <a:round/>
              <a:headEnd/>
              <a:tailEnd type="arrow" w="med" len="med"/>
            </a:ln>
          </p:spPr>
        </p:cxnSp>
        <p:sp>
          <p:nvSpPr>
            <p:cNvPr id="9" name="TextBox 15"/>
            <p:cNvSpPr txBox="1">
              <a:spLocks noChangeArrowheads="1"/>
            </p:cNvSpPr>
            <p:nvPr/>
          </p:nvSpPr>
          <p:spPr bwMode="auto">
            <a:xfrm>
              <a:off x="3369490" y="4770393"/>
              <a:ext cx="2079840" cy="346957"/>
            </a:xfrm>
            <a:prstGeom prst="rect">
              <a:avLst/>
            </a:prstGeom>
            <a:noFill/>
            <a:ln w="9525">
              <a:noFill/>
              <a:miter lim="800000"/>
              <a:headEnd/>
              <a:tailEnd/>
            </a:ln>
          </p:spPr>
          <p:txBody>
            <a:bodyPr wrap="none">
              <a:spAutoFit/>
            </a:bodyPr>
            <a:lstStyle/>
            <a:p>
              <a:pPr algn="ctr"/>
              <a:r>
                <a:rPr lang="en-US" sz="1600" b="1" dirty="0">
                  <a:solidFill>
                    <a:srgbClr val="000000"/>
                  </a:solidFill>
                </a:rPr>
                <a:t>Data Services</a:t>
              </a:r>
            </a:p>
          </p:txBody>
        </p:sp>
        <p:sp>
          <p:nvSpPr>
            <p:cNvPr id="10" name="TextBox 13"/>
            <p:cNvSpPr txBox="1">
              <a:spLocks noChangeArrowheads="1"/>
            </p:cNvSpPr>
            <p:nvPr/>
          </p:nvSpPr>
          <p:spPr bwMode="auto">
            <a:xfrm>
              <a:off x="3560064" y="1758112"/>
              <a:ext cx="1828799" cy="315416"/>
            </a:xfrm>
            <a:prstGeom prst="rect">
              <a:avLst/>
            </a:prstGeom>
            <a:noFill/>
            <a:ln w="9525">
              <a:noFill/>
              <a:miter lim="800000"/>
              <a:headEnd/>
              <a:tailEnd/>
            </a:ln>
          </p:spPr>
          <p:txBody>
            <a:bodyPr wrap="square">
              <a:spAutoFit/>
            </a:bodyPr>
            <a:lstStyle/>
            <a:p>
              <a:pPr algn="ctr">
                <a:defRPr/>
              </a:pPr>
              <a:r>
                <a:rPr lang="en-US" sz="1400" b="1" kern="0" dirty="0" smtClean="0">
                  <a:solidFill>
                    <a:srgbClr val="FFFF00"/>
                  </a:solidFill>
                  <a:latin typeface="Arial" pitchFamily="34" charset="0"/>
                </a:rPr>
                <a:t>Catalog</a:t>
              </a:r>
              <a:endParaRPr lang="en-US" sz="1400" b="1" kern="0" dirty="0">
                <a:solidFill>
                  <a:srgbClr val="FFFF00"/>
                </a:solidFill>
                <a:latin typeface="Arial" pitchFamily="34" charset="0"/>
              </a:endParaRPr>
            </a:p>
          </p:txBody>
        </p:sp>
        <p:grpSp>
          <p:nvGrpSpPr>
            <p:cNvPr id="11" name="Group 10"/>
            <p:cNvGrpSpPr/>
            <p:nvPr/>
          </p:nvGrpSpPr>
          <p:grpSpPr>
            <a:xfrm>
              <a:off x="6393658" y="4347013"/>
              <a:ext cx="2358222" cy="873125"/>
              <a:chOff x="6393658" y="4722593"/>
              <a:chExt cx="2358222" cy="873125"/>
            </a:xfrm>
          </p:grpSpPr>
          <p:sp>
            <p:nvSpPr>
              <p:cNvPr id="22" name="Rectangle 21"/>
              <p:cNvSpPr/>
              <p:nvPr/>
            </p:nvSpPr>
            <p:spPr bwMode="auto">
              <a:xfrm>
                <a:off x="6393658" y="4733705"/>
                <a:ext cx="2358222" cy="862013"/>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sz="1400" kern="0" dirty="0" smtClean="0">
                    <a:solidFill>
                      <a:sysClr val="window" lastClr="FFFFFF"/>
                    </a:solidFill>
                  </a:rPr>
                  <a:t>Synthesis </a:t>
                </a:r>
                <a:r>
                  <a:rPr lang="en-US" sz="1400" kern="0" dirty="0">
                    <a:solidFill>
                      <a:sysClr val="window" lastClr="FFFFFF"/>
                    </a:solidFill>
                  </a:rPr>
                  <a:t>and </a:t>
                </a:r>
                <a:r>
                  <a:rPr lang="en-US" sz="1400" kern="0" dirty="0" smtClean="0">
                    <a:solidFill>
                      <a:sysClr val="window" lastClr="FFFFFF"/>
                    </a:solidFill>
                  </a:rPr>
                  <a:t>Research</a:t>
                </a:r>
                <a:endParaRPr lang="en-US" sz="1400" kern="0" dirty="0">
                  <a:solidFill>
                    <a:sysClr val="window" lastClr="FFFFFF"/>
                  </a:solidFill>
                </a:endParaRPr>
              </a:p>
            </p:txBody>
          </p:sp>
          <p:sp>
            <p:nvSpPr>
              <p:cNvPr id="23" name="TextBox 14"/>
              <p:cNvSpPr txBox="1">
                <a:spLocks noChangeArrowheads="1"/>
              </p:cNvSpPr>
              <p:nvPr/>
            </p:nvSpPr>
            <p:spPr bwMode="auto">
              <a:xfrm>
                <a:off x="6409531" y="4722593"/>
                <a:ext cx="2342347" cy="315416"/>
              </a:xfrm>
              <a:prstGeom prst="rect">
                <a:avLst/>
              </a:prstGeom>
              <a:noFill/>
              <a:ln w="9525">
                <a:noFill/>
                <a:miter lim="800000"/>
                <a:headEnd/>
                <a:tailEnd/>
              </a:ln>
            </p:spPr>
            <p:txBody>
              <a:bodyPr wrap="square">
                <a:spAutoFit/>
              </a:bodyPr>
              <a:lstStyle/>
              <a:p>
                <a:pPr algn="ctr">
                  <a:defRPr/>
                </a:pPr>
                <a:r>
                  <a:rPr lang="en-US" sz="1400" b="1" kern="0" dirty="0" smtClean="0">
                    <a:solidFill>
                      <a:srgbClr val="FFFF00"/>
                    </a:solidFill>
                    <a:latin typeface="Arial" pitchFamily="34" charset="0"/>
                  </a:rPr>
                  <a:t>Desktop/Client</a:t>
                </a:r>
                <a:endParaRPr lang="en-US" sz="1400" b="1" kern="0" dirty="0">
                  <a:solidFill>
                    <a:srgbClr val="FFFF00"/>
                  </a:solidFill>
                  <a:latin typeface="Arial" pitchFamily="34" charset="0"/>
                </a:endParaRPr>
              </a:p>
            </p:txBody>
          </p:sp>
        </p:grpSp>
        <p:grpSp>
          <p:nvGrpSpPr>
            <p:cNvPr id="12" name="Group 11"/>
            <p:cNvGrpSpPr/>
            <p:nvPr/>
          </p:nvGrpSpPr>
          <p:grpSpPr>
            <a:xfrm>
              <a:off x="715169" y="4347013"/>
              <a:ext cx="2383235" cy="879475"/>
              <a:chOff x="715169" y="4722593"/>
              <a:chExt cx="2383235" cy="879475"/>
            </a:xfrm>
          </p:grpSpPr>
          <p:sp>
            <p:nvSpPr>
              <p:cNvPr id="20" name="Rectangle 19"/>
              <p:cNvSpPr/>
              <p:nvPr/>
            </p:nvSpPr>
            <p:spPr bwMode="auto">
              <a:xfrm>
                <a:off x="715169" y="4740055"/>
                <a:ext cx="2383235" cy="862013"/>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sz="1400" kern="0" dirty="0" smtClean="0">
                    <a:solidFill>
                      <a:sysClr val="window" lastClr="FFFFFF"/>
                    </a:solidFill>
                  </a:rPr>
                  <a:t>Publication</a:t>
                </a:r>
              </a:p>
              <a:p>
                <a:pPr algn="ctr">
                  <a:defRPr/>
                </a:pPr>
                <a:endParaRPr lang="en-US" sz="1100" kern="0" dirty="0">
                  <a:solidFill>
                    <a:sysClr val="window" lastClr="FFFFFF"/>
                  </a:solidFill>
                </a:endParaRPr>
              </a:p>
            </p:txBody>
          </p:sp>
          <p:sp>
            <p:nvSpPr>
              <p:cNvPr id="21" name="TextBox 15"/>
              <p:cNvSpPr txBox="1">
                <a:spLocks noChangeArrowheads="1"/>
              </p:cNvSpPr>
              <p:nvPr/>
            </p:nvSpPr>
            <p:spPr bwMode="auto">
              <a:xfrm>
                <a:off x="1053505" y="4722593"/>
                <a:ext cx="1706562" cy="315416"/>
              </a:xfrm>
              <a:prstGeom prst="rect">
                <a:avLst/>
              </a:prstGeom>
              <a:noFill/>
              <a:ln w="9525">
                <a:noFill/>
                <a:miter lim="800000"/>
                <a:headEnd/>
                <a:tailEnd/>
              </a:ln>
            </p:spPr>
            <p:txBody>
              <a:bodyPr>
                <a:spAutoFit/>
              </a:bodyPr>
              <a:lstStyle/>
              <a:p>
                <a:pPr algn="ctr">
                  <a:defRPr/>
                </a:pPr>
                <a:r>
                  <a:rPr lang="en-US" sz="1400" b="1" kern="0" dirty="0" smtClean="0">
                    <a:solidFill>
                      <a:srgbClr val="FFFF00"/>
                    </a:solidFill>
                    <a:latin typeface="Arial" pitchFamily="34" charset="0"/>
                  </a:rPr>
                  <a:t>Server</a:t>
                </a:r>
                <a:endParaRPr lang="en-US" sz="1400" b="1" kern="0" dirty="0">
                  <a:solidFill>
                    <a:srgbClr val="FFFF00"/>
                  </a:solidFill>
                  <a:latin typeface="Arial" pitchFamily="34" charset="0"/>
                </a:endParaRPr>
              </a:p>
            </p:txBody>
          </p:sp>
        </p:grpSp>
        <p:sp>
          <p:nvSpPr>
            <p:cNvPr id="13" name="TextBox 16"/>
            <p:cNvSpPr txBox="1">
              <a:spLocks noChangeArrowheads="1"/>
            </p:cNvSpPr>
            <p:nvPr/>
          </p:nvSpPr>
          <p:spPr bwMode="auto">
            <a:xfrm rot="18900000">
              <a:off x="1436086" y="3305650"/>
              <a:ext cx="2756967" cy="346957"/>
            </a:xfrm>
            <a:prstGeom prst="rect">
              <a:avLst/>
            </a:prstGeom>
            <a:noFill/>
            <a:ln w="9525">
              <a:noFill/>
              <a:miter lim="800000"/>
              <a:headEnd/>
              <a:tailEnd/>
            </a:ln>
          </p:spPr>
          <p:txBody>
            <a:bodyPr wrap="none">
              <a:spAutoFit/>
            </a:bodyPr>
            <a:lstStyle/>
            <a:p>
              <a:pPr algn="ctr"/>
              <a:r>
                <a:rPr lang="en-US" sz="1600" b="1" dirty="0">
                  <a:solidFill>
                    <a:srgbClr val="000000"/>
                  </a:solidFill>
                </a:rPr>
                <a:t>Metadata Services</a:t>
              </a:r>
            </a:p>
          </p:txBody>
        </p:sp>
        <p:sp>
          <p:nvSpPr>
            <p:cNvPr id="14" name="TextBox 17"/>
            <p:cNvSpPr txBox="1">
              <a:spLocks noChangeArrowheads="1"/>
            </p:cNvSpPr>
            <p:nvPr/>
          </p:nvSpPr>
          <p:spPr bwMode="auto">
            <a:xfrm rot="2580000">
              <a:off x="5220740" y="3252093"/>
              <a:ext cx="2348396" cy="346957"/>
            </a:xfrm>
            <a:prstGeom prst="rect">
              <a:avLst/>
            </a:prstGeom>
            <a:noFill/>
            <a:ln w="9525">
              <a:noFill/>
              <a:miter lim="800000"/>
              <a:headEnd/>
              <a:tailEnd/>
            </a:ln>
          </p:spPr>
          <p:txBody>
            <a:bodyPr wrap="none">
              <a:spAutoFit/>
            </a:bodyPr>
            <a:lstStyle/>
            <a:p>
              <a:r>
                <a:rPr lang="en-US" sz="1600" b="1" dirty="0" smtClean="0">
                  <a:solidFill>
                    <a:srgbClr val="000000"/>
                  </a:solidFill>
                </a:rPr>
                <a:t>Search Services</a:t>
              </a:r>
              <a:endParaRPr lang="en-US" sz="1600" b="1" dirty="0">
                <a:solidFill>
                  <a:srgbClr val="000000"/>
                </a:solidFill>
              </a:endParaRPr>
            </a:p>
          </p:txBody>
        </p:sp>
        <p:sp>
          <p:nvSpPr>
            <p:cNvPr id="15" name="Oval 14"/>
            <p:cNvSpPr/>
            <p:nvPr/>
          </p:nvSpPr>
          <p:spPr>
            <a:xfrm>
              <a:off x="3783815" y="3479130"/>
              <a:ext cx="1665515" cy="815521"/>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kern="0" dirty="0" smtClean="0">
                  <a:solidFill>
                    <a:sysClr val="window" lastClr="FFFFFF"/>
                  </a:solidFill>
                </a:rPr>
                <a:t>Standards</a:t>
              </a:r>
              <a:endParaRPr lang="en-US" sz="1400" kern="0" dirty="0">
                <a:solidFill>
                  <a:sysClr val="window" lastClr="FFFFFF"/>
                </a:solidFill>
              </a:endParaRPr>
            </a:p>
          </p:txBody>
        </p:sp>
        <p:sp>
          <p:nvSpPr>
            <p:cNvPr id="16" name="Rectangle 15"/>
            <p:cNvSpPr/>
            <p:nvPr/>
          </p:nvSpPr>
          <p:spPr bwMode="auto">
            <a:xfrm>
              <a:off x="726057" y="5557164"/>
              <a:ext cx="8025823" cy="380996"/>
            </a:xfrm>
            <a:prstGeom prst="rect">
              <a:avLst/>
            </a:prstGeom>
            <a:solidFill>
              <a:schemeClr val="accent1">
                <a:lumMod val="40000"/>
                <a:lumOff val="60000"/>
              </a:schemeClr>
            </a:solidFill>
            <a:ln w="25400" cap="flat" cmpd="sng" algn="ctr">
              <a:solidFill>
                <a:srgbClr val="4F81BD">
                  <a:shade val="50000"/>
                </a:srgbClr>
              </a:solidFill>
              <a:prstDash val="solid"/>
            </a:ln>
            <a:effectLst/>
          </p:spPr>
          <p:txBody>
            <a:bodyPr anchor="b"/>
            <a:lstStyle/>
            <a:p>
              <a:pPr algn="ctr">
                <a:defRPr/>
              </a:pPr>
              <a:r>
                <a:rPr lang="en-US" sz="1400" kern="0" dirty="0" smtClean="0">
                  <a:solidFill>
                    <a:prstClr val="black"/>
                  </a:solidFill>
                </a:rPr>
                <a:t>Information Model and Community Support Infrastructure</a:t>
              </a:r>
            </a:p>
          </p:txBody>
        </p:sp>
        <p:sp>
          <p:nvSpPr>
            <p:cNvPr id="17" name="TextBox 16"/>
            <p:cNvSpPr txBox="1"/>
            <p:nvPr/>
          </p:nvSpPr>
          <p:spPr>
            <a:xfrm>
              <a:off x="845504" y="5241747"/>
              <a:ext cx="2035629" cy="315416"/>
            </a:xfrm>
            <a:prstGeom prst="rect">
              <a:avLst/>
            </a:prstGeom>
            <a:noFill/>
          </p:spPr>
          <p:txBody>
            <a:bodyPr wrap="square" rtlCol="0">
              <a:spAutoFit/>
            </a:bodyPr>
            <a:lstStyle/>
            <a:p>
              <a:r>
                <a:rPr lang="en-US" sz="1400" dirty="0" smtClean="0">
                  <a:solidFill>
                    <a:prstClr val="black"/>
                  </a:solidFill>
                </a:rPr>
                <a:t>Accessibility</a:t>
              </a:r>
              <a:endParaRPr lang="en-US" sz="1400" dirty="0">
                <a:solidFill>
                  <a:prstClr val="black"/>
                </a:solidFill>
              </a:endParaRPr>
            </a:p>
          </p:txBody>
        </p:sp>
        <p:sp>
          <p:nvSpPr>
            <p:cNvPr id="18" name="TextBox 17"/>
            <p:cNvSpPr txBox="1"/>
            <p:nvPr/>
          </p:nvSpPr>
          <p:spPr>
            <a:xfrm>
              <a:off x="5913547" y="2031410"/>
              <a:ext cx="2035629" cy="315416"/>
            </a:xfrm>
            <a:prstGeom prst="rect">
              <a:avLst/>
            </a:prstGeom>
            <a:noFill/>
          </p:spPr>
          <p:txBody>
            <a:bodyPr wrap="square" rtlCol="0">
              <a:spAutoFit/>
            </a:bodyPr>
            <a:lstStyle/>
            <a:p>
              <a:r>
                <a:rPr lang="en-US" sz="1400" dirty="0" smtClean="0">
                  <a:solidFill>
                    <a:prstClr val="black"/>
                  </a:solidFill>
                </a:rPr>
                <a:t>Discoverability</a:t>
              </a:r>
              <a:endParaRPr lang="en-US" sz="1400" dirty="0">
                <a:solidFill>
                  <a:prstClr val="black"/>
                </a:solidFill>
              </a:endParaRPr>
            </a:p>
          </p:txBody>
        </p:sp>
        <p:sp>
          <p:nvSpPr>
            <p:cNvPr id="19" name="TextBox 18"/>
            <p:cNvSpPr txBox="1"/>
            <p:nvPr/>
          </p:nvSpPr>
          <p:spPr>
            <a:xfrm>
              <a:off x="6554956" y="5220138"/>
              <a:ext cx="2035629" cy="315416"/>
            </a:xfrm>
            <a:prstGeom prst="rect">
              <a:avLst/>
            </a:prstGeom>
            <a:noFill/>
          </p:spPr>
          <p:txBody>
            <a:bodyPr wrap="square" rtlCol="0">
              <a:spAutoFit/>
            </a:bodyPr>
            <a:lstStyle/>
            <a:p>
              <a:r>
                <a:rPr lang="en-US" sz="1400" dirty="0" err="1" smtClean="0">
                  <a:solidFill>
                    <a:prstClr val="black"/>
                  </a:solidFill>
                </a:rPr>
                <a:t>Consumability</a:t>
              </a:r>
              <a:endParaRPr lang="en-US" sz="1400" dirty="0">
                <a:solidFill>
                  <a:prstClr val="black"/>
                </a:solidFill>
              </a:endParaRPr>
            </a:p>
          </p:txBody>
        </p:sp>
      </p:grpSp>
      <p:sp>
        <p:nvSpPr>
          <p:cNvPr id="28" name="Rectangle 27"/>
          <p:cNvSpPr/>
          <p:nvPr/>
        </p:nvSpPr>
        <p:spPr>
          <a:xfrm>
            <a:off x="4683000" y="1143000"/>
            <a:ext cx="3266407" cy="369332"/>
          </a:xfrm>
          <a:prstGeom prst="rect">
            <a:avLst/>
          </a:prstGeom>
        </p:spPr>
        <p:txBody>
          <a:bodyPr wrap="none">
            <a:spAutoFit/>
          </a:bodyPr>
          <a:lstStyle/>
          <a:p>
            <a:r>
              <a:rPr lang="en-US" dirty="0"/>
              <a:t>Common functional components</a:t>
            </a:r>
          </a:p>
        </p:txBody>
      </p:sp>
    </p:spTree>
    <p:extLst>
      <p:ext uri="{BB962C8B-B14F-4D97-AF65-F5344CB8AC3E}">
        <p14:creationId xmlns:p14="http://schemas.microsoft.com/office/powerpoint/2010/main" val="18080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Looking to the Future</a:t>
            </a:r>
            <a:endParaRPr lang="en-US" dirty="0"/>
          </a:p>
        </p:txBody>
      </p:sp>
      <p:sp>
        <p:nvSpPr>
          <p:cNvPr id="3" name="Content Placeholder 2"/>
          <p:cNvSpPr>
            <a:spLocks noGrp="1"/>
          </p:cNvSpPr>
          <p:nvPr>
            <p:ph idx="1"/>
          </p:nvPr>
        </p:nvSpPr>
        <p:spPr>
          <a:xfrm>
            <a:off x="457200" y="1066800"/>
            <a:ext cx="8229600" cy="4525963"/>
          </a:xfrm>
        </p:spPr>
        <p:txBody>
          <a:bodyPr>
            <a:normAutofit fontScale="70000" lnSpcReduction="20000"/>
          </a:bodyPr>
          <a:lstStyle/>
          <a:p>
            <a:r>
              <a:rPr lang="en-US" dirty="0" smtClean="0"/>
              <a:t>Move from prototype to operations</a:t>
            </a:r>
          </a:p>
          <a:p>
            <a:pPr lvl="1"/>
            <a:r>
              <a:rPr lang="en-US" dirty="0"/>
              <a:t>Operational support of software and systems</a:t>
            </a:r>
          </a:p>
          <a:p>
            <a:pPr lvl="1"/>
            <a:r>
              <a:rPr lang="en-US" dirty="0"/>
              <a:t>User support and training</a:t>
            </a:r>
          </a:p>
          <a:p>
            <a:pPr lvl="1"/>
            <a:r>
              <a:rPr lang="en-US" dirty="0" smtClean="0"/>
              <a:t>Repositories</a:t>
            </a:r>
          </a:p>
          <a:p>
            <a:pPr lvl="1"/>
            <a:r>
              <a:rPr lang="en-US" dirty="0" smtClean="0"/>
              <a:t>CUAHSI Data Center</a:t>
            </a:r>
            <a:r>
              <a:rPr lang="en-US" dirty="0" smtClean="0"/>
              <a:t> (</a:t>
            </a:r>
            <a:r>
              <a:rPr lang="en-US" dirty="0" smtClean="0">
                <a:solidFill>
                  <a:srgbClr val="FF0000"/>
                </a:solidFill>
              </a:rPr>
              <a:t>User Support Specialist</a:t>
            </a:r>
            <a:r>
              <a:rPr lang="en-US" dirty="0" smtClean="0"/>
              <a:t>)</a:t>
            </a:r>
          </a:p>
          <a:p>
            <a:pPr lvl="1"/>
            <a:r>
              <a:rPr lang="en-US" dirty="0" smtClean="0"/>
              <a:t>NSF Data Management Requirements</a:t>
            </a:r>
            <a:endParaRPr lang="en-US" dirty="0" smtClean="0"/>
          </a:p>
          <a:p>
            <a:r>
              <a:rPr lang="en-US" dirty="0" smtClean="0"/>
              <a:t>Research and development of new functionality</a:t>
            </a:r>
            <a:endParaRPr lang="en-US" dirty="0" smtClean="0"/>
          </a:p>
          <a:p>
            <a:pPr lvl="1"/>
            <a:r>
              <a:rPr lang="en-US" dirty="0" smtClean="0"/>
              <a:t>data </a:t>
            </a:r>
            <a:r>
              <a:rPr lang="en-US" dirty="0"/>
              <a:t>and model sharing </a:t>
            </a:r>
            <a:r>
              <a:rPr lang="en-US" dirty="0" smtClean="0"/>
              <a:t>“hub” to enhance </a:t>
            </a:r>
            <a:r>
              <a:rPr lang="en-US" dirty="0"/>
              <a:t>interactive collaboration </a:t>
            </a:r>
            <a:r>
              <a:rPr lang="en-US" dirty="0" smtClean="0"/>
              <a:t>(</a:t>
            </a:r>
            <a:r>
              <a:rPr lang="en-US" dirty="0" smtClean="0">
                <a:solidFill>
                  <a:srgbClr val="FF0000"/>
                </a:solidFill>
              </a:rPr>
              <a:t>pending</a:t>
            </a:r>
            <a:r>
              <a:rPr lang="en-US" dirty="0" smtClean="0"/>
              <a:t>)</a:t>
            </a:r>
            <a:endParaRPr lang="en-US" dirty="0"/>
          </a:p>
          <a:p>
            <a:r>
              <a:rPr lang="en-US" dirty="0" smtClean="0"/>
              <a:t>Community </a:t>
            </a:r>
          </a:p>
          <a:p>
            <a:pPr lvl="1"/>
            <a:r>
              <a:rPr lang="en-US" dirty="0" smtClean="0"/>
              <a:t>HIS </a:t>
            </a:r>
            <a:r>
              <a:rPr lang="en-US" dirty="0" smtClean="0"/>
              <a:t>has become bigger than one project (</a:t>
            </a:r>
            <a:r>
              <a:rPr lang="en-US" dirty="0" smtClean="0">
                <a:solidFill>
                  <a:srgbClr val="FF0000"/>
                </a:solidFill>
              </a:rPr>
              <a:t>emerging software ecosystem</a:t>
            </a:r>
            <a:r>
              <a:rPr lang="en-US" dirty="0" smtClean="0"/>
              <a:t>)</a:t>
            </a:r>
          </a:p>
          <a:p>
            <a:pPr lvl="1"/>
            <a:r>
              <a:rPr lang="en-US" dirty="0"/>
              <a:t>Open Development </a:t>
            </a:r>
            <a:r>
              <a:rPr lang="en-US" dirty="0" smtClean="0"/>
              <a:t>Model (</a:t>
            </a:r>
            <a:r>
              <a:rPr lang="en-US" dirty="0">
                <a:solidFill>
                  <a:srgbClr val="FF0000"/>
                </a:solidFill>
              </a:rPr>
              <a:t>inspire, enable and incorporate </a:t>
            </a:r>
            <a:r>
              <a:rPr lang="en-US" dirty="0" smtClean="0">
                <a:solidFill>
                  <a:srgbClr val="FF0000"/>
                </a:solidFill>
              </a:rPr>
              <a:t>broad contributions</a:t>
            </a:r>
            <a:r>
              <a:rPr lang="en-US" dirty="0" smtClean="0"/>
              <a:t>)</a:t>
            </a:r>
          </a:p>
          <a:p>
            <a:pPr lvl="1"/>
            <a:r>
              <a:rPr lang="en-US" dirty="0" smtClean="0"/>
              <a:t>The </a:t>
            </a:r>
            <a:r>
              <a:rPr lang="en-US" dirty="0" smtClean="0"/>
              <a:t>community is the </a:t>
            </a:r>
            <a:r>
              <a:rPr lang="en-US" dirty="0" smtClean="0"/>
              <a:t>infrastructure</a:t>
            </a:r>
            <a:r>
              <a:rPr lang="en-US" dirty="0"/>
              <a:t> </a:t>
            </a:r>
            <a:r>
              <a:rPr lang="en-US" dirty="0" smtClean="0"/>
              <a:t>that persists (</a:t>
            </a:r>
            <a:r>
              <a:rPr lang="en-US" dirty="0" smtClean="0">
                <a:solidFill>
                  <a:srgbClr val="FF0000"/>
                </a:solidFill>
              </a:rPr>
              <a:t>is sustainable</a:t>
            </a:r>
            <a:r>
              <a:rPr lang="en-US" dirty="0" smtClean="0"/>
              <a:t>)</a:t>
            </a:r>
            <a:endParaRPr lang="en-US" dirty="0"/>
          </a:p>
        </p:txBody>
      </p:sp>
    </p:spTree>
    <p:extLst>
      <p:ext uri="{BB962C8B-B14F-4D97-AF65-F5344CB8AC3E}">
        <p14:creationId xmlns:p14="http://schemas.microsoft.com/office/powerpoint/2010/main" val="1594935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980" y="318"/>
            <a:ext cx="5654040" cy="1143000"/>
          </a:xfrm>
        </p:spPr>
        <p:txBody>
          <a:bodyPr>
            <a:normAutofit fontScale="90000"/>
          </a:bodyPr>
          <a:lstStyle/>
          <a:p>
            <a:r>
              <a:rPr lang="en-US" dirty="0" smtClean="0"/>
              <a:t>Thanks! HIS Project Team and Sponsors</a:t>
            </a:r>
            <a:endParaRPr lang="en-US" dirty="0"/>
          </a:p>
        </p:txBody>
      </p:sp>
      <p:sp>
        <p:nvSpPr>
          <p:cNvPr id="4" name="Content Placeholder 2"/>
          <p:cNvSpPr txBox="1">
            <a:spLocks/>
          </p:cNvSpPr>
          <p:nvPr/>
        </p:nvSpPr>
        <p:spPr bwMode="auto">
          <a:xfrm>
            <a:off x="655320" y="1197293"/>
            <a:ext cx="8244840" cy="43815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0000" lnSpcReduction="20000"/>
          </a:bodyPr>
          <a:lstStyle/>
          <a:p>
            <a:pPr marL="342900" indent="-342900" eaLnBrk="0" hangingPunct="0">
              <a:spcBef>
                <a:spcPct val="20000"/>
              </a:spcBef>
              <a:buFont typeface="Arial" charset="0"/>
              <a:buChar char="•"/>
              <a:defRPr/>
            </a:pPr>
            <a:r>
              <a:rPr lang="en-US" sz="3200" dirty="0" smtClean="0">
                <a:solidFill>
                  <a:srgbClr val="0070C0"/>
                </a:solidFill>
              </a:rPr>
              <a:t>University of Texas at Austin </a:t>
            </a:r>
            <a:r>
              <a:rPr lang="en-US" sz="3200" dirty="0" smtClean="0">
                <a:solidFill>
                  <a:prstClr val="black"/>
                </a:solidFill>
              </a:rPr>
              <a:t>– David </a:t>
            </a:r>
            <a:r>
              <a:rPr lang="en-US" sz="3200" dirty="0" err="1" smtClean="0">
                <a:solidFill>
                  <a:prstClr val="black"/>
                </a:solidFill>
              </a:rPr>
              <a:t>Maidment</a:t>
            </a:r>
            <a:r>
              <a:rPr lang="en-US" sz="3200" dirty="0" smtClean="0">
                <a:solidFill>
                  <a:prstClr val="black"/>
                </a:solidFill>
              </a:rPr>
              <a:t>, Tim </a:t>
            </a:r>
            <a:r>
              <a:rPr lang="en-US" sz="3200" dirty="0" err="1" smtClean="0">
                <a:solidFill>
                  <a:prstClr val="black"/>
                </a:solidFill>
              </a:rPr>
              <a:t>Whiteaker</a:t>
            </a:r>
            <a:r>
              <a:rPr lang="en-US" sz="3200" dirty="0" smtClean="0">
                <a:solidFill>
                  <a:prstClr val="black"/>
                </a:solidFill>
              </a:rPr>
              <a:t>, James </a:t>
            </a:r>
            <a:r>
              <a:rPr lang="en-US" sz="3200" dirty="0" err="1" smtClean="0">
                <a:solidFill>
                  <a:prstClr val="black"/>
                </a:solidFill>
              </a:rPr>
              <a:t>Seppi</a:t>
            </a:r>
            <a:r>
              <a:rPr lang="en-US" sz="3200" dirty="0" smtClean="0">
                <a:solidFill>
                  <a:prstClr val="black"/>
                </a:solidFill>
              </a:rPr>
              <a:t>, Fernando Salas, </a:t>
            </a:r>
            <a:r>
              <a:rPr lang="en-US" sz="3200" dirty="0" err="1" smtClean="0">
                <a:solidFill>
                  <a:prstClr val="black"/>
                </a:solidFill>
              </a:rPr>
              <a:t>Jingqi</a:t>
            </a:r>
            <a:r>
              <a:rPr lang="en-US" sz="3200" dirty="0" smtClean="0">
                <a:solidFill>
                  <a:prstClr val="black"/>
                </a:solidFill>
              </a:rPr>
              <a:t> Dong, Harish </a:t>
            </a:r>
            <a:r>
              <a:rPr lang="en-US" sz="3200" dirty="0" err="1" smtClean="0">
                <a:solidFill>
                  <a:prstClr val="black"/>
                </a:solidFill>
              </a:rPr>
              <a:t>Sangireddy</a:t>
            </a:r>
            <a:endParaRPr lang="en-US" sz="3200" dirty="0" smtClean="0">
              <a:solidFill>
                <a:prstClr val="black"/>
              </a:solidFill>
            </a:endParaRPr>
          </a:p>
          <a:p>
            <a:pPr marL="342900" indent="-342900" eaLnBrk="0" hangingPunct="0">
              <a:spcBef>
                <a:spcPct val="20000"/>
              </a:spcBef>
              <a:buFont typeface="Arial" charset="0"/>
              <a:buChar char="•"/>
              <a:defRPr/>
            </a:pPr>
            <a:r>
              <a:rPr lang="en-US" sz="3200" dirty="0" smtClean="0">
                <a:solidFill>
                  <a:srgbClr val="0070C0"/>
                </a:solidFill>
              </a:rPr>
              <a:t>San Diego Supercomputer Center </a:t>
            </a:r>
            <a:r>
              <a:rPr lang="en-US" sz="3100" dirty="0" smtClean="0">
                <a:solidFill>
                  <a:prstClr val="black"/>
                </a:solidFill>
              </a:rPr>
              <a:t>–</a:t>
            </a:r>
            <a:r>
              <a:rPr lang="en-US" sz="3200" dirty="0" smtClean="0">
                <a:solidFill>
                  <a:prstClr val="black"/>
                </a:solidFill>
              </a:rPr>
              <a:t> </a:t>
            </a:r>
            <a:r>
              <a:rPr lang="en-US" sz="3200" dirty="0" err="1" smtClean="0">
                <a:solidFill>
                  <a:prstClr val="black"/>
                </a:solidFill>
              </a:rPr>
              <a:t>Ilya</a:t>
            </a:r>
            <a:r>
              <a:rPr lang="en-US" sz="3200" dirty="0" smtClean="0">
                <a:solidFill>
                  <a:prstClr val="black"/>
                </a:solidFill>
              </a:rPr>
              <a:t> </a:t>
            </a:r>
            <a:r>
              <a:rPr lang="en-US" sz="3200" dirty="0" err="1" smtClean="0">
                <a:solidFill>
                  <a:prstClr val="black"/>
                </a:solidFill>
              </a:rPr>
              <a:t>Zaslavsky</a:t>
            </a:r>
            <a:r>
              <a:rPr lang="en-US" sz="3200" dirty="0" smtClean="0">
                <a:solidFill>
                  <a:prstClr val="black"/>
                </a:solidFill>
              </a:rPr>
              <a:t>, David Valentine, Tom </a:t>
            </a:r>
            <a:r>
              <a:rPr lang="en-US" sz="3200" dirty="0" err="1" smtClean="0">
                <a:solidFill>
                  <a:prstClr val="black"/>
                </a:solidFill>
              </a:rPr>
              <a:t>Whitenack</a:t>
            </a:r>
            <a:r>
              <a:rPr lang="en-US" sz="3200" dirty="0" smtClean="0">
                <a:solidFill>
                  <a:prstClr val="black"/>
                </a:solidFill>
              </a:rPr>
              <a:t>, Matt Rodriguez</a:t>
            </a:r>
          </a:p>
          <a:p>
            <a:pPr marL="342900" indent="-342900" eaLnBrk="0" hangingPunct="0">
              <a:spcBef>
                <a:spcPct val="20000"/>
              </a:spcBef>
              <a:buFont typeface="Arial" charset="0"/>
              <a:buChar char="•"/>
              <a:defRPr/>
            </a:pPr>
            <a:r>
              <a:rPr lang="en-US" sz="3200" dirty="0" smtClean="0">
                <a:solidFill>
                  <a:srgbClr val="0070C0"/>
                </a:solidFill>
              </a:rPr>
              <a:t>Utah State University –</a:t>
            </a:r>
            <a:r>
              <a:rPr lang="en-US" sz="3200" dirty="0" smtClean="0">
                <a:solidFill>
                  <a:prstClr val="black"/>
                </a:solidFill>
              </a:rPr>
              <a:t> Jeff </a:t>
            </a:r>
            <a:r>
              <a:rPr lang="en-US" sz="3200" dirty="0" err="1" smtClean="0">
                <a:solidFill>
                  <a:prstClr val="black"/>
                </a:solidFill>
              </a:rPr>
              <a:t>Horsburgh</a:t>
            </a:r>
            <a:r>
              <a:rPr lang="en-US" sz="3200" dirty="0" smtClean="0">
                <a:solidFill>
                  <a:prstClr val="black"/>
                </a:solidFill>
              </a:rPr>
              <a:t>, Kim </a:t>
            </a:r>
            <a:r>
              <a:rPr lang="en-US" sz="3200" dirty="0" err="1" smtClean="0">
                <a:solidFill>
                  <a:prstClr val="black"/>
                </a:solidFill>
              </a:rPr>
              <a:t>Schreuders</a:t>
            </a:r>
            <a:r>
              <a:rPr lang="en-US" sz="3200" dirty="0" smtClean="0">
                <a:solidFill>
                  <a:prstClr val="black"/>
                </a:solidFill>
              </a:rPr>
              <a:t>, Stephanie Reeder, Edward </a:t>
            </a:r>
            <a:r>
              <a:rPr lang="en-US" sz="3200" dirty="0" err="1" smtClean="0">
                <a:solidFill>
                  <a:prstClr val="black"/>
                </a:solidFill>
              </a:rPr>
              <a:t>Wai</a:t>
            </a:r>
            <a:r>
              <a:rPr lang="en-US" sz="3200" dirty="0" smtClean="0">
                <a:solidFill>
                  <a:prstClr val="black"/>
                </a:solidFill>
              </a:rPr>
              <a:t> </a:t>
            </a:r>
            <a:r>
              <a:rPr lang="en-US" sz="3200" dirty="0" err="1" smtClean="0">
                <a:solidFill>
                  <a:prstClr val="black"/>
                </a:solidFill>
              </a:rPr>
              <a:t>Tsui</a:t>
            </a:r>
            <a:r>
              <a:rPr lang="en-US" sz="3200" dirty="0" smtClean="0">
                <a:solidFill>
                  <a:prstClr val="black"/>
                </a:solidFill>
              </a:rPr>
              <a:t>, </a:t>
            </a:r>
            <a:r>
              <a:rPr lang="en-US" sz="3200" dirty="0" err="1" smtClean="0">
                <a:solidFill>
                  <a:prstClr val="black"/>
                </a:solidFill>
              </a:rPr>
              <a:t>Ravichand</a:t>
            </a:r>
            <a:r>
              <a:rPr lang="en-US" sz="3200" dirty="0" smtClean="0">
                <a:solidFill>
                  <a:prstClr val="black"/>
                </a:solidFill>
              </a:rPr>
              <a:t> </a:t>
            </a:r>
            <a:r>
              <a:rPr lang="en-US" sz="3200" dirty="0" err="1" smtClean="0">
                <a:solidFill>
                  <a:prstClr val="black"/>
                </a:solidFill>
              </a:rPr>
              <a:t>Vegiraju</a:t>
            </a:r>
            <a:r>
              <a:rPr lang="en-US" sz="3200" dirty="0" smtClean="0">
                <a:solidFill>
                  <a:prstClr val="black"/>
                </a:solidFill>
              </a:rPr>
              <a:t>, </a:t>
            </a:r>
            <a:r>
              <a:rPr lang="en-US" sz="3200" dirty="0" err="1" smtClean="0">
                <a:solidFill>
                  <a:prstClr val="black"/>
                </a:solidFill>
              </a:rPr>
              <a:t>Ketan</a:t>
            </a:r>
            <a:r>
              <a:rPr lang="en-US" sz="3200" dirty="0" smtClean="0">
                <a:solidFill>
                  <a:prstClr val="black"/>
                </a:solidFill>
              </a:rPr>
              <a:t> </a:t>
            </a:r>
            <a:r>
              <a:rPr lang="en-US" sz="3200" dirty="0" err="1" smtClean="0">
                <a:solidFill>
                  <a:prstClr val="black"/>
                </a:solidFill>
              </a:rPr>
              <a:t>Patil</a:t>
            </a:r>
            <a:endParaRPr lang="en-US" sz="3200" dirty="0" smtClean="0">
              <a:solidFill>
                <a:prstClr val="black"/>
              </a:solidFill>
            </a:endParaRPr>
          </a:p>
          <a:p>
            <a:pPr marL="342900" indent="-342900" eaLnBrk="0" hangingPunct="0">
              <a:spcBef>
                <a:spcPct val="20000"/>
              </a:spcBef>
              <a:buFont typeface="Arial" charset="0"/>
              <a:buChar char="•"/>
              <a:defRPr/>
            </a:pPr>
            <a:r>
              <a:rPr lang="en-US" sz="3200" dirty="0" smtClean="0">
                <a:solidFill>
                  <a:srgbClr val="0070C0"/>
                </a:solidFill>
              </a:rPr>
              <a:t>University of South Carolina </a:t>
            </a:r>
            <a:r>
              <a:rPr lang="en-US" sz="3200" dirty="0" smtClean="0">
                <a:solidFill>
                  <a:prstClr val="black"/>
                </a:solidFill>
              </a:rPr>
              <a:t>– Jon </a:t>
            </a:r>
            <a:r>
              <a:rPr lang="en-US" sz="3200" dirty="0" err="1" smtClean="0">
                <a:solidFill>
                  <a:prstClr val="black"/>
                </a:solidFill>
              </a:rPr>
              <a:t>Goodall</a:t>
            </a:r>
            <a:r>
              <a:rPr lang="en-US" sz="3200" dirty="0" smtClean="0">
                <a:solidFill>
                  <a:prstClr val="black"/>
                </a:solidFill>
              </a:rPr>
              <a:t>, Anthony </a:t>
            </a:r>
            <a:r>
              <a:rPr lang="en-US" sz="3200" dirty="0" err="1" smtClean="0">
                <a:solidFill>
                  <a:prstClr val="black"/>
                </a:solidFill>
              </a:rPr>
              <a:t>Castronova</a:t>
            </a:r>
            <a:endParaRPr lang="en-US" sz="3200" dirty="0" smtClean="0">
              <a:solidFill>
                <a:prstClr val="black"/>
              </a:solidFill>
            </a:endParaRPr>
          </a:p>
          <a:p>
            <a:pPr marL="342900" indent="-342900" eaLnBrk="0" hangingPunct="0">
              <a:spcBef>
                <a:spcPct val="20000"/>
              </a:spcBef>
              <a:buFont typeface="Arial" charset="0"/>
              <a:buChar char="•"/>
              <a:defRPr/>
            </a:pPr>
            <a:r>
              <a:rPr lang="en-US" sz="3100" dirty="0" smtClean="0">
                <a:solidFill>
                  <a:srgbClr val="0070C0"/>
                </a:solidFill>
              </a:rPr>
              <a:t>Idaho State University </a:t>
            </a:r>
            <a:r>
              <a:rPr lang="en-US" sz="3200" dirty="0" smtClean="0">
                <a:solidFill>
                  <a:prstClr val="black"/>
                </a:solidFill>
              </a:rPr>
              <a:t>– Dan Ames, Ted </a:t>
            </a:r>
            <a:r>
              <a:rPr lang="en-US" sz="3200" dirty="0" err="1" smtClean="0">
                <a:solidFill>
                  <a:prstClr val="black"/>
                </a:solidFill>
              </a:rPr>
              <a:t>Dunsford</a:t>
            </a:r>
            <a:r>
              <a:rPr lang="en-US" sz="3200" dirty="0" smtClean="0">
                <a:solidFill>
                  <a:prstClr val="black"/>
                </a:solidFill>
              </a:rPr>
              <a:t>, </a:t>
            </a:r>
            <a:r>
              <a:rPr lang="en-US" sz="3200" dirty="0" err="1" smtClean="0">
                <a:solidFill>
                  <a:prstClr val="black"/>
                </a:solidFill>
              </a:rPr>
              <a:t>Jiří</a:t>
            </a:r>
            <a:r>
              <a:rPr lang="en-US" sz="3200" dirty="0" smtClean="0">
                <a:solidFill>
                  <a:prstClr val="black"/>
                </a:solidFill>
              </a:rPr>
              <a:t> </a:t>
            </a:r>
            <a:r>
              <a:rPr lang="en-US" sz="3200" dirty="0" err="1" smtClean="0">
                <a:solidFill>
                  <a:prstClr val="black"/>
                </a:solidFill>
              </a:rPr>
              <a:t>Kadlec</a:t>
            </a:r>
            <a:r>
              <a:rPr lang="en-US" sz="3200" dirty="0" smtClean="0">
                <a:solidFill>
                  <a:prstClr val="black"/>
                </a:solidFill>
              </a:rPr>
              <a:t>, Yang Cao, </a:t>
            </a:r>
            <a:r>
              <a:rPr lang="en-US" sz="3200" dirty="0" err="1" smtClean="0">
                <a:solidFill>
                  <a:prstClr val="black"/>
                </a:solidFill>
              </a:rPr>
              <a:t>Dinesh</a:t>
            </a:r>
            <a:r>
              <a:rPr lang="en-US" sz="3200" dirty="0" smtClean="0">
                <a:solidFill>
                  <a:prstClr val="black"/>
                </a:solidFill>
              </a:rPr>
              <a:t> Grover</a:t>
            </a:r>
          </a:p>
          <a:p>
            <a:pPr marL="342900" indent="-342900" eaLnBrk="0" hangingPunct="0">
              <a:spcBef>
                <a:spcPct val="20000"/>
              </a:spcBef>
              <a:buFont typeface="Arial" charset="0"/>
              <a:buChar char="•"/>
              <a:defRPr/>
            </a:pPr>
            <a:r>
              <a:rPr lang="en-US" sz="3200" dirty="0" smtClean="0">
                <a:solidFill>
                  <a:srgbClr val="0070C0"/>
                </a:solidFill>
              </a:rPr>
              <a:t>Drexel University/CUNY </a:t>
            </a:r>
            <a:r>
              <a:rPr lang="en-US" sz="2600" dirty="0" smtClean="0">
                <a:solidFill>
                  <a:prstClr val="black"/>
                </a:solidFill>
              </a:rPr>
              <a:t>– </a:t>
            </a:r>
            <a:r>
              <a:rPr lang="en-US" sz="3200" dirty="0" smtClean="0">
                <a:solidFill>
                  <a:prstClr val="black"/>
                </a:solidFill>
              </a:rPr>
              <a:t>Michael </a:t>
            </a:r>
            <a:r>
              <a:rPr lang="en-US" sz="3200" dirty="0" err="1" smtClean="0">
                <a:solidFill>
                  <a:prstClr val="black"/>
                </a:solidFill>
              </a:rPr>
              <a:t>Piasecki</a:t>
            </a:r>
            <a:endParaRPr lang="en-US" sz="3200" dirty="0" smtClean="0">
              <a:solidFill>
                <a:prstClr val="black"/>
              </a:solidFill>
            </a:endParaRPr>
          </a:p>
          <a:p>
            <a:pPr marL="342900" indent="-342900" eaLnBrk="0" hangingPunct="0">
              <a:spcBef>
                <a:spcPct val="20000"/>
              </a:spcBef>
              <a:buFont typeface="Arial" charset="0"/>
              <a:buChar char="•"/>
              <a:defRPr/>
            </a:pPr>
            <a:r>
              <a:rPr lang="en-US" sz="3200" dirty="0" smtClean="0">
                <a:solidFill>
                  <a:srgbClr val="0070C0"/>
                </a:solidFill>
              </a:rPr>
              <a:t>WATERS Network </a:t>
            </a:r>
            <a:r>
              <a:rPr lang="en-US" sz="2600" dirty="0" smtClean="0">
                <a:solidFill>
                  <a:prstClr val="black"/>
                </a:solidFill>
              </a:rPr>
              <a:t>– </a:t>
            </a:r>
            <a:r>
              <a:rPr lang="en-US" sz="3200" dirty="0" err="1" smtClean="0">
                <a:solidFill>
                  <a:prstClr val="black"/>
                </a:solidFill>
              </a:rPr>
              <a:t>Testbed</a:t>
            </a:r>
            <a:r>
              <a:rPr lang="en-US" sz="3200" dirty="0" smtClean="0">
                <a:solidFill>
                  <a:prstClr val="black"/>
                </a:solidFill>
              </a:rPr>
              <a:t> Data Managers</a:t>
            </a:r>
          </a:p>
          <a:p>
            <a:pPr marL="342900" indent="-342900" eaLnBrk="0" hangingPunct="0">
              <a:spcBef>
                <a:spcPct val="20000"/>
              </a:spcBef>
              <a:buFont typeface="Arial" pitchFamily="34" charset="0"/>
              <a:buChar char="•"/>
              <a:defRPr/>
            </a:pPr>
            <a:r>
              <a:rPr lang="en-US" sz="3200" dirty="0" smtClean="0">
                <a:solidFill>
                  <a:srgbClr val="0070C0"/>
                </a:solidFill>
              </a:rPr>
              <a:t>CUAHSI Program Office </a:t>
            </a:r>
            <a:r>
              <a:rPr lang="en-US" sz="3100" dirty="0" smtClean="0">
                <a:solidFill>
                  <a:prstClr val="black"/>
                </a:solidFill>
              </a:rPr>
              <a:t>–</a:t>
            </a:r>
            <a:r>
              <a:rPr lang="en-US" sz="4000" dirty="0" smtClean="0">
                <a:solidFill>
                  <a:prstClr val="black"/>
                </a:solidFill>
              </a:rPr>
              <a:t> </a:t>
            </a:r>
            <a:r>
              <a:rPr lang="en-US" sz="3200" dirty="0" smtClean="0">
                <a:solidFill>
                  <a:prstClr val="black"/>
                </a:solidFill>
              </a:rPr>
              <a:t>Rick Hooper, </a:t>
            </a:r>
            <a:r>
              <a:rPr lang="en-US" sz="3200" dirty="0" err="1" smtClean="0">
                <a:solidFill>
                  <a:prstClr val="black"/>
                </a:solidFill>
              </a:rPr>
              <a:t>Yoori</a:t>
            </a:r>
            <a:r>
              <a:rPr lang="en-US" sz="3200" dirty="0" smtClean="0">
                <a:solidFill>
                  <a:prstClr val="black"/>
                </a:solidFill>
              </a:rPr>
              <a:t> </a:t>
            </a:r>
            <a:r>
              <a:rPr lang="en-US" sz="3200" dirty="0" err="1" smtClean="0">
                <a:solidFill>
                  <a:prstClr val="black"/>
                </a:solidFill>
              </a:rPr>
              <a:t>Choi</a:t>
            </a:r>
            <a:r>
              <a:rPr lang="en-US" sz="3200" dirty="0" smtClean="0">
                <a:solidFill>
                  <a:prstClr val="black"/>
                </a:solidFill>
              </a:rPr>
              <a:t>, Conrad </a:t>
            </a:r>
            <a:r>
              <a:rPr lang="en-US" sz="3200" dirty="0" err="1" smtClean="0">
                <a:solidFill>
                  <a:prstClr val="black"/>
                </a:solidFill>
              </a:rPr>
              <a:t>Matiuk</a:t>
            </a:r>
            <a:endParaRPr lang="en-US" sz="3200" dirty="0" smtClean="0">
              <a:solidFill>
                <a:prstClr val="black"/>
              </a:solidFill>
            </a:endParaRPr>
          </a:p>
          <a:p>
            <a:pPr marL="342900" indent="-342900" eaLnBrk="0" hangingPunct="0">
              <a:spcBef>
                <a:spcPct val="20000"/>
              </a:spcBef>
              <a:buFont typeface="Arial" pitchFamily="34" charset="0"/>
              <a:buChar char="•"/>
              <a:defRPr/>
            </a:pPr>
            <a:r>
              <a:rPr lang="en-US" sz="3100" dirty="0" err="1" smtClean="0">
                <a:solidFill>
                  <a:srgbClr val="0070C0"/>
                </a:solidFill>
              </a:rPr>
              <a:t>ESRI</a:t>
            </a:r>
            <a:r>
              <a:rPr lang="en-US" sz="3200" dirty="0" smtClean="0">
                <a:solidFill>
                  <a:prstClr val="black"/>
                </a:solidFill>
              </a:rPr>
              <a:t> – Dean </a:t>
            </a:r>
            <a:r>
              <a:rPr lang="en-US" sz="3200" dirty="0" err="1" smtClean="0">
                <a:solidFill>
                  <a:prstClr val="black"/>
                </a:solidFill>
              </a:rPr>
              <a:t>Djokic</a:t>
            </a:r>
            <a:r>
              <a:rPr lang="en-US" sz="3200" dirty="0" smtClean="0">
                <a:solidFill>
                  <a:prstClr val="black"/>
                </a:solidFill>
              </a:rPr>
              <a:t>, </a:t>
            </a:r>
            <a:r>
              <a:rPr lang="en-US" sz="3200" dirty="0" err="1" smtClean="0">
                <a:solidFill>
                  <a:prstClr val="black"/>
                </a:solidFill>
              </a:rPr>
              <a:t>Zichuan</a:t>
            </a:r>
            <a:r>
              <a:rPr lang="en-US" sz="3200" dirty="0" smtClean="0">
                <a:solidFill>
                  <a:prstClr val="black"/>
                </a:solidFill>
              </a:rPr>
              <a:t> Ye</a:t>
            </a:r>
          </a:p>
        </p:txBody>
      </p:sp>
      <p:grpSp>
        <p:nvGrpSpPr>
          <p:cNvPr id="6" name="Group 4"/>
          <p:cNvGrpSpPr>
            <a:grpSpLocks/>
          </p:cNvGrpSpPr>
          <p:nvPr/>
        </p:nvGrpSpPr>
        <p:grpSpPr bwMode="auto">
          <a:xfrm>
            <a:off x="6461125" y="5759450"/>
            <a:ext cx="2682875" cy="1076325"/>
            <a:chOff x="6461125" y="5759450"/>
            <a:chExt cx="2682875" cy="1076325"/>
          </a:xfrm>
        </p:grpSpPr>
        <p:sp>
          <p:nvSpPr>
            <p:cNvPr id="7"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solidFill>
                  <a:prstClr val="black"/>
                </a:solidFill>
              </a:endParaRPr>
            </a:p>
          </p:txBody>
        </p:sp>
        <p:pic>
          <p:nvPicPr>
            <p:cNvPr id="8" name="Picture 11" descr="nsf4c"/>
            <p:cNvPicPr>
              <a:picLocks noChangeAspect="1" noChangeArrowheads="1"/>
            </p:cNvPicPr>
            <p:nvPr/>
          </p:nvPicPr>
          <p:blipFill>
            <a:blip r:embed="rId2" cstate="print"/>
            <a:srcRect/>
            <a:stretch>
              <a:fillRect/>
            </a:stretch>
          </p:blipFill>
          <p:spPr bwMode="auto">
            <a:xfrm>
              <a:off x="6484938" y="5827713"/>
              <a:ext cx="995362" cy="966787"/>
            </a:xfrm>
            <a:prstGeom prst="rect">
              <a:avLst/>
            </a:prstGeom>
            <a:noFill/>
            <a:ln w="9525">
              <a:noFill/>
              <a:miter lim="800000"/>
              <a:headEnd/>
              <a:tailEnd/>
            </a:ln>
          </p:spPr>
        </p:pic>
        <p:sp>
          <p:nvSpPr>
            <p:cNvPr id="9" name="Text Box 12"/>
            <p:cNvSpPr txBox="1">
              <a:spLocks noChangeArrowheads="1"/>
            </p:cNvSpPr>
            <p:nvPr/>
          </p:nvSpPr>
          <p:spPr bwMode="auto">
            <a:xfrm>
              <a:off x="7477125" y="5943600"/>
              <a:ext cx="1666875" cy="641350"/>
            </a:xfrm>
            <a:prstGeom prst="rect">
              <a:avLst/>
            </a:prstGeom>
            <a:noFill/>
            <a:ln w="9525" algn="ctr">
              <a:noFill/>
              <a:miter lim="800000"/>
              <a:headEnd/>
              <a:tailEnd/>
            </a:ln>
          </p:spPr>
          <p:txBody>
            <a:bodyPr>
              <a:spAutoFit/>
            </a:bodyPr>
            <a:lstStyle/>
            <a:p>
              <a:pPr defTabSz="4389438"/>
              <a:r>
                <a:rPr lang="en-US">
                  <a:solidFill>
                    <a:prstClr val="black"/>
                  </a:solidFill>
                </a:rPr>
                <a:t>Support</a:t>
              </a:r>
            </a:p>
            <a:p>
              <a:pPr defTabSz="4389438"/>
              <a:r>
                <a:rPr lang="en-US">
                  <a:solidFill>
                    <a:prstClr val="black"/>
                  </a:solidFill>
                </a:rPr>
                <a:t>EAR 0622374</a:t>
              </a:r>
            </a:p>
          </p:txBody>
        </p:sp>
      </p:grpSp>
      <p:grpSp>
        <p:nvGrpSpPr>
          <p:cNvPr id="10" name="Group 11"/>
          <p:cNvGrpSpPr>
            <a:grpSpLocks/>
          </p:cNvGrpSpPr>
          <p:nvPr/>
        </p:nvGrpSpPr>
        <p:grpSpPr bwMode="auto">
          <a:xfrm>
            <a:off x="76200" y="5481638"/>
            <a:ext cx="3465513" cy="1300162"/>
            <a:chOff x="228600" y="5232772"/>
            <a:chExt cx="3733800" cy="1400590"/>
          </a:xfrm>
        </p:grpSpPr>
        <p:pic>
          <p:nvPicPr>
            <p:cNvPr id="11"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12"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solidFill>
                    <a:prstClr val="black"/>
                  </a:solidFill>
                </a:rPr>
                <a:t>CUAHSI</a:t>
              </a:r>
            </a:p>
            <a:p>
              <a:pPr>
                <a:lnSpc>
                  <a:spcPct val="80000"/>
                </a:lnSpc>
              </a:pPr>
              <a:r>
                <a:rPr lang="en-US" sz="5400">
                  <a:solidFill>
                    <a:prstClr val="black"/>
                  </a:solidFill>
                </a:rPr>
                <a:t>HIS</a:t>
              </a:r>
            </a:p>
            <a:p>
              <a:pPr>
                <a:lnSpc>
                  <a:spcPct val="40000"/>
                </a:lnSpc>
              </a:pPr>
              <a:r>
                <a:rPr lang="en-US" sz="1400" i="1">
                  <a:solidFill>
                    <a:prstClr val="black"/>
                  </a:solidFill>
                </a:rPr>
                <a:t>Sharing hydrologic data</a:t>
              </a:r>
            </a:p>
          </p:txBody>
        </p:sp>
      </p:grpSp>
      <p:sp>
        <p:nvSpPr>
          <p:cNvPr id="13" name="Subtitle 10"/>
          <p:cNvSpPr txBox="1">
            <a:spLocks/>
          </p:cNvSpPr>
          <p:nvPr/>
        </p:nvSpPr>
        <p:spPr>
          <a:xfrm>
            <a:off x="2014379" y="5867400"/>
            <a:ext cx="4968240" cy="685800"/>
          </a:xfrm>
          <a:prstGeom prst="rect">
            <a:avLst/>
          </a:prstGeom>
        </p:spPr>
        <p:txBody>
          <a:bodyPr/>
          <a:lstStyle/>
          <a:p>
            <a:pPr marL="342900" indent="-342900" algn="ctr" fontAlgn="base">
              <a:spcBef>
                <a:spcPct val="20000"/>
              </a:spcBef>
              <a:spcAft>
                <a:spcPct val="0"/>
              </a:spcAft>
              <a:buFont typeface="Arial" pitchFamily="34" charset="0"/>
              <a:buNone/>
              <a:defRPr/>
            </a:pPr>
            <a:r>
              <a:rPr lang="en-US" sz="3200" dirty="0" smtClean="0">
                <a:solidFill>
                  <a:prstClr val="black"/>
                </a:solidFill>
                <a:hlinkClick r:id="rId4"/>
              </a:rPr>
              <a:t>http://his.cuahsi.org/</a:t>
            </a:r>
            <a:r>
              <a:rPr lang="en-US" sz="3200" dirty="0" smtClean="0">
                <a:solidFill>
                  <a:prstClr val="black"/>
                </a:solidFill>
              </a:rPr>
              <a:t> </a:t>
            </a:r>
          </a:p>
        </p:txBody>
      </p:sp>
    </p:spTree>
    <p:extLst>
      <p:ext uri="{BB962C8B-B14F-4D97-AF65-F5344CB8AC3E}">
        <p14:creationId xmlns:p14="http://schemas.microsoft.com/office/powerpoint/2010/main" val="418546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41"/>
            <a:ext cx="5360283" cy="1127159"/>
          </a:xfrm>
        </p:spPr>
        <p:txBody>
          <a:bodyPr>
            <a:normAutofit fontScale="90000"/>
          </a:bodyPr>
          <a:lstStyle/>
          <a:p>
            <a:r>
              <a:rPr lang="en-US" dirty="0" smtClean="0"/>
              <a:t>Hydrologic Data Challenges</a:t>
            </a:r>
            <a:endParaRPr lang="en-US" dirty="0"/>
          </a:p>
        </p:txBody>
      </p:sp>
      <p:sp>
        <p:nvSpPr>
          <p:cNvPr id="3" name="Content Placeholder 2"/>
          <p:cNvSpPr>
            <a:spLocks noGrp="1"/>
          </p:cNvSpPr>
          <p:nvPr>
            <p:ph idx="1"/>
          </p:nvPr>
        </p:nvSpPr>
        <p:spPr>
          <a:xfrm>
            <a:off x="533400" y="1341262"/>
            <a:ext cx="4369361" cy="4525963"/>
          </a:xfrm>
        </p:spPr>
        <p:txBody>
          <a:bodyPr>
            <a:noAutofit/>
          </a:bodyPr>
          <a:lstStyle/>
          <a:p>
            <a:r>
              <a:rPr lang="en-US" sz="2000" dirty="0" smtClean="0"/>
              <a:t>From dispersed federal agencies</a:t>
            </a:r>
          </a:p>
          <a:p>
            <a:r>
              <a:rPr lang="en-US" sz="2000" dirty="0" smtClean="0"/>
              <a:t>From investigators collected for different purposes</a:t>
            </a:r>
          </a:p>
          <a:p>
            <a:r>
              <a:rPr lang="en-US" sz="2000" dirty="0" smtClean="0"/>
              <a:t>Different formats</a:t>
            </a:r>
          </a:p>
          <a:p>
            <a:pPr lvl="1"/>
            <a:r>
              <a:rPr lang="en-US" sz="1800" dirty="0" smtClean="0"/>
              <a:t>Points</a:t>
            </a:r>
          </a:p>
          <a:p>
            <a:pPr lvl="1"/>
            <a:r>
              <a:rPr lang="en-US" sz="1800" dirty="0" smtClean="0"/>
              <a:t>Lines</a:t>
            </a:r>
          </a:p>
          <a:p>
            <a:pPr lvl="1"/>
            <a:r>
              <a:rPr lang="en-US" sz="1800" dirty="0" smtClean="0"/>
              <a:t>Polygons</a:t>
            </a:r>
          </a:p>
          <a:p>
            <a:pPr lvl="1"/>
            <a:r>
              <a:rPr lang="en-US" sz="1800" dirty="0" smtClean="0"/>
              <a:t>Fields</a:t>
            </a:r>
          </a:p>
          <a:p>
            <a:pPr lvl="1"/>
            <a:r>
              <a:rPr lang="en-US" sz="1800" dirty="0" smtClean="0"/>
              <a:t>Time Series</a:t>
            </a:r>
          </a:p>
          <a:p>
            <a:pPr marL="0" indent="0">
              <a:buNone/>
            </a:pPr>
            <a:endParaRPr lang="en-US" sz="2000" dirty="0" smtClean="0"/>
          </a:p>
          <a:p>
            <a:pPr marL="0" indent="0">
              <a:buNone/>
            </a:pPr>
            <a:endParaRPr lang="en-US" sz="2000" dirty="0"/>
          </a:p>
        </p:txBody>
      </p:sp>
      <p:grpSp>
        <p:nvGrpSpPr>
          <p:cNvPr id="4" name="Group 18"/>
          <p:cNvGrpSpPr>
            <a:grpSpLocks/>
          </p:cNvGrpSpPr>
          <p:nvPr/>
        </p:nvGrpSpPr>
        <p:grpSpPr bwMode="auto">
          <a:xfrm>
            <a:off x="5038987" y="2347441"/>
            <a:ext cx="2276213" cy="2122164"/>
            <a:chOff x="3108865" y="609284"/>
            <a:chExt cx="3011220" cy="2808993"/>
          </a:xfrm>
        </p:grpSpPr>
        <p:pic>
          <p:nvPicPr>
            <p:cNvPr id="5" name="Picture 4" descr="rain-gauge-platform-400"/>
            <p:cNvPicPr>
              <a:picLocks noChangeAspect="1" noChangeArrowheads="1"/>
            </p:cNvPicPr>
            <p:nvPr/>
          </p:nvPicPr>
          <p:blipFill>
            <a:blip r:embed="rId2" cstate="print"/>
            <a:srcRect l="6047" r="9295"/>
            <a:stretch>
              <a:fillRect/>
            </a:stretch>
          </p:blipFill>
          <p:spPr bwMode="auto">
            <a:xfrm>
              <a:off x="3108865" y="1470049"/>
              <a:ext cx="2921508" cy="1948228"/>
            </a:xfrm>
            <a:prstGeom prst="rect">
              <a:avLst/>
            </a:prstGeom>
            <a:noFill/>
            <a:ln w="9525">
              <a:noFill/>
              <a:miter lim="800000"/>
              <a:headEnd/>
              <a:tailEnd/>
            </a:ln>
            <a:effectLst>
              <a:outerShdw blurRad="127000" dist="63500" dir="2700000">
                <a:srgbClr val="000000">
                  <a:alpha val="40000"/>
                </a:srgbClr>
              </a:outerShdw>
            </a:effectLst>
          </p:spPr>
        </p:pic>
        <p:sp>
          <p:nvSpPr>
            <p:cNvPr id="6" name="Text Box 4"/>
            <p:cNvSpPr txBox="1">
              <a:spLocks noChangeArrowheads="1"/>
            </p:cNvSpPr>
            <p:nvPr/>
          </p:nvSpPr>
          <p:spPr bwMode="auto">
            <a:xfrm>
              <a:off x="3108865" y="609284"/>
              <a:ext cx="3011220" cy="855513"/>
            </a:xfrm>
            <a:prstGeom prst="rect">
              <a:avLst/>
            </a:prstGeom>
            <a:noFill/>
            <a:ln w="9525">
              <a:noFill/>
              <a:miter lim="800000"/>
              <a:headEnd/>
              <a:tailEnd/>
            </a:ln>
          </p:spPr>
          <p:txBody>
            <a:bodyPr wrap="square">
              <a:spAutoFit/>
            </a:bodyPr>
            <a:lstStyle/>
            <a:p>
              <a:pPr algn="ctr" eaLnBrk="0" hangingPunct="0">
                <a:spcBef>
                  <a:spcPct val="50000"/>
                </a:spcBef>
                <a:defRPr/>
              </a:pPr>
              <a:r>
                <a:rPr lang="en-US" dirty="0" smtClean="0">
                  <a:effectLst>
                    <a:outerShdw blurRad="38100" dist="38100" dir="2700000" algn="tl">
                      <a:srgbClr val="000000">
                        <a:alpha val="43137"/>
                      </a:srgbClr>
                    </a:outerShdw>
                  </a:effectLst>
                </a:rPr>
                <a:t>Rainfall and Meteorology</a:t>
              </a:r>
              <a:endParaRPr lang="en-US" dirty="0">
                <a:effectLst>
                  <a:outerShdw blurRad="38100" dist="38100" dir="2700000" algn="tl">
                    <a:srgbClr val="000000">
                      <a:alpha val="43137"/>
                    </a:srgbClr>
                  </a:outerShdw>
                </a:effectLst>
              </a:endParaRPr>
            </a:p>
          </p:txBody>
        </p:sp>
      </p:grpSp>
      <p:pic>
        <p:nvPicPr>
          <p:cNvPr id="8" name="Picture 7" descr="stream3"/>
          <p:cNvPicPr>
            <a:picLocks noChangeArrowheads="1"/>
          </p:cNvPicPr>
          <p:nvPr/>
        </p:nvPicPr>
        <p:blipFill>
          <a:blip r:embed="rId3" cstate="print"/>
          <a:stretch>
            <a:fillRect/>
          </a:stretch>
        </p:blipFill>
        <p:spPr bwMode="auto">
          <a:xfrm>
            <a:off x="7543800" y="486260"/>
            <a:ext cx="1413893" cy="1935616"/>
          </a:xfrm>
          <a:prstGeom prst="rect">
            <a:avLst/>
          </a:prstGeom>
          <a:noFill/>
          <a:ln w="9525">
            <a:noFill/>
            <a:miter lim="800000"/>
            <a:headEnd/>
            <a:tailEnd/>
          </a:ln>
          <a:effectLst>
            <a:outerShdw blurRad="127000" dist="63500" dir="2700000">
              <a:srgbClr val="000000">
                <a:alpha val="40000"/>
              </a:srgbClr>
            </a:outerShdw>
          </a:effectLst>
        </p:spPr>
      </p:pic>
      <p:sp>
        <p:nvSpPr>
          <p:cNvPr id="9" name="Text Box 7"/>
          <p:cNvSpPr txBox="1">
            <a:spLocks noChangeArrowheads="1"/>
          </p:cNvSpPr>
          <p:nvPr/>
        </p:nvSpPr>
        <p:spPr bwMode="auto">
          <a:xfrm>
            <a:off x="7421557" y="76200"/>
            <a:ext cx="1722443" cy="369332"/>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Water quantity</a:t>
            </a:r>
          </a:p>
        </p:txBody>
      </p:sp>
      <p:grpSp>
        <p:nvGrpSpPr>
          <p:cNvPr id="13" name="Group 20"/>
          <p:cNvGrpSpPr>
            <a:grpSpLocks/>
          </p:cNvGrpSpPr>
          <p:nvPr/>
        </p:nvGrpSpPr>
        <p:grpSpPr bwMode="auto">
          <a:xfrm>
            <a:off x="7543800" y="2402079"/>
            <a:ext cx="1447800" cy="2067526"/>
            <a:chOff x="6626225" y="1290638"/>
            <a:chExt cx="1600200" cy="2319631"/>
          </a:xfrm>
        </p:grpSpPr>
        <p:pic>
          <p:nvPicPr>
            <p:cNvPr id="14" name="Picture 6" descr="tdr"/>
            <p:cNvPicPr>
              <a:picLocks noChangeAspect="1" noChangeArrowheads="1"/>
            </p:cNvPicPr>
            <p:nvPr/>
          </p:nvPicPr>
          <p:blipFill>
            <a:blip r:embed="rId4" cstate="print"/>
            <a:srcRect t="15483"/>
            <a:stretch>
              <a:fillRect/>
            </a:stretch>
          </p:blipFill>
          <p:spPr bwMode="auto">
            <a:xfrm>
              <a:off x="6626225" y="1668511"/>
              <a:ext cx="1600200" cy="1941758"/>
            </a:xfrm>
            <a:prstGeom prst="rect">
              <a:avLst/>
            </a:prstGeom>
            <a:noFill/>
            <a:ln w="9525">
              <a:noFill/>
              <a:miter lim="800000"/>
              <a:headEnd/>
              <a:tailEnd/>
            </a:ln>
            <a:effectLst>
              <a:outerShdw blurRad="127000" dist="63500" dir="2700000">
                <a:srgbClr val="000000">
                  <a:alpha val="40000"/>
                </a:srgbClr>
              </a:outerShdw>
            </a:effectLst>
          </p:spPr>
        </p:pic>
        <p:sp>
          <p:nvSpPr>
            <p:cNvPr id="15" name="Text Box 18"/>
            <p:cNvSpPr txBox="1">
              <a:spLocks noChangeArrowheads="1"/>
            </p:cNvSpPr>
            <p:nvPr/>
          </p:nvSpPr>
          <p:spPr bwMode="auto">
            <a:xfrm>
              <a:off x="6761163" y="1290638"/>
              <a:ext cx="1465262" cy="369379"/>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Soil water </a:t>
              </a:r>
            </a:p>
          </p:txBody>
        </p:sp>
      </p:grpSp>
      <p:grpSp>
        <p:nvGrpSpPr>
          <p:cNvPr id="16" name="Group 21"/>
          <p:cNvGrpSpPr>
            <a:grpSpLocks/>
          </p:cNvGrpSpPr>
          <p:nvPr/>
        </p:nvGrpSpPr>
        <p:grpSpPr bwMode="auto">
          <a:xfrm>
            <a:off x="7543800" y="4549548"/>
            <a:ext cx="1447800" cy="2123684"/>
            <a:chOff x="6626225" y="3835400"/>
            <a:chExt cx="1600200" cy="2321794"/>
          </a:xfrm>
        </p:grpSpPr>
        <p:sp>
          <p:nvSpPr>
            <p:cNvPr id="17" name="Text Box 10"/>
            <p:cNvSpPr txBox="1">
              <a:spLocks noChangeArrowheads="1"/>
            </p:cNvSpPr>
            <p:nvPr/>
          </p:nvSpPr>
          <p:spPr bwMode="auto">
            <a:xfrm>
              <a:off x="6626225" y="3835400"/>
              <a:ext cx="1600200" cy="369218"/>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Groundwater</a:t>
              </a:r>
            </a:p>
          </p:txBody>
        </p:sp>
        <p:pic>
          <p:nvPicPr>
            <p:cNvPr id="18" name="Picture 2"/>
            <p:cNvPicPr>
              <a:picLocks noChangeAspect="1" noChangeArrowheads="1"/>
            </p:cNvPicPr>
            <p:nvPr/>
          </p:nvPicPr>
          <p:blipFill>
            <a:blip r:embed="rId5" cstate="print"/>
            <a:srcRect b="3039"/>
            <a:stretch>
              <a:fillRect/>
            </a:stretch>
          </p:blipFill>
          <p:spPr bwMode="auto">
            <a:xfrm>
              <a:off x="6626225" y="4224218"/>
              <a:ext cx="1600200" cy="1932976"/>
            </a:xfrm>
            <a:prstGeom prst="rect">
              <a:avLst/>
            </a:prstGeom>
            <a:noFill/>
            <a:ln w="9525">
              <a:noFill/>
              <a:miter lim="800000"/>
              <a:headEnd/>
              <a:tailEnd/>
            </a:ln>
            <a:effectLst>
              <a:outerShdw blurRad="127000" dist="63500" dir="2700000">
                <a:srgbClr val="000000">
                  <a:alpha val="40000"/>
                </a:srgbClr>
              </a:outerShdw>
            </a:effectLst>
          </p:spPr>
        </p:pic>
      </p:grpSp>
      <p:sp>
        <p:nvSpPr>
          <p:cNvPr id="19" name="Text Box 7"/>
          <p:cNvSpPr txBox="1">
            <a:spLocks noChangeArrowheads="1"/>
          </p:cNvSpPr>
          <p:nvPr/>
        </p:nvSpPr>
        <p:spPr bwMode="auto">
          <a:xfrm>
            <a:off x="5343087" y="76200"/>
            <a:ext cx="1600200" cy="369332"/>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Water quality </a:t>
            </a:r>
          </a:p>
        </p:txBody>
      </p:sp>
      <p:pic>
        <p:nvPicPr>
          <p:cNvPr id="20" name="Picture 5" descr="Contaminants biologists monitoring water quality"/>
          <p:cNvPicPr>
            <a:picLocks noChangeAspect="1" noChangeArrowheads="1"/>
          </p:cNvPicPr>
          <p:nvPr/>
        </p:nvPicPr>
        <p:blipFill>
          <a:blip r:embed="rId6" cstate="print"/>
          <a:srcRect b="22210"/>
          <a:stretch>
            <a:fillRect/>
          </a:stretch>
        </p:blipFill>
        <p:spPr bwMode="auto">
          <a:xfrm>
            <a:off x="5343087" y="486260"/>
            <a:ext cx="1600200" cy="1915820"/>
          </a:xfrm>
          <a:prstGeom prst="rect">
            <a:avLst/>
          </a:prstGeom>
          <a:noFill/>
          <a:ln w="9525">
            <a:noFill/>
            <a:miter lim="800000"/>
            <a:headEnd/>
            <a:tailEnd/>
          </a:ln>
          <a:effectLst>
            <a:outerShdw blurRad="127000" dist="63500" dir="2700000">
              <a:srgbClr val="000000">
                <a:alpha val="40000"/>
              </a:srgbClr>
            </a:outerShdw>
          </a:effectLst>
        </p:spPr>
      </p:pic>
      <p:pic>
        <p:nvPicPr>
          <p:cNvPr id="22"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02761" y="5052919"/>
            <a:ext cx="2529682" cy="1397694"/>
          </a:xfrm>
          <a:prstGeom prst="rect">
            <a:avLst/>
          </a:prstGeom>
          <a:noFill/>
          <a:ln w="9525">
            <a:noFill/>
            <a:miter lim="800000"/>
            <a:headEnd/>
            <a:tailEnd/>
          </a:ln>
        </p:spPr>
      </p:pic>
      <p:sp>
        <p:nvSpPr>
          <p:cNvPr id="23" name="TextBox 24"/>
          <p:cNvSpPr txBox="1">
            <a:spLocks noChangeArrowheads="1"/>
          </p:cNvSpPr>
          <p:nvPr/>
        </p:nvSpPr>
        <p:spPr bwMode="auto">
          <a:xfrm>
            <a:off x="5817161" y="4748119"/>
            <a:ext cx="494046" cy="369332"/>
          </a:xfrm>
          <a:prstGeom prst="rect">
            <a:avLst/>
          </a:prstGeom>
          <a:noFill/>
          <a:ln w="9525">
            <a:noFill/>
            <a:miter lim="800000"/>
            <a:headEnd/>
            <a:tailEnd/>
          </a:ln>
        </p:spPr>
        <p:txBody>
          <a:bodyPr wrap="none">
            <a:spAutoFit/>
          </a:bodyPr>
          <a:lstStyle/>
          <a:p>
            <a:r>
              <a:rPr lang="en-US" dirty="0" smtClean="0">
                <a:solidFill>
                  <a:prstClr val="black"/>
                </a:solidFill>
                <a:effectLst>
                  <a:outerShdw blurRad="38100" dist="38100" dir="2700000" algn="tl">
                    <a:srgbClr val="000000">
                      <a:alpha val="43137"/>
                    </a:srgbClr>
                  </a:outerShdw>
                </a:effectLst>
              </a:rPr>
              <a:t>GIS</a:t>
            </a:r>
            <a:endParaRPr lang="en-US" dirty="0">
              <a:solidFill>
                <a:prstClr val="black"/>
              </a:solidFill>
              <a:effectLst>
                <a:outerShdw blurRad="38100" dist="38100" dir="2700000" algn="tl">
                  <a:srgbClr val="000000">
                    <a:alpha val="43137"/>
                  </a:srgbClr>
                </a:outerShdw>
              </a:effectLst>
            </a:endParaRPr>
          </a:p>
        </p:txBody>
      </p:sp>
      <p:sp>
        <p:nvSpPr>
          <p:cNvPr id="7" name="TextBox 6"/>
          <p:cNvSpPr txBox="1"/>
          <p:nvPr/>
        </p:nvSpPr>
        <p:spPr>
          <a:xfrm>
            <a:off x="533400" y="4486509"/>
            <a:ext cx="3810000" cy="523220"/>
          </a:xfrm>
          <a:prstGeom prst="rect">
            <a:avLst/>
          </a:prstGeom>
          <a:noFill/>
        </p:spPr>
        <p:txBody>
          <a:bodyPr wrap="square" rtlCol="0">
            <a:spAutoFit/>
          </a:bodyPr>
          <a:lstStyle/>
          <a:p>
            <a:r>
              <a:rPr lang="en-US" sz="2800" dirty="0" smtClean="0">
                <a:solidFill>
                  <a:srgbClr val="FF0000"/>
                </a:solidFill>
              </a:rPr>
              <a:t>Data Heterogeneity</a:t>
            </a:r>
            <a:endParaRPr lang="en-US" sz="2800" dirty="0">
              <a:solidFill>
                <a:srgbClr val="FF0000"/>
              </a:solidFill>
            </a:endParaRPr>
          </a:p>
        </p:txBody>
      </p:sp>
      <p:sp>
        <p:nvSpPr>
          <p:cNvPr id="21" name="Title 1"/>
          <p:cNvSpPr txBox="1">
            <a:spLocks/>
          </p:cNvSpPr>
          <p:nvPr/>
        </p:nvSpPr>
        <p:spPr>
          <a:xfrm>
            <a:off x="152400" y="4788153"/>
            <a:ext cx="4648200" cy="19272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7030A0"/>
                </a:solidFill>
              </a:rPr>
              <a:t>The way that data is organized can enhance or inhibit the analysis that can be done</a:t>
            </a:r>
            <a:endParaRPr lang="en-US" sz="2800" dirty="0" smtClean="0">
              <a:solidFill>
                <a:srgbClr val="7030A0"/>
              </a:solidFill>
            </a:endParaRPr>
          </a:p>
        </p:txBody>
      </p:sp>
    </p:spTree>
    <p:extLst>
      <p:ext uri="{BB962C8B-B14F-4D97-AF65-F5344CB8AC3E}">
        <p14:creationId xmlns:p14="http://schemas.microsoft.com/office/powerpoint/2010/main" val="356208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cstate="print"/>
          <a:srcRect l="56538" t="36714" r="121" b="12970"/>
          <a:stretch/>
        </p:blipFill>
        <p:spPr>
          <a:xfrm>
            <a:off x="0" y="1505696"/>
            <a:ext cx="3897086" cy="2913904"/>
          </a:xfrm>
          <a:prstGeom prst="rect">
            <a:avLst/>
          </a:prstGeom>
        </p:spPr>
      </p:pic>
      <p:pic>
        <p:nvPicPr>
          <p:cNvPr id="2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2771978"/>
            <a:ext cx="6553201" cy="4086022"/>
          </a:xfrm>
        </p:spPr>
      </p:pic>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467679"/>
            <a:ext cx="5181600" cy="379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5105399" y="1558233"/>
            <a:ext cx="3124201" cy="369332"/>
          </a:xfrm>
          <a:prstGeom prst="rect">
            <a:avLst/>
          </a:prstGeom>
          <a:solidFill>
            <a:srgbClr val="FFFF00"/>
          </a:solidFill>
        </p:spPr>
        <p:txBody>
          <a:bodyPr wrap="square" rtlCol="0">
            <a:spAutoFit/>
          </a:bodyPr>
          <a:lstStyle/>
          <a:p>
            <a:r>
              <a:rPr lang="en-US" dirty="0" err="1" smtClean="0"/>
              <a:t>HydroServer</a:t>
            </a:r>
            <a:r>
              <a:rPr lang="en-US" dirty="0" smtClean="0"/>
              <a:t> – Data Publication</a:t>
            </a:r>
            <a:endParaRPr lang="en-US" dirty="0"/>
          </a:p>
        </p:txBody>
      </p:sp>
      <p:pic>
        <p:nvPicPr>
          <p:cNvPr id="33" name="Picture 2"/>
          <p:cNvPicPr>
            <a:picLocks noChangeAspect="1" noChangeArrowheads="1"/>
          </p:cNvPicPr>
          <p:nvPr/>
        </p:nvPicPr>
        <p:blipFill>
          <a:blip r:embed="rId5" cstate="print"/>
          <a:srcRect/>
          <a:stretch>
            <a:fillRect/>
          </a:stretch>
        </p:blipFill>
        <p:spPr bwMode="auto">
          <a:xfrm>
            <a:off x="4724400" y="3919227"/>
            <a:ext cx="4437926" cy="2938773"/>
          </a:xfrm>
          <a:prstGeom prst="rect">
            <a:avLst/>
          </a:prstGeom>
          <a:noFill/>
          <a:ln w="9525">
            <a:noFill/>
            <a:miter lim="800000"/>
            <a:headEnd/>
            <a:tailEnd/>
          </a:ln>
        </p:spPr>
      </p:pic>
      <p:sp>
        <p:nvSpPr>
          <p:cNvPr id="34" name="TextBox 33"/>
          <p:cNvSpPr txBox="1"/>
          <p:nvPr/>
        </p:nvSpPr>
        <p:spPr>
          <a:xfrm>
            <a:off x="5720442" y="4081046"/>
            <a:ext cx="2850365" cy="338554"/>
          </a:xfrm>
          <a:prstGeom prst="rect">
            <a:avLst/>
          </a:prstGeom>
          <a:solidFill>
            <a:schemeClr val="bg1"/>
          </a:solidFill>
        </p:spPr>
        <p:txBody>
          <a:bodyPr wrap="square" rtlCol="0">
            <a:spAutoFit/>
          </a:bodyPr>
          <a:lstStyle/>
          <a:p>
            <a:r>
              <a:rPr lang="en-US" sz="1600" dirty="0" smtClean="0"/>
              <a:t>Lake Powell Inflow and Storage</a:t>
            </a:r>
            <a:endParaRPr lang="en-US" sz="1600" dirty="0"/>
          </a:p>
        </p:txBody>
      </p:sp>
      <p:sp>
        <p:nvSpPr>
          <p:cNvPr id="32" name="TextBox 31"/>
          <p:cNvSpPr txBox="1"/>
          <p:nvPr/>
        </p:nvSpPr>
        <p:spPr>
          <a:xfrm>
            <a:off x="12538" y="6488668"/>
            <a:ext cx="4102261" cy="369332"/>
          </a:xfrm>
          <a:prstGeom prst="rect">
            <a:avLst/>
          </a:prstGeom>
          <a:solidFill>
            <a:srgbClr val="FFFF00"/>
          </a:solidFill>
        </p:spPr>
        <p:txBody>
          <a:bodyPr wrap="square" rtlCol="0">
            <a:spAutoFit/>
          </a:bodyPr>
          <a:lstStyle/>
          <a:p>
            <a:r>
              <a:rPr lang="en-US" dirty="0" err="1" smtClean="0"/>
              <a:t>HydroDesktop</a:t>
            </a:r>
            <a:r>
              <a:rPr lang="en-US" dirty="0" smtClean="0"/>
              <a:t> – Data Access and Analysis</a:t>
            </a:r>
            <a:endParaRPr lang="en-US" dirty="0"/>
          </a:p>
        </p:txBody>
      </p:sp>
      <p:sp>
        <p:nvSpPr>
          <p:cNvPr id="10" name="TextBox 9"/>
          <p:cNvSpPr txBox="1"/>
          <p:nvPr/>
        </p:nvSpPr>
        <p:spPr>
          <a:xfrm>
            <a:off x="4267200" y="6456402"/>
            <a:ext cx="4876800" cy="369332"/>
          </a:xfrm>
          <a:prstGeom prst="rect">
            <a:avLst/>
          </a:prstGeom>
          <a:solidFill>
            <a:srgbClr val="FFFF00"/>
          </a:solidFill>
        </p:spPr>
        <p:txBody>
          <a:bodyPr wrap="square" rtlCol="0">
            <a:spAutoFit/>
          </a:bodyPr>
          <a:lstStyle/>
          <a:p>
            <a:r>
              <a:rPr lang="en-US" dirty="0" err="1" smtClean="0"/>
              <a:t>HydroDesktop</a:t>
            </a:r>
            <a:r>
              <a:rPr lang="en-US" dirty="0" smtClean="0"/>
              <a:t> – Combining multiple data sources</a:t>
            </a:r>
            <a:endParaRPr lang="en-US" dirty="0"/>
          </a:p>
        </p:txBody>
      </p:sp>
      <p:sp>
        <p:nvSpPr>
          <p:cNvPr id="12" name="TextBox 11"/>
          <p:cNvSpPr txBox="1"/>
          <p:nvPr/>
        </p:nvSpPr>
        <p:spPr>
          <a:xfrm>
            <a:off x="152400" y="1993574"/>
            <a:ext cx="1600200" cy="646331"/>
          </a:xfrm>
          <a:prstGeom prst="rect">
            <a:avLst/>
          </a:prstGeom>
          <a:solidFill>
            <a:srgbClr val="FFFF00"/>
          </a:solidFill>
        </p:spPr>
        <p:txBody>
          <a:bodyPr wrap="square" rtlCol="0">
            <a:spAutoFit/>
          </a:bodyPr>
          <a:lstStyle/>
          <a:p>
            <a:r>
              <a:rPr lang="en-US" dirty="0" err="1" smtClean="0"/>
              <a:t>HydroCatalog</a:t>
            </a:r>
            <a:endParaRPr lang="en-US" dirty="0"/>
          </a:p>
          <a:p>
            <a:r>
              <a:rPr lang="en-US" dirty="0" smtClean="0"/>
              <a:t>Data Discovery</a:t>
            </a:r>
            <a:endParaRPr lang="en-US" dirty="0"/>
          </a:p>
        </p:txBody>
      </p:sp>
      <p:sp>
        <p:nvSpPr>
          <p:cNvPr id="2" name="Title 1"/>
          <p:cNvSpPr>
            <a:spLocks noGrp="1"/>
          </p:cNvSpPr>
          <p:nvPr>
            <p:ph type="title"/>
          </p:nvPr>
        </p:nvSpPr>
        <p:spPr>
          <a:xfrm>
            <a:off x="444653" y="0"/>
            <a:ext cx="8229600" cy="563562"/>
          </a:xfrm>
        </p:spPr>
        <p:txBody>
          <a:bodyPr>
            <a:normAutofit fontScale="90000"/>
          </a:bodyPr>
          <a:lstStyle/>
          <a:p>
            <a:r>
              <a:rPr lang="en-US" dirty="0" smtClean="0"/>
              <a:t>CUAHSI HIS</a:t>
            </a:r>
            <a:endParaRPr lang="en-US" dirty="0"/>
          </a:p>
        </p:txBody>
      </p:sp>
      <p:sp>
        <p:nvSpPr>
          <p:cNvPr id="14" name="TextBox 13"/>
          <p:cNvSpPr txBox="1"/>
          <p:nvPr/>
        </p:nvSpPr>
        <p:spPr>
          <a:xfrm>
            <a:off x="228600" y="540603"/>
            <a:ext cx="8686800" cy="830997"/>
          </a:xfrm>
          <a:prstGeom prst="rect">
            <a:avLst/>
          </a:prstGeom>
          <a:noFill/>
        </p:spPr>
        <p:txBody>
          <a:bodyPr wrap="square">
            <a:spAutoFit/>
          </a:bodyPr>
          <a:lstStyle/>
          <a:p>
            <a:pPr fontAlgn="auto">
              <a:spcBef>
                <a:spcPts val="0"/>
              </a:spcBef>
              <a:spcAft>
                <a:spcPts val="0"/>
              </a:spcAft>
              <a:defRPr/>
            </a:pPr>
            <a:r>
              <a:rPr lang="en-US" sz="1600" kern="0" dirty="0">
                <a:solidFill>
                  <a:sysClr val="windowText" lastClr="000000"/>
                </a:solidFill>
                <a:latin typeface="Arial" pitchFamily="34" charset="0"/>
              </a:rPr>
              <a:t>The CUAHSI Hydrologic Information System (HIS) is an internet based system to support the sharing of hydrologic data. It is comprised of hydrologic databases and servers connected through web services as well as software for data publication, discovery and access. </a:t>
            </a:r>
          </a:p>
        </p:txBody>
      </p:sp>
    </p:spTree>
    <p:extLst>
      <p:ext uri="{BB962C8B-B14F-4D97-AF65-F5344CB8AC3E}">
        <p14:creationId xmlns:p14="http://schemas.microsoft.com/office/powerpoint/2010/main" val="196712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3318193" y="1600201"/>
            <a:ext cx="2297112" cy="915988"/>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kern="0" dirty="0">
                <a:solidFill>
                  <a:sysClr val="window" lastClr="FFFFFF"/>
                </a:solidFill>
              </a:rPr>
              <a:t>Data Discovery and </a:t>
            </a:r>
            <a:r>
              <a:rPr lang="en-US" kern="0" dirty="0" smtClean="0">
                <a:solidFill>
                  <a:sysClr val="window" lastClr="FFFFFF"/>
                </a:solidFill>
              </a:rPr>
              <a:t>Integration</a:t>
            </a:r>
            <a:endParaRPr lang="en-US" kern="0" dirty="0">
              <a:solidFill>
                <a:sysClr val="window" lastClr="FFFFFF"/>
              </a:solidFill>
            </a:endParaRPr>
          </a:p>
        </p:txBody>
      </p:sp>
      <p:sp>
        <p:nvSpPr>
          <p:cNvPr id="62" name="Rectangle 61"/>
          <p:cNvSpPr/>
          <p:nvPr/>
        </p:nvSpPr>
        <p:spPr bwMode="auto">
          <a:xfrm>
            <a:off x="738505" y="4321174"/>
            <a:ext cx="2076450" cy="914400"/>
          </a:xfrm>
          <a:prstGeom prst="rect">
            <a:avLst/>
          </a:prstGeom>
          <a:solidFill>
            <a:srgbClr val="4F81BD"/>
          </a:solidFill>
          <a:ln w="25400" cap="flat" cmpd="sng" algn="ctr">
            <a:solidFill>
              <a:srgbClr val="4F81BD">
                <a:shade val="50000"/>
              </a:srgbClr>
            </a:solidFill>
            <a:prstDash val="solid"/>
          </a:ln>
          <a:effectLst/>
        </p:spPr>
        <p:txBody>
          <a:bodyPr tIns="274320" anchor="ctr" anchorCtr="0"/>
          <a:lstStyle/>
          <a:p>
            <a:pPr algn="ctr">
              <a:defRPr/>
            </a:pPr>
            <a:r>
              <a:rPr lang="en-US" kern="0" dirty="0">
                <a:solidFill>
                  <a:sysClr val="window" lastClr="FFFFFF"/>
                </a:solidFill>
              </a:rPr>
              <a:t>Data </a:t>
            </a:r>
            <a:r>
              <a:rPr lang="en-US" kern="0" dirty="0" smtClean="0">
                <a:solidFill>
                  <a:sysClr val="window" lastClr="FFFFFF"/>
                </a:solidFill>
              </a:rPr>
              <a:t>Publication</a:t>
            </a:r>
            <a:endParaRPr lang="en-US" kern="0" dirty="0">
              <a:solidFill>
                <a:sysClr val="window" lastClr="FFFFFF"/>
              </a:solidFill>
            </a:endParaRPr>
          </a:p>
        </p:txBody>
      </p:sp>
      <p:sp>
        <p:nvSpPr>
          <p:cNvPr id="63" name="Rectangle 62"/>
          <p:cNvSpPr/>
          <p:nvPr/>
        </p:nvSpPr>
        <p:spPr bwMode="auto">
          <a:xfrm>
            <a:off x="6416993" y="4314824"/>
            <a:ext cx="2073275" cy="914400"/>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kern="0" dirty="0">
                <a:solidFill>
                  <a:sysClr val="window" lastClr="FFFFFF"/>
                </a:solidFill>
              </a:rPr>
              <a:t>Data </a:t>
            </a:r>
            <a:r>
              <a:rPr lang="en-US" kern="0" dirty="0" smtClean="0">
                <a:solidFill>
                  <a:sysClr val="window" lastClr="FFFFFF"/>
                </a:solidFill>
              </a:rPr>
              <a:t> Analysis and Synthesis</a:t>
            </a:r>
            <a:endParaRPr lang="en-US" kern="0" dirty="0">
              <a:solidFill>
                <a:sysClr val="window" lastClr="FFFFFF"/>
              </a:solidFill>
            </a:endParaRPr>
          </a:p>
        </p:txBody>
      </p:sp>
      <p:cxnSp>
        <p:nvCxnSpPr>
          <p:cNvPr id="34824" name="Straight Arrow Connector 63"/>
          <p:cNvCxnSpPr>
            <a:cxnSpLocks noChangeShapeType="1"/>
            <a:stCxn id="62" idx="0"/>
            <a:endCxn id="61" idx="2"/>
          </p:cNvCxnSpPr>
          <p:nvPr/>
        </p:nvCxnSpPr>
        <p:spPr bwMode="auto">
          <a:xfrm rot="5400000" flipH="1" flipV="1">
            <a:off x="2219247" y="2073673"/>
            <a:ext cx="1804985" cy="2690019"/>
          </a:xfrm>
          <a:prstGeom prst="straightConnector1">
            <a:avLst/>
          </a:prstGeom>
          <a:noFill/>
          <a:ln w="57150" algn="ctr">
            <a:solidFill>
              <a:srgbClr val="4A7EBB"/>
            </a:solidFill>
            <a:round/>
            <a:headEnd/>
            <a:tailEnd type="arrow" w="med" len="med"/>
          </a:ln>
        </p:spPr>
      </p:cxnSp>
      <p:cxnSp>
        <p:nvCxnSpPr>
          <p:cNvPr id="34825" name="Straight Arrow Connector 64"/>
          <p:cNvCxnSpPr>
            <a:cxnSpLocks noChangeShapeType="1"/>
          </p:cNvCxnSpPr>
          <p:nvPr/>
        </p:nvCxnSpPr>
        <p:spPr bwMode="auto">
          <a:xfrm rot="16200000" flipH="1">
            <a:off x="5022369" y="1885917"/>
            <a:ext cx="1833450" cy="3025231"/>
          </a:xfrm>
          <a:prstGeom prst="straightConnector1">
            <a:avLst/>
          </a:prstGeom>
          <a:noFill/>
          <a:ln w="57150" algn="ctr">
            <a:solidFill>
              <a:srgbClr val="4A7EBB"/>
            </a:solidFill>
            <a:round/>
            <a:headEnd/>
            <a:tailEnd type="arrow" w="med" len="med"/>
          </a:ln>
        </p:spPr>
      </p:cxnSp>
      <p:cxnSp>
        <p:nvCxnSpPr>
          <p:cNvPr id="34826" name="Straight Arrow Connector 65"/>
          <p:cNvCxnSpPr>
            <a:cxnSpLocks noChangeShapeType="1"/>
            <a:stCxn id="62" idx="3"/>
            <a:endCxn id="63" idx="1"/>
          </p:cNvCxnSpPr>
          <p:nvPr/>
        </p:nvCxnSpPr>
        <p:spPr bwMode="auto">
          <a:xfrm flipV="1">
            <a:off x="2814955" y="4772024"/>
            <a:ext cx="3602038" cy="6350"/>
          </a:xfrm>
          <a:prstGeom prst="straightConnector1">
            <a:avLst/>
          </a:prstGeom>
          <a:noFill/>
          <a:ln w="57150" algn="ctr">
            <a:solidFill>
              <a:srgbClr val="4A7EBB"/>
            </a:solidFill>
            <a:round/>
            <a:headEnd/>
            <a:tailEnd type="arrow" w="med" len="med"/>
          </a:ln>
        </p:spPr>
      </p:cxnSp>
      <p:sp>
        <p:nvSpPr>
          <p:cNvPr id="70" name="TextBox 13"/>
          <p:cNvSpPr txBox="1">
            <a:spLocks noChangeArrowheads="1"/>
          </p:cNvSpPr>
          <p:nvPr/>
        </p:nvSpPr>
        <p:spPr bwMode="auto">
          <a:xfrm>
            <a:off x="3523932" y="1631315"/>
            <a:ext cx="1848167" cy="369332"/>
          </a:xfrm>
          <a:prstGeom prst="rect">
            <a:avLst/>
          </a:prstGeom>
          <a:noFill/>
          <a:ln w="9525">
            <a:noFill/>
            <a:miter lim="800000"/>
            <a:headEnd/>
            <a:tailEnd/>
          </a:ln>
        </p:spPr>
        <p:txBody>
          <a:bodyPr wrap="square">
            <a:spAutoFit/>
          </a:bodyPr>
          <a:lstStyle/>
          <a:p>
            <a:pPr algn="ctr">
              <a:defRPr/>
            </a:pPr>
            <a:r>
              <a:rPr lang="en-US" b="1" kern="0" dirty="0" err="1" smtClean="0">
                <a:solidFill>
                  <a:srgbClr val="FFFF00"/>
                </a:solidFill>
                <a:latin typeface="Arial" pitchFamily="34" charset="0"/>
              </a:rPr>
              <a:t>HydroCatalog</a:t>
            </a:r>
            <a:endParaRPr lang="en-US" b="1" kern="0" dirty="0">
              <a:solidFill>
                <a:srgbClr val="FFFF00"/>
              </a:solidFill>
              <a:latin typeface="Arial" pitchFamily="34" charset="0"/>
            </a:endParaRPr>
          </a:p>
        </p:txBody>
      </p:sp>
      <p:sp>
        <p:nvSpPr>
          <p:cNvPr id="71" name="TextBox 14"/>
          <p:cNvSpPr txBox="1">
            <a:spLocks noChangeArrowheads="1"/>
          </p:cNvSpPr>
          <p:nvPr/>
        </p:nvSpPr>
        <p:spPr bwMode="auto">
          <a:xfrm>
            <a:off x="6432868" y="4303712"/>
            <a:ext cx="2028825" cy="363537"/>
          </a:xfrm>
          <a:prstGeom prst="rect">
            <a:avLst/>
          </a:prstGeom>
          <a:noFill/>
          <a:ln w="9525">
            <a:noFill/>
            <a:miter lim="800000"/>
            <a:headEnd/>
            <a:tailEnd/>
          </a:ln>
        </p:spPr>
        <p:txBody>
          <a:bodyPr>
            <a:spAutoFit/>
          </a:bodyPr>
          <a:lstStyle/>
          <a:p>
            <a:pPr algn="ctr">
              <a:defRPr/>
            </a:pPr>
            <a:r>
              <a:rPr lang="en-US" b="1" kern="0" dirty="0" err="1">
                <a:solidFill>
                  <a:srgbClr val="FFFF00"/>
                </a:solidFill>
                <a:latin typeface="Arial" pitchFamily="34" charset="0"/>
              </a:rPr>
              <a:t>HydroDesktop</a:t>
            </a:r>
            <a:endParaRPr lang="en-US" b="1" kern="0" dirty="0">
              <a:solidFill>
                <a:srgbClr val="FFFF00"/>
              </a:solidFill>
              <a:latin typeface="Arial" pitchFamily="34" charset="0"/>
            </a:endParaRPr>
          </a:p>
        </p:txBody>
      </p:sp>
      <p:sp>
        <p:nvSpPr>
          <p:cNvPr id="72" name="TextBox 15"/>
          <p:cNvSpPr txBox="1">
            <a:spLocks noChangeArrowheads="1"/>
          </p:cNvSpPr>
          <p:nvPr/>
        </p:nvSpPr>
        <p:spPr bwMode="auto">
          <a:xfrm>
            <a:off x="905193" y="4303712"/>
            <a:ext cx="1706562" cy="369887"/>
          </a:xfrm>
          <a:prstGeom prst="rect">
            <a:avLst/>
          </a:prstGeom>
          <a:noFill/>
          <a:ln w="9525">
            <a:noFill/>
            <a:miter lim="800000"/>
            <a:headEnd/>
            <a:tailEnd/>
          </a:ln>
        </p:spPr>
        <p:txBody>
          <a:bodyPr>
            <a:spAutoFit/>
          </a:bodyPr>
          <a:lstStyle/>
          <a:p>
            <a:pPr algn="ctr">
              <a:defRPr/>
            </a:pPr>
            <a:r>
              <a:rPr lang="en-US" b="1" kern="0" dirty="0" err="1">
                <a:solidFill>
                  <a:srgbClr val="FFFF00"/>
                </a:solidFill>
                <a:latin typeface="Arial" pitchFamily="34" charset="0"/>
              </a:rPr>
              <a:t>HydroServer</a:t>
            </a:r>
            <a:endParaRPr lang="en-US" b="1" kern="0" dirty="0">
              <a:solidFill>
                <a:srgbClr val="FFFF00"/>
              </a:solidFill>
              <a:latin typeface="Arial" pitchFamily="34" charset="0"/>
            </a:endParaRPr>
          </a:p>
        </p:txBody>
      </p:sp>
      <p:sp>
        <p:nvSpPr>
          <p:cNvPr id="29" name="AutoShape 130"/>
          <p:cNvSpPr>
            <a:spLocks noChangeArrowheads="1"/>
          </p:cNvSpPr>
          <p:nvPr/>
        </p:nvSpPr>
        <p:spPr bwMode="auto">
          <a:xfrm>
            <a:off x="697230" y="5334000"/>
            <a:ext cx="990600" cy="6858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r>
              <a:rPr lang="en-US" sz="1400" dirty="0" smtClean="0">
                <a:solidFill>
                  <a:srgbClr val="FF0000"/>
                </a:solidFill>
                <a:latin typeface="Arial" charset="0"/>
              </a:rPr>
              <a:t>ODM</a:t>
            </a:r>
            <a:endParaRPr lang="en-US" sz="1400" dirty="0">
              <a:solidFill>
                <a:srgbClr val="FF0000"/>
              </a:solidFill>
              <a:latin typeface="Arial" charset="0"/>
            </a:endParaRPr>
          </a:p>
        </p:txBody>
      </p:sp>
      <p:sp>
        <p:nvSpPr>
          <p:cNvPr id="31" name="AutoShape 130"/>
          <p:cNvSpPr>
            <a:spLocks noChangeArrowheads="1"/>
          </p:cNvSpPr>
          <p:nvPr/>
        </p:nvSpPr>
        <p:spPr bwMode="auto">
          <a:xfrm>
            <a:off x="1840230" y="5334000"/>
            <a:ext cx="990600" cy="6858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r>
              <a:rPr lang="en-US" sz="1400" dirty="0" smtClean="0">
                <a:solidFill>
                  <a:srgbClr val="000000">
                    <a:lumMod val="65000"/>
                    <a:lumOff val="35000"/>
                  </a:srgbClr>
                </a:solidFill>
                <a:latin typeface="Arial" charset="0"/>
              </a:rPr>
              <a:t>Geo Data</a:t>
            </a:r>
            <a:endParaRPr lang="en-US" sz="1400" dirty="0">
              <a:solidFill>
                <a:srgbClr val="000000">
                  <a:lumMod val="65000"/>
                  <a:lumOff val="35000"/>
                </a:srgbClr>
              </a:solidFill>
              <a:latin typeface="Arial" charset="0"/>
            </a:endParaRPr>
          </a:p>
        </p:txBody>
      </p:sp>
      <p:pic>
        <p:nvPicPr>
          <p:cNvPr id="32" name="Picture 4" descr="R logo"/>
          <p:cNvPicPr>
            <a:picLocks noChangeAspect="1" noChangeArrowheads="1"/>
          </p:cNvPicPr>
          <p:nvPr/>
        </p:nvPicPr>
        <p:blipFill>
          <a:blip r:embed="rId2" cstate="print"/>
          <a:srcRect/>
          <a:stretch>
            <a:fillRect/>
          </a:stretch>
        </p:blipFill>
        <p:spPr bwMode="auto">
          <a:xfrm>
            <a:off x="7479030" y="5382768"/>
            <a:ext cx="838200" cy="637032"/>
          </a:xfrm>
          <a:prstGeom prst="rect">
            <a:avLst/>
          </a:prstGeom>
          <a:noFill/>
        </p:spPr>
      </p:pic>
      <p:pic>
        <p:nvPicPr>
          <p:cNvPr id="19458" name="Picture 2" descr="OpenMI Association">
            <a:hlinkClick r:id="rId3" tooltip="OpenMI Association Home Page"/>
          </p:cNvPr>
          <p:cNvPicPr>
            <a:picLocks noChangeAspect="1" noChangeArrowheads="1"/>
          </p:cNvPicPr>
          <p:nvPr/>
        </p:nvPicPr>
        <p:blipFill>
          <a:blip r:embed="rId4" cstate="print"/>
          <a:srcRect/>
          <a:stretch>
            <a:fillRect/>
          </a:stretch>
        </p:blipFill>
        <p:spPr bwMode="auto">
          <a:xfrm>
            <a:off x="6464984" y="5410200"/>
            <a:ext cx="937846" cy="609600"/>
          </a:xfrm>
          <a:prstGeom prst="rect">
            <a:avLst/>
          </a:prstGeom>
          <a:noFill/>
        </p:spPr>
      </p:pic>
      <p:sp>
        <p:nvSpPr>
          <p:cNvPr id="20" name="Title 19"/>
          <p:cNvSpPr>
            <a:spLocks noGrp="1"/>
          </p:cNvSpPr>
          <p:nvPr>
            <p:ph type="title"/>
          </p:nvPr>
        </p:nvSpPr>
        <p:spPr/>
        <p:txBody>
          <a:bodyPr/>
          <a:lstStyle/>
          <a:p>
            <a:r>
              <a:rPr lang="en-US" sz="3600" dirty="0" smtClean="0"/>
              <a:t>CUAHSI Hydrologic Information System </a:t>
            </a:r>
            <a:br>
              <a:rPr lang="en-US" sz="3600" dirty="0" smtClean="0"/>
            </a:br>
            <a:r>
              <a:rPr lang="en-US" sz="3600" dirty="0" smtClean="0"/>
              <a:t>Services-Oriented Architecture</a:t>
            </a:r>
            <a:endParaRPr lang="en-US" sz="3600" dirty="0"/>
          </a:p>
        </p:txBody>
      </p:sp>
      <p:sp>
        <p:nvSpPr>
          <p:cNvPr id="21" name="TextBox 15"/>
          <p:cNvSpPr txBox="1">
            <a:spLocks noChangeArrowheads="1"/>
          </p:cNvSpPr>
          <p:nvPr/>
        </p:nvSpPr>
        <p:spPr bwMode="auto">
          <a:xfrm>
            <a:off x="3200400" y="4426672"/>
            <a:ext cx="2620901" cy="400110"/>
          </a:xfrm>
          <a:prstGeom prst="rect">
            <a:avLst/>
          </a:prstGeom>
          <a:noFill/>
          <a:ln w="9525">
            <a:noFill/>
            <a:miter lim="800000"/>
            <a:headEnd/>
            <a:tailEnd/>
          </a:ln>
        </p:spPr>
        <p:txBody>
          <a:bodyPr wrap="square">
            <a:spAutoFit/>
          </a:bodyPr>
          <a:lstStyle/>
          <a:p>
            <a:pPr algn="ctr"/>
            <a:r>
              <a:rPr lang="en-US" sz="2000" b="1" dirty="0">
                <a:solidFill>
                  <a:srgbClr val="000000"/>
                </a:solidFill>
              </a:rPr>
              <a:t>Data Services</a:t>
            </a:r>
          </a:p>
        </p:txBody>
      </p:sp>
      <p:sp>
        <p:nvSpPr>
          <p:cNvPr id="22" name="TextBox 16"/>
          <p:cNvSpPr txBox="1">
            <a:spLocks noChangeArrowheads="1"/>
          </p:cNvSpPr>
          <p:nvPr/>
        </p:nvSpPr>
        <p:spPr bwMode="auto">
          <a:xfrm rot="19560000">
            <a:off x="1805592" y="3195695"/>
            <a:ext cx="2112983" cy="392882"/>
          </a:xfrm>
          <a:prstGeom prst="rect">
            <a:avLst/>
          </a:prstGeom>
          <a:noFill/>
          <a:ln w="9525">
            <a:noFill/>
            <a:miter lim="800000"/>
            <a:headEnd/>
            <a:tailEnd/>
          </a:ln>
        </p:spPr>
        <p:txBody>
          <a:bodyPr wrap="none">
            <a:spAutoFit/>
          </a:bodyPr>
          <a:lstStyle/>
          <a:p>
            <a:pPr algn="ctr"/>
            <a:r>
              <a:rPr lang="en-US" sz="2000" b="1" dirty="0">
                <a:solidFill>
                  <a:srgbClr val="000000"/>
                </a:solidFill>
              </a:rPr>
              <a:t>Metadata Services</a:t>
            </a:r>
          </a:p>
        </p:txBody>
      </p:sp>
      <p:sp>
        <p:nvSpPr>
          <p:cNvPr id="23" name="TextBox 17"/>
          <p:cNvSpPr txBox="1">
            <a:spLocks noChangeArrowheads="1"/>
          </p:cNvSpPr>
          <p:nvPr/>
        </p:nvSpPr>
        <p:spPr bwMode="auto">
          <a:xfrm rot="1860000">
            <a:off x="5346676" y="3175619"/>
            <a:ext cx="1823128" cy="400110"/>
          </a:xfrm>
          <a:prstGeom prst="rect">
            <a:avLst/>
          </a:prstGeom>
          <a:noFill/>
          <a:ln w="9525">
            <a:noFill/>
            <a:miter lim="800000"/>
            <a:headEnd/>
            <a:tailEnd/>
          </a:ln>
        </p:spPr>
        <p:txBody>
          <a:bodyPr wrap="none">
            <a:spAutoFit/>
          </a:bodyPr>
          <a:lstStyle/>
          <a:p>
            <a:r>
              <a:rPr lang="en-US" sz="2000" b="1" dirty="0" smtClean="0">
                <a:solidFill>
                  <a:srgbClr val="000000"/>
                </a:solidFill>
              </a:rPr>
              <a:t>Search Services</a:t>
            </a:r>
            <a:endParaRPr lang="en-US" sz="2000" b="1" dirty="0">
              <a:solidFill>
                <a:srgbClr val="000000"/>
              </a:solidFill>
            </a:endParaRPr>
          </a:p>
        </p:txBody>
      </p:sp>
      <p:sp>
        <p:nvSpPr>
          <p:cNvPr id="24" name="Oval 23"/>
          <p:cNvSpPr/>
          <p:nvPr/>
        </p:nvSpPr>
        <p:spPr>
          <a:xfrm>
            <a:off x="3583577" y="3208559"/>
            <a:ext cx="1665514" cy="1088572"/>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kern="0" dirty="0" err="1" smtClean="0">
                <a:solidFill>
                  <a:sysClr val="window" lastClr="FFFFFF"/>
                </a:solidFill>
              </a:rPr>
              <a:t>WaterML</a:t>
            </a:r>
            <a:r>
              <a:rPr lang="en-US" kern="0" dirty="0" smtClean="0">
                <a:solidFill>
                  <a:sysClr val="window" lastClr="FFFFFF"/>
                </a:solidFill>
              </a:rPr>
              <a:t>, Other OGC Standards</a:t>
            </a:r>
            <a:endParaRPr lang="en-US" kern="0" dirty="0">
              <a:solidFill>
                <a:sysClr val="window" lastClr="FFFFFF"/>
              </a:solidFill>
            </a:endParaRPr>
          </a:p>
        </p:txBody>
      </p:sp>
      <p:sp>
        <p:nvSpPr>
          <p:cNvPr id="25" name="Rectangle 24"/>
          <p:cNvSpPr/>
          <p:nvPr/>
        </p:nvSpPr>
        <p:spPr bwMode="auto">
          <a:xfrm>
            <a:off x="695576" y="6186924"/>
            <a:ext cx="7732143" cy="380996"/>
          </a:xfrm>
          <a:prstGeom prst="rect">
            <a:avLst/>
          </a:prstGeom>
          <a:solidFill>
            <a:schemeClr val="accent1">
              <a:lumMod val="40000"/>
              <a:lumOff val="60000"/>
            </a:schemeClr>
          </a:solidFill>
          <a:ln w="25400" cap="flat" cmpd="sng" algn="ctr">
            <a:solidFill>
              <a:srgbClr val="4F81BD">
                <a:shade val="50000"/>
              </a:srgbClr>
            </a:solidFill>
            <a:prstDash val="solid"/>
          </a:ln>
          <a:effectLst/>
        </p:spPr>
        <p:txBody>
          <a:bodyPr anchor="b"/>
          <a:lstStyle/>
          <a:p>
            <a:pPr algn="ctr">
              <a:defRPr/>
            </a:pPr>
            <a:r>
              <a:rPr lang="en-US" kern="0" dirty="0" smtClean="0">
                <a:solidFill>
                  <a:prstClr val="black"/>
                </a:solidFill>
              </a:rPr>
              <a:t>Information Model and Community Support Infrastructure</a:t>
            </a:r>
          </a:p>
        </p:txBody>
      </p:sp>
    </p:spTree>
    <p:extLst>
      <p:ext uri="{BB962C8B-B14F-4D97-AF65-F5344CB8AC3E}">
        <p14:creationId xmlns:p14="http://schemas.microsoft.com/office/powerpoint/2010/main" val="2849486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07975" y="260350"/>
            <a:ext cx="8405813" cy="1492250"/>
          </a:xfrm>
        </p:spPr>
        <p:txBody>
          <a:bodyPr>
            <a:noAutofit/>
          </a:bodyPr>
          <a:lstStyle/>
          <a:p>
            <a:r>
              <a:rPr lang="en-US" sz="3600" b="1" dirty="0"/>
              <a:t>What are the basic attributes to be associated with each single data value and how can these best be organized</a:t>
            </a:r>
            <a:r>
              <a:rPr lang="en-US" sz="3600" dirty="0"/>
              <a:t>?</a:t>
            </a:r>
          </a:p>
        </p:txBody>
      </p:sp>
      <p:grpSp>
        <p:nvGrpSpPr>
          <p:cNvPr id="6" name="Group 74"/>
          <p:cNvGrpSpPr>
            <a:grpSpLocks/>
          </p:cNvGrpSpPr>
          <p:nvPr/>
        </p:nvGrpSpPr>
        <p:grpSpPr bwMode="auto">
          <a:xfrm>
            <a:off x="2411258" y="2227916"/>
            <a:ext cx="4124325" cy="3171825"/>
            <a:chOff x="2976" y="2160"/>
            <a:chExt cx="2736" cy="2112"/>
          </a:xfrm>
        </p:grpSpPr>
        <p:sp>
          <p:nvSpPr>
            <p:cNvPr id="7" name="Rectangle 73"/>
            <p:cNvSpPr>
              <a:spLocks noChangeArrowheads="1"/>
            </p:cNvSpPr>
            <p:nvPr/>
          </p:nvSpPr>
          <p:spPr bwMode="auto">
            <a:xfrm>
              <a:off x="2976" y="2160"/>
              <a:ext cx="2736" cy="2112"/>
            </a:xfrm>
            <a:prstGeom prst="rect">
              <a:avLst/>
            </a:prstGeom>
            <a:solidFill>
              <a:srgbClr val="E9EAE2"/>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cxnSp>
          <p:nvCxnSpPr>
            <p:cNvPr id="8" name="Straight Arrow Connector 7"/>
            <p:cNvCxnSpPr/>
            <p:nvPr/>
          </p:nvCxnSpPr>
          <p:spPr>
            <a:xfrm rot="5400000" flipH="1" flipV="1">
              <a:off x="3376" y="2819"/>
              <a:ext cx="1127"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374" y="3382"/>
              <a:ext cx="567" cy="580"/>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41" y="3382"/>
              <a:ext cx="934"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6"/>
            <p:cNvSpPr txBox="1">
              <a:spLocks noChangeArrowheads="1"/>
            </p:cNvSpPr>
            <p:nvPr/>
          </p:nvSpPr>
          <p:spPr bwMode="auto">
            <a:xfrm>
              <a:off x="4848" y="3360"/>
              <a:ext cx="753"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Space, S</a:t>
              </a:r>
            </a:p>
          </p:txBody>
        </p:sp>
        <p:sp>
          <p:nvSpPr>
            <p:cNvPr id="12" name="TextBox 7"/>
            <p:cNvSpPr txBox="1">
              <a:spLocks noChangeArrowheads="1"/>
            </p:cNvSpPr>
            <p:nvPr/>
          </p:nvSpPr>
          <p:spPr bwMode="auto">
            <a:xfrm>
              <a:off x="4032" y="2208"/>
              <a:ext cx="688"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Time, T</a:t>
              </a:r>
            </a:p>
          </p:txBody>
        </p:sp>
        <p:sp>
          <p:nvSpPr>
            <p:cNvPr id="13" name="TextBox 8"/>
            <p:cNvSpPr txBox="1">
              <a:spLocks noChangeArrowheads="1"/>
            </p:cNvSpPr>
            <p:nvPr/>
          </p:nvSpPr>
          <p:spPr bwMode="auto">
            <a:xfrm>
              <a:off x="3308" y="3955"/>
              <a:ext cx="1036"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Variables, V</a:t>
              </a:r>
            </a:p>
          </p:txBody>
        </p:sp>
        <p:cxnSp>
          <p:nvCxnSpPr>
            <p:cNvPr id="14" name="Straight Connector 9"/>
            <p:cNvCxnSpPr>
              <a:cxnSpLocks noChangeShapeType="1"/>
            </p:cNvCxnSpPr>
            <p:nvPr/>
          </p:nvCxnSpPr>
          <p:spPr bwMode="auto">
            <a:xfrm rot="5400000" flipH="1" flipV="1">
              <a:off x="4127" y="3099"/>
              <a:ext cx="581" cy="1"/>
            </a:xfrm>
            <a:prstGeom prst="line">
              <a:avLst/>
            </a:prstGeom>
            <a:noFill/>
            <a:ln w="19050" algn="ctr">
              <a:solidFill>
                <a:srgbClr val="3C6ACA"/>
              </a:solidFill>
              <a:round/>
              <a:headEnd/>
              <a:tailEnd/>
            </a:ln>
          </p:spPr>
        </p:cxnSp>
        <p:cxnSp>
          <p:nvCxnSpPr>
            <p:cNvPr id="15" name="Straight Connector 10"/>
            <p:cNvCxnSpPr>
              <a:cxnSpLocks noChangeShapeType="1"/>
            </p:cNvCxnSpPr>
            <p:nvPr/>
          </p:nvCxnSpPr>
          <p:spPr bwMode="auto">
            <a:xfrm rot="5400000" flipH="1" flipV="1">
              <a:off x="3368" y="3365"/>
              <a:ext cx="580" cy="1"/>
            </a:xfrm>
            <a:prstGeom prst="line">
              <a:avLst/>
            </a:prstGeom>
            <a:noFill/>
            <a:ln w="19050" algn="ctr">
              <a:solidFill>
                <a:srgbClr val="3C6ACA"/>
              </a:solidFill>
              <a:round/>
              <a:headEnd/>
              <a:tailEnd/>
            </a:ln>
          </p:spPr>
        </p:cxnSp>
        <p:cxnSp>
          <p:nvCxnSpPr>
            <p:cNvPr id="16" name="Straight Connector 11"/>
            <p:cNvCxnSpPr>
              <a:cxnSpLocks noChangeShapeType="1"/>
            </p:cNvCxnSpPr>
            <p:nvPr/>
          </p:nvCxnSpPr>
          <p:spPr bwMode="auto">
            <a:xfrm rot="5400000" flipH="1" flipV="1">
              <a:off x="3850" y="3365"/>
              <a:ext cx="580" cy="1"/>
            </a:xfrm>
            <a:prstGeom prst="line">
              <a:avLst/>
            </a:prstGeom>
            <a:noFill/>
            <a:ln w="19050" algn="ctr">
              <a:solidFill>
                <a:srgbClr val="3C6ACA"/>
              </a:solidFill>
              <a:round/>
              <a:headEnd/>
              <a:tailEnd/>
            </a:ln>
          </p:spPr>
        </p:cxnSp>
        <p:cxnSp>
          <p:nvCxnSpPr>
            <p:cNvPr id="17" name="Straight Connector 12"/>
            <p:cNvCxnSpPr>
              <a:cxnSpLocks noChangeShapeType="1"/>
            </p:cNvCxnSpPr>
            <p:nvPr/>
          </p:nvCxnSpPr>
          <p:spPr bwMode="auto">
            <a:xfrm>
              <a:off x="3657" y="3075"/>
              <a:ext cx="482" cy="0"/>
            </a:xfrm>
            <a:prstGeom prst="line">
              <a:avLst/>
            </a:prstGeom>
            <a:noFill/>
            <a:ln w="19050" algn="ctr">
              <a:solidFill>
                <a:srgbClr val="3C6ACA"/>
              </a:solidFill>
              <a:round/>
              <a:headEnd/>
              <a:tailEnd/>
            </a:ln>
          </p:spPr>
        </p:cxnSp>
        <p:cxnSp>
          <p:nvCxnSpPr>
            <p:cNvPr id="18" name="Straight Connector 13"/>
            <p:cNvCxnSpPr>
              <a:cxnSpLocks noChangeShapeType="1"/>
            </p:cNvCxnSpPr>
            <p:nvPr/>
          </p:nvCxnSpPr>
          <p:spPr bwMode="auto">
            <a:xfrm>
              <a:off x="3941" y="2801"/>
              <a:ext cx="481" cy="1"/>
            </a:xfrm>
            <a:prstGeom prst="line">
              <a:avLst/>
            </a:prstGeom>
            <a:noFill/>
            <a:ln w="19050" algn="ctr">
              <a:solidFill>
                <a:srgbClr val="3C6ACA"/>
              </a:solidFill>
              <a:round/>
              <a:headEnd/>
              <a:tailEnd/>
            </a:ln>
          </p:spPr>
        </p:cxnSp>
        <p:cxnSp>
          <p:nvCxnSpPr>
            <p:cNvPr id="19" name="Straight Connector 14"/>
            <p:cNvCxnSpPr>
              <a:cxnSpLocks noChangeShapeType="1"/>
            </p:cNvCxnSpPr>
            <p:nvPr/>
          </p:nvCxnSpPr>
          <p:spPr bwMode="auto">
            <a:xfrm>
              <a:off x="3657" y="3655"/>
              <a:ext cx="482" cy="1"/>
            </a:xfrm>
            <a:prstGeom prst="line">
              <a:avLst/>
            </a:prstGeom>
            <a:noFill/>
            <a:ln w="19050" algn="ctr">
              <a:solidFill>
                <a:srgbClr val="3C6ACA"/>
              </a:solidFill>
              <a:round/>
              <a:headEnd/>
              <a:tailEnd/>
            </a:ln>
          </p:spPr>
        </p:cxnSp>
        <p:cxnSp>
          <p:nvCxnSpPr>
            <p:cNvPr id="20" name="Straight Connector 15"/>
            <p:cNvCxnSpPr>
              <a:cxnSpLocks noChangeShapeType="1"/>
            </p:cNvCxnSpPr>
            <p:nvPr/>
          </p:nvCxnSpPr>
          <p:spPr bwMode="auto">
            <a:xfrm flipV="1">
              <a:off x="3657" y="2801"/>
              <a:ext cx="284" cy="274"/>
            </a:xfrm>
            <a:prstGeom prst="line">
              <a:avLst/>
            </a:prstGeom>
            <a:noFill/>
            <a:ln w="19050" algn="ctr">
              <a:solidFill>
                <a:srgbClr val="3C6ACA"/>
              </a:solidFill>
              <a:round/>
              <a:headEnd/>
              <a:tailEnd/>
            </a:ln>
          </p:spPr>
        </p:cxnSp>
        <p:cxnSp>
          <p:nvCxnSpPr>
            <p:cNvPr id="21" name="Straight Connector 16"/>
            <p:cNvCxnSpPr>
              <a:cxnSpLocks noChangeShapeType="1"/>
            </p:cNvCxnSpPr>
            <p:nvPr/>
          </p:nvCxnSpPr>
          <p:spPr bwMode="auto">
            <a:xfrm flipV="1">
              <a:off x="4139" y="2801"/>
              <a:ext cx="283" cy="274"/>
            </a:xfrm>
            <a:prstGeom prst="line">
              <a:avLst/>
            </a:prstGeom>
            <a:noFill/>
            <a:ln w="19050" algn="ctr">
              <a:solidFill>
                <a:srgbClr val="3C6ACA"/>
              </a:solidFill>
              <a:round/>
              <a:headEnd/>
              <a:tailEnd/>
            </a:ln>
          </p:spPr>
        </p:cxnSp>
        <p:cxnSp>
          <p:nvCxnSpPr>
            <p:cNvPr id="22" name="Straight Connector 17"/>
            <p:cNvCxnSpPr>
              <a:cxnSpLocks noChangeShapeType="1"/>
            </p:cNvCxnSpPr>
            <p:nvPr/>
          </p:nvCxnSpPr>
          <p:spPr bwMode="auto">
            <a:xfrm flipV="1">
              <a:off x="4139" y="3382"/>
              <a:ext cx="283" cy="273"/>
            </a:xfrm>
            <a:prstGeom prst="line">
              <a:avLst/>
            </a:prstGeom>
            <a:noFill/>
            <a:ln w="19050" algn="ctr">
              <a:solidFill>
                <a:srgbClr val="3C6ACA"/>
              </a:solidFill>
              <a:round/>
              <a:headEnd/>
              <a:tailEnd/>
            </a:ln>
          </p:spPr>
        </p:cxnSp>
        <p:sp>
          <p:nvSpPr>
            <p:cNvPr id="23" name="TextBox 18"/>
            <p:cNvSpPr txBox="1">
              <a:spLocks noChangeArrowheads="1"/>
            </p:cNvSpPr>
            <p:nvPr/>
          </p:nvSpPr>
          <p:spPr bwMode="auto">
            <a:xfrm>
              <a:off x="4419" y="3150"/>
              <a:ext cx="191"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s</a:t>
              </a:r>
            </a:p>
          </p:txBody>
        </p:sp>
        <p:sp>
          <p:nvSpPr>
            <p:cNvPr id="24" name="Oval 23"/>
            <p:cNvSpPr/>
            <p:nvPr/>
          </p:nvSpPr>
          <p:spPr>
            <a:xfrm>
              <a:off x="4393" y="3348"/>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TextBox 20"/>
            <p:cNvSpPr txBox="1">
              <a:spLocks noChangeArrowheads="1"/>
            </p:cNvSpPr>
            <p:nvPr/>
          </p:nvSpPr>
          <p:spPr bwMode="auto">
            <a:xfrm>
              <a:off x="3975" y="2568"/>
              <a:ext cx="180"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t</a:t>
              </a:r>
            </a:p>
          </p:txBody>
        </p:sp>
        <p:sp>
          <p:nvSpPr>
            <p:cNvPr id="26" name="Oval 25"/>
            <p:cNvSpPr/>
            <p:nvPr/>
          </p:nvSpPr>
          <p:spPr>
            <a:xfrm>
              <a:off x="3912" y="2771"/>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7" name="TextBox 22"/>
            <p:cNvSpPr txBox="1">
              <a:spLocks noChangeArrowheads="1"/>
            </p:cNvSpPr>
            <p:nvPr/>
          </p:nvSpPr>
          <p:spPr bwMode="auto">
            <a:xfrm>
              <a:off x="3397" y="3463"/>
              <a:ext cx="25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V</a:t>
              </a:r>
              <a:r>
                <a:rPr lang="en-US" sz="2400" baseline="-25000" smtClean="0">
                  <a:solidFill>
                    <a:srgbClr val="000000"/>
                  </a:solidFill>
                  <a:latin typeface="Calibri" pitchFamily="34" charset="0"/>
                </a:rPr>
                <a:t>i</a:t>
              </a:r>
            </a:p>
          </p:txBody>
        </p:sp>
        <p:sp>
          <p:nvSpPr>
            <p:cNvPr id="28" name="Oval 27"/>
            <p:cNvSpPr/>
            <p:nvPr/>
          </p:nvSpPr>
          <p:spPr>
            <a:xfrm>
              <a:off x="3629" y="3621"/>
              <a:ext cx="56"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9" name="TextBox 24"/>
            <p:cNvSpPr txBox="1">
              <a:spLocks noChangeArrowheads="1"/>
            </p:cNvSpPr>
            <p:nvPr/>
          </p:nvSpPr>
          <p:spPr bwMode="auto">
            <a:xfrm>
              <a:off x="4224" y="2879"/>
              <a:ext cx="56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v</a:t>
              </a:r>
              <a:r>
                <a:rPr lang="en-US" sz="2400" baseline="-25000" smtClean="0">
                  <a:solidFill>
                    <a:srgbClr val="000000"/>
                  </a:solidFill>
                  <a:latin typeface="Calibri" pitchFamily="34" charset="0"/>
                </a:rPr>
                <a:t>i </a:t>
              </a:r>
              <a:r>
                <a:rPr lang="en-US" sz="2400" smtClean="0">
                  <a:solidFill>
                    <a:srgbClr val="000000"/>
                  </a:solidFill>
                  <a:latin typeface="Calibri" pitchFamily="34" charset="0"/>
                </a:rPr>
                <a:t>(s,t)</a:t>
              </a:r>
            </a:p>
          </p:txBody>
        </p:sp>
        <p:sp>
          <p:nvSpPr>
            <p:cNvPr id="30" name="Oval 29"/>
            <p:cNvSpPr/>
            <p:nvPr/>
          </p:nvSpPr>
          <p:spPr>
            <a:xfrm>
              <a:off x="4111" y="3041"/>
              <a:ext cx="56" cy="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1" name="TextBox 26"/>
            <p:cNvSpPr txBox="1">
              <a:spLocks noChangeArrowheads="1"/>
            </p:cNvSpPr>
            <p:nvPr/>
          </p:nvSpPr>
          <p:spPr bwMode="auto">
            <a:xfrm>
              <a:off x="4752" y="3120"/>
              <a:ext cx="807"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“Where”</a:t>
              </a:r>
            </a:p>
          </p:txBody>
        </p:sp>
        <p:sp>
          <p:nvSpPr>
            <p:cNvPr id="32" name="TextBox 27"/>
            <p:cNvSpPr txBox="1">
              <a:spLocks noChangeArrowheads="1"/>
            </p:cNvSpPr>
            <p:nvPr/>
          </p:nvSpPr>
          <p:spPr bwMode="auto">
            <a:xfrm>
              <a:off x="3486" y="3731"/>
              <a:ext cx="70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“What”</a:t>
              </a:r>
            </a:p>
          </p:txBody>
        </p:sp>
        <p:sp>
          <p:nvSpPr>
            <p:cNvPr id="33" name="TextBox 28"/>
            <p:cNvSpPr txBox="1">
              <a:spLocks noChangeArrowheads="1"/>
            </p:cNvSpPr>
            <p:nvPr/>
          </p:nvSpPr>
          <p:spPr bwMode="auto">
            <a:xfrm>
              <a:off x="3168" y="2208"/>
              <a:ext cx="745"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“When”</a:t>
              </a:r>
            </a:p>
          </p:txBody>
        </p:sp>
        <p:sp>
          <p:nvSpPr>
            <p:cNvPr id="34" name="TextBox 29"/>
            <p:cNvSpPr txBox="1">
              <a:spLocks noChangeArrowheads="1"/>
            </p:cNvSpPr>
            <p:nvPr/>
          </p:nvSpPr>
          <p:spPr bwMode="auto">
            <a:xfrm>
              <a:off x="4608" y="2592"/>
              <a:ext cx="1082"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A data value</a:t>
              </a:r>
            </a:p>
          </p:txBody>
        </p:sp>
        <p:cxnSp>
          <p:nvCxnSpPr>
            <p:cNvPr id="35" name="Straight Arrow Connector 31"/>
            <p:cNvCxnSpPr>
              <a:cxnSpLocks noChangeShapeType="1"/>
              <a:stCxn id="34" idx="1"/>
              <a:endCxn id="30" idx="7"/>
            </p:cNvCxnSpPr>
            <p:nvPr/>
          </p:nvCxnSpPr>
          <p:spPr bwMode="auto">
            <a:xfrm flipH="1">
              <a:off x="4159" y="2736"/>
              <a:ext cx="449" cy="307"/>
            </a:xfrm>
            <a:prstGeom prst="straightConnector1">
              <a:avLst/>
            </a:prstGeom>
            <a:noFill/>
            <a:ln w="19050" algn="ctr">
              <a:solidFill>
                <a:srgbClr val="4A7EBB"/>
              </a:solidFill>
              <a:prstDash val="dash"/>
              <a:round/>
              <a:headEnd/>
              <a:tailEnd type="arrow" w="med" len="med"/>
            </a:ln>
          </p:spPr>
        </p:cxnSp>
      </p:grpSp>
      <p:graphicFrame>
        <p:nvGraphicFramePr>
          <p:cNvPr id="2" name="Table 1"/>
          <p:cNvGraphicFramePr>
            <a:graphicFrameLocks noGrp="1"/>
          </p:cNvGraphicFramePr>
          <p:nvPr>
            <p:extLst>
              <p:ext uri="{D42A27DB-BD31-4B8C-83A1-F6EECF244321}">
                <p14:modId xmlns:p14="http://schemas.microsoft.com/office/powerpoint/2010/main" val="1965521434"/>
              </p:ext>
            </p:extLst>
          </p:nvPr>
        </p:nvGraphicFramePr>
        <p:xfrm>
          <a:off x="152400" y="3536996"/>
          <a:ext cx="2133600" cy="2346960"/>
        </p:xfrm>
        <a:graphic>
          <a:graphicData uri="http://schemas.openxmlformats.org/drawingml/2006/table">
            <a:tbl>
              <a:tblPr/>
              <a:tblGrid>
                <a:gridCol w="21336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Variable</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Method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Quality Control Level</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Sample Medium</a:t>
                      </a:r>
                      <a:endParaRPr kumimoji="0" lang="en-US"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Value Type</a:t>
                      </a:r>
                      <a:endParaRPr kumimoji="0" lang="en-US"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Data Type</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Source/Organization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06819890"/>
              </p:ext>
            </p:extLst>
          </p:nvPr>
        </p:nvGraphicFramePr>
        <p:xfrm>
          <a:off x="6716889" y="2294181"/>
          <a:ext cx="2046111" cy="1341120"/>
        </p:xfrm>
        <a:graphic>
          <a:graphicData uri="http://schemas.openxmlformats.org/drawingml/2006/table">
            <a:tbl>
              <a:tblPr/>
              <a:tblGrid>
                <a:gridCol w="2046111"/>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Units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Accuracy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Censoring</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Qualifying comments</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684622512"/>
              </p:ext>
            </p:extLst>
          </p:nvPr>
        </p:nvGraphicFramePr>
        <p:xfrm>
          <a:off x="6705600" y="4296633"/>
          <a:ext cx="2057400" cy="670560"/>
        </p:xfrm>
        <a:graphic>
          <a:graphicData uri="http://schemas.openxmlformats.org/drawingml/2006/table">
            <a:tbl>
              <a:tblPr/>
              <a:tblGrid>
                <a:gridCol w="20574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Location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Feature of 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949657647"/>
              </p:ext>
            </p:extLst>
          </p:nvPr>
        </p:nvGraphicFramePr>
        <p:xfrm>
          <a:off x="152400" y="2170095"/>
          <a:ext cx="2133600" cy="670560"/>
        </p:xfrm>
        <a:graphic>
          <a:graphicData uri="http://schemas.openxmlformats.org/drawingml/2006/table">
            <a:tbl>
              <a:tblPr/>
              <a:tblGrid>
                <a:gridCol w="21336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DateTime</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Interval (support)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27358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cstate="print"/>
          <a:srcRect/>
          <a:stretch>
            <a:fillRect/>
          </a:stretch>
        </p:blipFill>
        <p:spPr bwMode="auto">
          <a:xfrm>
            <a:off x="2563312" y="1556959"/>
            <a:ext cx="4081076" cy="2617247"/>
          </a:xfrm>
          <a:prstGeom prst="rect">
            <a:avLst/>
          </a:prstGeom>
          <a:noFill/>
          <a:ln w="9525">
            <a:noFill/>
            <a:miter lim="800000"/>
            <a:headEnd/>
            <a:tailEnd/>
          </a:ln>
        </p:spPr>
      </p:pic>
      <p:sp>
        <p:nvSpPr>
          <p:cNvPr id="44034" name="Rectangle 2"/>
          <p:cNvSpPr>
            <a:spLocks noGrp="1" noChangeArrowheads="1"/>
          </p:cNvSpPr>
          <p:nvPr>
            <p:ph type="title"/>
          </p:nvPr>
        </p:nvSpPr>
        <p:spPr>
          <a:xfrm>
            <a:off x="457200" y="76200"/>
            <a:ext cx="8229600" cy="609600"/>
          </a:xfrm>
        </p:spPr>
        <p:txBody>
          <a:bodyPr>
            <a:normAutofit fontScale="90000"/>
          </a:bodyPr>
          <a:lstStyle/>
          <a:p>
            <a:pPr eaLnBrk="1" hangingPunct="1"/>
            <a:r>
              <a:rPr lang="en-US" sz="4000" dirty="0" smtClean="0"/>
              <a:t>Observations Data Model (ODM)</a:t>
            </a:r>
          </a:p>
        </p:txBody>
      </p:sp>
      <p:grpSp>
        <p:nvGrpSpPr>
          <p:cNvPr id="2" name="Group 26"/>
          <p:cNvGrpSpPr/>
          <p:nvPr/>
        </p:nvGrpSpPr>
        <p:grpSpPr>
          <a:xfrm>
            <a:off x="361352" y="685800"/>
            <a:ext cx="8554049" cy="4735035"/>
            <a:chOff x="361352" y="979965"/>
            <a:chExt cx="8554049" cy="4735035"/>
          </a:xfrm>
        </p:grpSpPr>
        <p:pic>
          <p:nvPicPr>
            <p:cNvPr id="18" name="Picture 16" descr="weather_sta"/>
            <p:cNvPicPr>
              <a:picLocks noChangeAspect="1" noChangeArrowheads="1"/>
            </p:cNvPicPr>
            <p:nvPr/>
          </p:nvPicPr>
          <p:blipFill>
            <a:blip r:embed="rId3" cstate="print"/>
            <a:srcRect/>
            <a:stretch>
              <a:fillRect/>
            </a:stretch>
          </p:blipFill>
          <p:spPr bwMode="auto">
            <a:xfrm>
              <a:off x="520510" y="2952843"/>
              <a:ext cx="871827" cy="1456122"/>
            </a:xfrm>
            <a:prstGeom prst="rect">
              <a:avLst/>
            </a:prstGeom>
            <a:noFill/>
            <a:ln w="9525">
              <a:noFill/>
              <a:miter lim="800000"/>
              <a:headEnd/>
              <a:tailEnd/>
            </a:ln>
          </p:spPr>
        </p:pic>
        <p:grpSp>
          <p:nvGrpSpPr>
            <p:cNvPr id="3" name="Group 25"/>
            <p:cNvGrpSpPr/>
            <p:nvPr/>
          </p:nvGrpSpPr>
          <p:grpSpPr>
            <a:xfrm>
              <a:off x="361352" y="986838"/>
              <a:ext cx="8554049" cy="3958259"/>
              <a:chOff x="345792" y="986838"/>
              <a:chExt cx="7577286" cy="3958259"/>
            </a:xfrm>
          </p:grpSpPr>
          <p:sp>
            <p:nvSpPr>
              <p:cNvPr id="44036" name="Text Box 16"/>
              <p:cNvSpPr txBox="1">
                <a:spLocks noChangeArrowheads="1"/>
              </p:cNvSpPr>
              <p:nvPr/>
            </p:nvSpPr>
            <p:spPr bwMode="auto">
              <a:xfrm>
                <a:off x="5634229" y="2848045"/>
                <a:ext cx="1613859" cy="1019652"/>
              </a:xfrm>
              <a:prstGeom prst="rect">
                <a:avLst/>
              </a:prstGeom>
              <a:noFill/>
              <a:ln w="9525">
                <a:noFill/>
                <a:miter lim="800000"/>
                <a:headEnd/>
                <a:tailEnd/>
              </a:ln>
            </p:spPr>
            <p:txBody>
              <a:bodyPr lIns="91403" tIns="45703" rIns="91403" bIns="45703">
                <a:spAutoFit/>
              </a:bodyPr>
              <a:lstStyle/>
              <a:p>
                <a:pPr algn="ctr"/>
                <a:r>
                  <a:rPr lang="en-US" sz="2400" dirty="0">
                    <a:solidFill>
                      <a:prstClr val="black"/>
                    </a:solidFill>
                  </a:rPr>
                  <a:t>Soil </a:t>
                </a:r>
              </a:p>
              <a:p>
                <a:pPr algn="ctr"/>
                <a:r>
                  <a:rPr lang="en-US" sz="2400" dirty="0">
                    <a:solidFill>
                      <a:prstClr val="black"/>
                    </a:solidFill>
                  </a:rPr>
                  <a:t>moisture</a:t>
                </a:r>
              </a:p>
              <a:p>
                <a:pPr algn="ctr"/>
                <a:r>
                  <a:rPr lang="en-US" sz="2400" dirty="0">
                    <a:solidFill>
                      <a:prstClr val="black"/>
                    </a:solidFill>
                  </a:rPr>
                  <a:t>data</a:t>
                </a:r>
              </a:p>
            </p:txBody>
          </p:sp>
          <p:sp>
            <p:nvSpPr>
              <p:cNvPr id="44037" name="Text Box 11"/>
              <p:cNvSpPr txBox="1">
                <a:spLocks noChangeArrowheads="1"/>
              </p:cNvSpPr>
              <p:nvPr/>
            </p:nvSpPr>
            <p:spPr bwMode="auto">
              <a:xfrm>
                <a:off x="1547624" y="986838"/>
                <a:ext cx="1346984" cy="391187"/>
              </a:xfrm>
              <a:prstGeom prst="rect">
                <a:avLst/>
              </a:prstGeom>
              <a:noFill/>
              <a:ln w="9525">
                <a:noFill/>
                <a:miter lim="800000"/>
                <a:headEnd/>
                <a:tailEnd/>
              </a:ln>
            </p:spPr>
            <p:txBody>
              <a:bodyPr wrap="none" lIns="91403" tIns="45703" rIns="91403" bIns="45703">
                <a:spAutoFit/>
              </a:bodyPr>
              <a:lstStyle/>
              <a:p>
                <a:r>
                  <a:rPr lang="en-US" sz="2400" dirty="0">
                    <a:solidFill>
                      <a:prstClr val="black"/>
                    </a:solidFill>
                  </a:rPr>
                  <a:t>Streamflow</a:t>
                </a:r>
              </a:p>
            </p:txBody>
          </p:sp>
          <p:sp>
            <p:nvSpPr>
              <p:cNvPr id="44038" name="Text Box 12"/>
              <p:cNvSpPr txBox="1">
                <a:spLocks noChangeArrowheads="1"/>
              </p:cNvSpPr>
              <p:nvPr/>
            </p:nvSpPr>
            <p:spPr bwMode="auto">
              <a:xfrm>
                <a:off x="5974254" y="4272779"/>
                <a:ext cx="1948824" cy="461631"/>
              </a:xfrm>
              <a:prstGeom prst="rect">
                <a:avLst/>
              </a:prstGeom>
              <a:noFill/>
              <a:ln w="9525">
                <a:noFill/>
                <a:miter lim="800000"/>
                <a:headEnd/>
                <a:tailEnd/>
              </a:ln>
            </p:spPr>
            <p:txBody>
              <a:bodyPr wrap="square" lIns="91403" tIns="45703" rIns="91403" bIns="45703">
                <a:spAutoFit/>
              </a:bodyPr>
              <a:lstStyle/>
              <a:p>
                <a:pPr algn="ctr"/>
                <a:r>
                  <a:rPr lang="en-US" sz="2400" dirty="0">
                    <a:solidFill>
                      <a:prstClr val="black"/>
                    </a:solidFill>
                  </a:rPr>
                  <a:t>Flux </a:t>
                </a:r>
                <a:r>
                  <a:rPr lang="en-US" sz="2400" dirty="0" smtClean="0">
                    <a:solidFill>
                      <a:prstClr val="black"/>
                    </a:solidFill>
                  </a:rPr>
                  <a:t>tower data</a:t>
                </a:r>
                <a:endParaRPr lang="en-US" sz="2400" dirty="0">
                  <a:solidFill>
                    <a:prstClr val="black"/>
                  </a:solidFill>
                </a:endParaRPr>
              </a:p>
            </p:txBody>
          </p:sp>
          <p:sp>
            <p:nvSpPr>
              <p:cNvPr id="44040" name="Text Box 14"/>
              <p:cNvSpPr txBox="1">
                <a:spLocks noChangeArrowheads="1"/>
              </p:cNvSpPr>
              <p:nvPr/>
            </p:nvSpPr>
            <p:spPr bwMode="auto">
              <a:xfrm>
                <a:off x="5167218" y="1012221"/>
                <a:ext cx="1536108" cy="705420"/>
              </a:xfrm>
              <a:prstGeom prst="rect">
                <a:avLst/>
              </a:prstGeom>
              <a:noFill/>
              <a:ln w="9525">
                <a:noFill/>
                <a:miter lim="800000"/>
                <a:headEnd/>
                <a:tailEnd/>
              </a:ln>
            </p:spPr>
            <p:txBody>
              <a:bodyPr wrap="none" lIns="91403" tIns="45703" rIns="91403" bIns="45703">
                <a:spAutoFit/>
              </a:bodyPr>
              <a:lstStyle/>
              <a:p>
                <a:pPr algn="ctr"/>
                <a:r>
                  <a:rPr lang="en-US" sz="2400" dirty="0">
                    <a:solidFill>
                      <a:prstClr val="black"/>
                    </a:solidFill>
                  </a:rPr>
                  <a:t>Groundwater</a:t>
                </a:r>
              </a:p>
              <a:p>
                <a:pPr algn="ctr"/>
                <a:r>
                  <a:rPr lang="en-US" sz="2400" dirty="0">
                    <a:solidFill>
                      <a:prstClr val="black"/>
                    </a:solidFill>
                  </a:rPr>
                  <a:t>levels</a:t>
                </a:r>
              </a:p>
            </p:txBody>
          </p:sp>
          <p:sp>
            <p:nvSpPr>
              <p:cNvPr id="44041" name="Text Box 15"/>
              <p:cNvSpPr txBox="1">
                <a:spLocks noChangeArrowheads="1"/>
              </p:cNvSpPr>
              <p:nvPr/>
            </p:nvSpPr>
            <p:spPr bwMode="auto">
              <a:xfrm>
                <a:off x="345792" y="4330073"/>
                <a:ext cx="1893343" cy="391187"/>
              </a:xfrm>
              <a:prstGeom prst="rect">
                <a:avLst/>
              </a:prstGeom>
              <a:noFill/>
              <a:ln w="9525">
                <a:noFill/>
                <a:miter lim="800000"/>
                <a:headEnd/>
                <a:tailEnd/>
              </a:ln>
            </p:spPr>
            <p:txBody>
              <a:bodyPr lIns="91403" tIns="45703" rIns="91403" bIns="45703">
                <a:spAutoFit/>
              </a:bodyPr>
              <a:lstStyle/>
              <a:p>
                <a:r>
                  <a:rPr lang="en-US" sz="2400" dirty="0">
                    <a:solidFill>
                      <a:prstClr val="black"/>
                    </a:solidFill>
                  </a:rPr>
                  <a:t>Water Quality</a:t>
                </a:r>
              </a:p>
            </p:txBody>
          </p:sp>
          <p:sp>
            <p:nvSpPr>
              <p:cNvPr id="44042" name="Line 17"/>
              <p:cNvSpPr>
                <a:spLocks noChangeShapeType="1"/>
              </p:cNvSpPr>
              <p:nvPr/>
            </p:nvSpPr>
            <p:spPr bwMode="auto">
              <a:xfrm>
                <a:off x="2120822" y="1457799"/>
                <a:ext cx="401363" cy="393325"/>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3" name="Line 18"/>
              <p:cNvSpPr>
                <a:spLocks noChangeShapeType="1"/>
              </p:cNvSpPr>
              <p:nvPr/>
            </p:nvSpPr>
            <p:spPr bwMode="auto">
              <a:xfrm>
                <a:off x="1414949" y="3198668"/>
                <a:ext cx="590488" cy="3847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4" name="Line 19"/>
              <p:cNvSpPr>
                <a:spLocks noChangeShapeType="1"/>
              </p:cNvSpPr>
              <p:nvPr/>
            </p:nvSpPr>
            <p:spPr bwMode="auto">
              <a:xfrm flipV="1">
                <a:off x="1710193" y="4564598"/>
                <a:ext cx="949823" cy="380499"/>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5" name="Line 20"/>
              <p:cNvSpPr>
                <a:spLocks noChangeShapeType="1"/>
              </p:cNvSpPr>
              <p:nvPr/>
            </p:nvSpPr>
            <p:spPr bwMode="auto">
              <a:xfrm flipH="1" flipV="1">
                <a:off x="5634228" y="4525665"/>
                <a:ext cx="1069097" cy="340499"/>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6" name="Line 21"/>
              <p:cNvSpPr>
                <a:spLocks noChangeShapeType="1"/>
              </p:cNvSpPr>
              <p:nvPr/>
            </p:nvSpPr>
            <p:spPr bwMode="auto">
              <a:xfrm flipH="1" flipV="1">
                <a:off x="5399161" y="3187238"/>
                <a:ext cx="695557" cy="3847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7" name="Line 22"/>
              <p:cNvSpPr>
                <a:spLocks noChangeShapeType="1"/>
              </p:cNvSpPr>
              <p:nvPr/>
            </p:nvSpPr>
            <p:spPr bwMode="auto">
              <a:xfrm flipH="1">
                <a:off x="5974254" y="1951352"/>
                <a:ext cx="605197" cy="29071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39" name="Text Box 13"/>
              <p:cNvSpPr txBox="1">
                <a:spLocks noChangeArrowheads="1"/>
              </p:cNvSpPr>
              <p:nvPr/>
            </p:nvSpPr>
            <p:spPr bwMode="auto">
              <a:xfrm>
                <a:off x="363196" y="2199165"/>
                <a:ext cx="1473067" cy="705420"/>
              </a:xfrm>
              <a:prstGeom prst="rect">
                <a:avLst/>
              </a:prstGeom>
              <a:noFill/>
              <a:ln w="9525">
                <a:noFill/>
                <a:miter lim="800000"/>
                <a:headEnd/>
                <a:tailEnd/>
              </a:ln>
            </p:spPr>
            <p:txBody>
              <a:bodyPr wrap="none" lIns="91403" tIns="45703" rIns="91403" bIns="45703">
                <a:spAutoFit/>
              </a:bodyPr>
              <a:lstStyle/>
              <a:p>
                <a:pPr algn="ctr"/>
                <a:r>
                  <a:rPr lang="en-US" sz="2400" dirty="0">
                    <a:solidFill>
                      <a:prstClr val="black"/>
                    </a:solidFill>
                  </a:rPr>
                  <a:t>Precipitation</a:t>
                </a:r>
              </a:p>
              <a:p>
                <a:pPr algn="ctr"/>
                <a:r>
                  <a:rPr lang="en-US" sz="2400" dirty="0">
                    <a:solidFill>
                      <a:prstClr val="black"/>
                    </a:solidFill>
                  </a:rPr>
                  <a:t>&amp; Climate</a:t>
                </a:r>
              </a:p>
            </p:txBody>
          </p:sp>
        </p:grpSp>
        <p:pic>
          <p:nvPicPr>
            <p:cNvPr id="17" name="Picture 5" descr="stream3"/>
            <p:cNvPicPr>
              <a:picLocks noChangeAspect="1" noChangeArrowheads="1"/>
            </p:cNvPicPr>
            <p:nvPr/>
          </p:nvPicPr>
          <p:blipFill>
            <a:blip r:embed="rId4" cstate="print"/>
            <a:srcRect/>
            <a:stretch>
              <a:fillRect/>
            </a:stretch>
          </p:blipFill>
          <p:spPr bwMode="auto">
            <a:xfrm>
              <a:off x="457200" y="979965"/>
              <a:ext cx="1025876" cy="1297181"/>
            </a:xfrm>
            <a:prstGeom prst="rect">
              <a:avLst/>
            </a:prstGeom>
            <a:noFill/>
            <a:ln w="9525">
              <a:noFill/>
              <a:miter lim="800000"/>
              <a:headEnd/>
              <a:tailEnd/>
            </a:ln>
          </p:spPr>
        </p:pic>
        <p:pic>
          <p:nvPicPr>
            <p:cNvPr id="19" name="Picture 6" descr="tdr"/>
            <p:cNvPicPr>
              <a:picLocks noChangeAspect="1" noChangeArrowheads="1"/>
            </p:cNvPicPr>
            <p:nvPr/>
          </p:nvPicPr>
          <p:blipFill>
            <a:blip r:embed="rId5" cstate="print"/>
            <a:srcRect/>
            <a:stretch>
              <a:fillRect/>
            </a:stretch>
          </p:blipFill>
          <p:spPr bwMode="auto">
            <a:xfrm>
              <a:off x="7854964" y="2689325"/>
              <a:ext cx="970748" cy="1392812"/>
            </a:xfrm>
            <a:prstGeom prst="rect">
              <a:avLst/>
            </a:prstGeom>
            <a:noFill/>
            <a:ln w="9525">
              <a:noFill/>
              <a:miter lim="800000"/>
              <a:headEnd/>
              <a:tailEnd/>
            </a:ln>
          </p:spPr>
        </p:pic>
        <p:pic>
          <p:nvPicPr>
            <p:cNvPr id="20" name="Picture 15" descr="VAIRA3"/>
            <p:cNvPicPr>
              <a:picLocks noChangeAspect="1" noChangeArrowheads="1"/>
            </p:cNvPicPr>
            <p:nvPr/>
          </p:nvPicPr>
          <p:blipFill>
            <a:blip r:embed="rId6" cstate="print"/>
            <a:srcRect/>
            <a:stretch>
              <a:fillRect/>
            </a:stretch>
          </p:blipFill>
          <p:spPr bwMode="auto">
            <a:xfrm>
              <a:off x="7728344" y="4675806"/>
              <a:ext cx="1187056" cy="1039194"/>
            </a:xfrm>
            <a:prstGeom prst="rect">
              <a:avLst/>
            </a:prstGeom>
            <a:noFill/>
            <a:ln w="9525">
              <a:noFill/>
              <a:miter lim="800000"/>
              <a:headEnd/>
              <a:tailEnd/>
            </a:ln>
          </p:spPr>
        </p:pic>
        <p:pic>
          <p:nvPicPr>
            <p:cNvPr id="21" name="Picture 3" descr="C:\Documents and Settings\Amber\Desktop\Research\Site Photos\LBR\DSC00422.JPG"/>
            <p:cNvPicPr>
              <a:picLocks noChangeAspect="1" noChangeArrowheads="1"/>
            </p:cNvPicPr>
            <p:nvPr/>
          </p:nvPicPr>
          <p:blipFill>
            <a:blip r:embed="rId7" cstate="print"/>
            <a:srcRect/>
            <a:stretch>
              <a:fillRect/>
            </a:stretch>
          </p:blipFill>
          <p:spPr bwMode="auto">
            <a:xfrm>
              <a:off x="457200" y="4715234"/>
              <a:ext cx="1266193" cy="949645"/>
            </a:xfrm>
            <a:prstGeom prst="rect">
              <a:avLst/>
            </a:prstGeom>
            <a:noFill/>
          </p:spPr>
        </p:pic>
        <p:pic>
          <p:nvPicPr>
            <p:cNvPr id="4098" name="Picture 2" descr="Truck-mounted drill rig for drilling a well. "/>
            <p:cNvPicPr>
              <a:picLocks noChangeAspect="1" noChangeArrowheads="1"/>
            </p:cNvPicPr>
            <p:nvPr/>
          </p:nvPicPr>
          <p:blipFill>
            <a:blip r:embed="rId8" cstate="print"/>
            <a:srcRect/>
            <a:stretch>
              <a:fillRect/>
            </a:stretch>
          </p:blipFill>
          <p:spPr bwMode="auto">
            <a:xfrm>
              <a:off x="7538415" y="979965"/>
              <a:ext cx="1016075" cy="1361157"/>
            </a:xfrm>
            <a:prstGeom prst="rect">
              <a:avLst/>
            </a:prstGeom>
            <a:noFill/>
          </p:spPr>
        </p:pic>
      </p:grpSp>
      <p:sp>
        <p:nvSpPr>
          <p:cNvPr id="28" name="Rectangle 27"/>
          <p:cNvSpPr/>
          <p:nvPr/>
        </p:nvSpPr>
        <p:spPr>
          <a:xfrm>
            <a:off x="1828800" y="4648200"/>
            <a:ext cx="5943600" cy="1754326"/>
          </a:xfrm>
          <a:prstGeom prst="rect">
            <a:avLst/>
          </a:prstGeom>
        </p:spPr>
        <p:txBody>
          <a:bodyPr wrap="square">
            <a:spAutoFit/>
          </a:bodyPr>
          <a:lstStyle/>
          <a:p>
            <a:pPr marL="231721" indent="-231721" eaLnBrk="0" hangingPunct="0">
              <a:buFontTx/>
              <a:buChar char="•"/>
            </a:pPr>
            <a:r>
              <a:rPr lang="en-US" dirty="0" smtClean="0">
                <a:solidFill>
                  <a:srgbClr val="000000"/>
                </a:solidFill>
                <a:latin typeface="Helvetica" pitchFamily="34" charset="0"/>
              </a:rPr>
              <a:t>A </a:t>
            </a:r>
            <a:r>
              <a:rPr lang="en-US" dirty="0" smtClean="0">
                <a:solidFill>
                  <a:srgbClr val="FF3300"/>
                </a:solidFill>
                <a:latin typeface="Helvetica" pitchFamily="34" charset="0"/>
              </a:rPr>
              <a:t>relational database</a:t>
            </a:r>
            <a:r>
              <a:rPr lang="en-US" dirty="0" smtClean="0">
                <a:solidFill>
                  <a:srgbClr val="000000"/>
                </a:solidFill>
                <a:latin typeface="Helvetica" pitchFamily="34" charset="0"/>
              </a:rPr>
              <a:t> at the single observation level</a:t>
            </a:r>
          </a:p>
          <a:p>
            <a:pPr marL="231721" indent="-231721" eaLnBrk="0" hangingPunct="0">
              <a:buFontTx/>
              <a:buChar char="•"/>
            </a:pPr>
            <a:r>
              <a:rPr lang="en-US" dirty="0" smtClean="0">
                <a:solidFill>
                  <a:srgbClr val="000000"/>
                </a:solidFill>
                <a:latin typeface="Helvetica" pitchFamily="34" charset="0"/>
              </a:rPr>
              <a:t>Metadata for </a:t>
            </a:r>
            <a:r>
              <a:rPr lang="en-US" dirty="0" smtClean="0">
                <a:solidFill>
                  <a:srgbClr val="FF3300"/>
                </a:solidFill>
                <a:latin typeface="Helvetica" pitchFamily="34" charset="0"/>
              </a:rPr>
              <a:t>unambiguous interpretation</a:t>
            </a:r>
          </a:p>
          <a:p>
            <a:pPr marL="231721" indent="-231721" eaLnBrk="0" hangingPunct="0">
              <a:buFontTx/>
              <a:buChar char="•"/>
            </a:pPr>
            <a:r>
              <a:rPr lang="en-US" dirty="0" smtClean="0">
                <a:solidFill>
                  <a:srgbClr val="000000"/>
                </a:solidFill>
                <a:latin typeface="Helvetica" pitchFamily="34" charset="0"/>
              </a:rPr>
              <a:t>Traceable heritage from </a:t>
            </a:r>
            <a:r>
              <a:rPr lang="en-US" dirty="0" smtClean="0">
                <a:solidFill>
                  <a:srgbClr val="FF3300"/>
                </a:solidFill>
                <a:latin typeface="Helvetica" pitchFamily="34" charset="0"/>
              </a:rPr>
              <a:t>raw</a:t>
            </a:r>
            <a:r>
              <a:rPr lang="en-US" dirty="0" smtClean="0">
                <a:solidFill>
                  <a:srgbClr val="000000"/>
                </a:solidFill>
                <a:latin typeface="Helvetica" pitchFamily="34" charset="0"/>
              </a:rPr>
              <a:t> measurements to </a:t>
            </a:r>
            <a:r>
              <a:rPr lang="en-US" dirty="0" smtClean="0">
                <a:solidFill>
                  <a:srgbClr val="FF3300"/>
                </a:solidFill>
                <a:latin typeface="Helvetica" pitchFamily="34" charset="0"/>
              </a:rPr>
              <a:t>usable</a:t>
            </a:r>
            <a:r>
              <a:rPr lang="en-US" dirty="0" smtClean="0">
                <a:solidFill>
                  <a:srgbClr val="000000"/>
                </a:solidFill>
                <a:latin typeface="Helvetica" pitchFamily="34" charset="0"/>
              </a:rPr>
              <a:t> information</a:t>
            </a:r>
          </a:p>
          <a:p>
            <a:pPr marL="231721" indent="-231721" eaLnBrk="0" hangingPunct="0">
              <a:buFontTx/>
              <a:buChar char="•"/>
            </a:pPr>
            <a:r>
              <a:rPr lang="en-US" dirty="0" smtClean="0">
                <a:solidFill>
                  <a:prstClr val="black"/>
                </a:solidFill>
                <a:latin typeface="Helvetica" pitchFamily="34" charset="0"/>
              </a:rPr>
              <a:t>Promote </a:t>
            </a:r>
            <a:r>
              <a:rPr lang="en-US" dirty="0" smtClean="0">
                <a:solidFill>
                  <a:srgbClr val="FF0000"/>
                </a:solidFill>
                <a:latin typeface="Helvetica" pitchFamily="34" charset="0"/>
              </a:rPr>
              <a:t>syntactic</a:t>
            </a:r>
            <a:r>
              <a:rPr lang="en-US" dirty="0" smtClean="0">
                <a:solidFill>
                  <a:prstClr val="black"/>
                </a:solidFill>
                <a:latin typeface="Helvetica" pitchFamily="34" charset="0"/>
              </a:rPr>
              <a:t> and </a:t>
            </a:r>
            <a:r>
              <a:rPr lang="en-US" dirty="0" smtClean="0">
                <a:solidFill>
                  <a:srgbClr val="FF0000"/>
                </a:solidFill>
                <a:latin typeface="Helvetica" pitchFamily="34" charset="0"/>
              </a:rPr>
              <a:t>semantic</a:t>
            </a:r>
            <a:r>
              <a:rPr lang="en-US" dirty="0" smtClean="0">
                <a:solidFill>
                  <a:prstClr val="black"/>
                </a:solidFill>
                <a:latin typeface="Helvetica" pitchFamily="34" charset="0"/>
              </a:rPr>
              <a:t> consistency </a:t>
            </a:r>
          </a:p>
          <a:p>
            <a:pPr marL="231721" indent="-231721" eaLnBrk="0" hangingPunct="0">
              <a:buFontTx/>
              <a:buChar char="•"/>
            </a:pPr>
            <a:r>
              <a:rPr lang="en-US" dirty="0" smtClean="0">
                <a:solidFill>
                  <a:srgbClr val="FF3300"/>
                </a:solidFill>
                <a:latin typeface="Helvetica" pitchFamily="34" charset="0"/>
              </a:rPr>
              <a:t>Cross dimension</a:t>
            </a:r>
            <a:r>
              <a:rPr lang="en-US" dirty="0" smtClean="0">
                <a:solidFill>
                  <a:srgbClr val="000000"/>
                </a:solidFill>
                <a:latin typeface="Helvetica" pitchFamily="34" charset="0"/>
              </a:rPr>
              <a:t> retrieval and analysis</a:t>
            </a:r>
            <a:endParaRPr lang="en-US" dirty="0">
              <a:solidFill>
                <a:srgbClr val="000000"/>
              </a:solidFill>
              <a:latin typeface="Helvetica" pitchFamily="34" charset="0"/>
            </a:endParaRPr>
          </a:p>
        </p:txBody>
      </p:sp>
      <p:sp>
        <p:nvSpPr>
          <p:cNvPr id="30" name="Rectangle 29"/>
          <p:cNvSpPr/>
          <p:nvPr/>
        </p:nvSpPr>
        <p:spPr>
          <a:xfrm>
            <a:off x="208952" y="6324600"/>
            <a:ext cx="8782648" cy="461665"/>
          </a:xfrm>
          <a:prstGeom prst="rect">
            <a:avLst/>
          </a:prstGeom>
        </p:spPr>
        <p:txBody>
          <a:bodyPr wrap="square">
            <a:spAutoFit/>
          </a:bodyPr>
          <a:lstStyle/>
          <a:p>
            <a:r>
              <a:rPr lang="en-US" sz="1200" dirty="0">
                <a:solidFill>
                  <a:prstClr val="black"/>
                </a:solidFill>
              </a:rPr>
              <a:t>Horsburgh, J. S., D. G. Tarboton, D. R. Maidment, and I. Zaslavsky (2008), A </a:t>
            </a:r>
            <a:r>
              <a:rPr lang="en-US" sz="1200" dirty="0" smtClean="0">
                <a:solidFill>
                  <a:prstClr val="black"/>
                </a:solidFill>
              </a:rPr>
              <a:t>relational model </a:t>
            </a:r>
            <a:r>
              <a:rPr lang="en-US" sz="1200" dirty="0">
                <a:solidFill>
                  <a:prstClr val="black"/>
                </a:solidFill>
              </a:rPr>
              <a:t>for environmental and water resources data, </a:t>
            </a:r>
            <a:r>
              <a:rPr lang="en-US" sz="1200" i="1" dirty="0">
                <a:solidFill>
                  <a:prstClr val="black"/>
                </a:solidFill>
              </a:rPr>
              <a:t>Water Resources Research</a:t>
            </a:r>
            <a:r>
              <a:rPr lang="en-US" sz="1200" dirty="0">
                <a:solidFill>
                  <a:prstClr val="black"/>
                </a:solidFill>
              </a:rPr>
              <a:t>, </a:t>
            </a:r>
            <a:r>
              <a:rPr lang="en-US" sz="1200" dirty="0" smtClean="0">
                <a:solidFill>
                  <a:prstClr val="black"/>
                </a:solidFill>
              </a:rPr>
              <a:t>44, W05406</a:t>
            </a:r>
            <a:r>
              <a:rPr lang="en-US" sz="1200" dirty="0">
                <a:solidFill>
                  <a:prstClr val="black"/>
                </a:solidFill>
              </a:rPr>
              <a:t>, doi:10.1029/2007WR006392.</a:t>
            </a:r>
            <a:endParaRPr lang="en-US" sz="1200" dirty="0">
              <a:solidFill>
                <a:prstClr val="black"/>
              </a:solidFill>
              <a:latin typeface="Arial" charset="0"/>
            </a:endParaRPr>
          </a:p>
        </p:txBody>
      </p:sp>
      <p:sp>
        <p:nvSpPr>
          <p:cNvPr id="4" name="Rectangle 3"/>
          <p:cNvSpPr/>
          <p:nvPr/>
        </p:nvSpPr>
        <p:spPr>
          <a:xfrm>
            <a:off x="3352800" y="609600"/>
            <a:ext cx="2329840" cy="840230"/>
          </a:xfrm>
          <a:prstGeom prst="rect">
            <a:avLst/>
          </a:prstGeom>
        </p:spPr>
        <p:txBody>
          <a:bodyPr wrap="square">
            <a:spAutoFit/>
          </a:bodyPr>
          <a:lstStyle/>
          <a:p>
            <a:pPr algn="ctr">
              <a:lnSpc>
                <a:spcPct val="90000"/>
              </a:lnSpc>
            </a:pPr>
            <a:r>
              <a:rPr lang="en-US" dirty="0">
                <a:solidFill>
                  <a:schemeClr val="accent2"/>
                </a:solidFill>
              </a:rPr>
              <a:t>Provides a common persistence model for data storage</a:t>
            </a:r>
          </a:p>
        </p:txBody>
      </p:sp>
    </p:spTree>
    <p:extLst>
      <p:ext uri="{BB962C8B-B14F-4D97-AF65-F5344CB8AC3E}">
        <p14:creationId xmlns:p14="http://schemas.microsoft.com/office/powerpoint/2010/main" val="4153245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4294967295"/>
          </p:nvPr>
        </p:nvSpPr>
        <p:spPr>
          <a:xfrm>
            <a:off x="457200" y="1856285"/>
            <a:ext cx="4038600" cy="4221163"/>
          </a:xfrm>
        </p:spPr>
        <p:txBody>
          <a:bodyPr/>
          <a:lstStyle/>
          <a:p>
            <a:pPr eaLnBrk="1" hangingPunct="1"/>
            <a:r>
              <a:rPr lang="en-US" sz="2400" dirty="0" smtClean="0"/>
              <a:t>Set of </a:t>
            </a:r>
            <a:r>
              <a:rPr lang="en-US" sz="2400" dirty="0" smtClean="0">
                <a:solidFill>
                  <a:srgbClr val="0066FF"/>
                </a:solidFill>
              </a:rPr>
              <a:t>query</a:t>
            </a:r>
            <a:r>
              <a:rPr lang="en-US" sz="2400" dirty="0" smtClean="0"/>
              <a:t> functions</a:t>
            </a:r>
          </a:p>
        </p:txBody>
      </p:sp>
      <p:sp>
        <p:nvSpPr>
          <p:cNvPr id="39940" name="Rectangle 4"/>
          <p:cNvSpPr>
            <a:spLocks noGrp="1" noChangeArrowheads="1"/>
          </p:cNvSpPr>
          <p:nvPr>
            <p:ph type="body" sz="half" idx="4294967295"/>
          </p:nvPr>
        </p:nvSpPr>
        <p:spPr>
          <a:xfrm>
            <a:off x="4648200" y="1856285"/>
            <a:ext cx="4495800" cy="4221163"/>
          </a:xfrm>
        </p:spPr>
        <p:txBody>
          <a:bodyPr/>
          <a:lstStyle/>
          <a:p>
            <a:pPr eaLnBrk="1" hangingPunct="1"/>
            <a:r>
              <a:rPr lang="en-US" sz="2400" dirty="0" smtClean="0"/>
              <a:t>Returns</a:t>
            </a:r>
            <a:r>
              <a:rPr lang="en-US" sz="1800" dirty="0" smtClean="0"/>
              <a:t> </a:t>
            </a:r>
            <a:r>
              <a:rPr lang="en-US" sz="2400" dirty="0" smtClean="0"/>
              <a:t>data</a:t>
            </a:r>
            <a:r>
              <a:rPr lang="en-US" sz="1800" dirty="0" smtClean="0"/>
              <a:t> </a:t>
            </a:r>
            <a:r>
              <a:rPr lang="en-US" sz="2400" dirty="0" smtClean="0"/>
              <a:t>in</a:t>
            </a:r>
            <a:r>
              <a:rPr lang="en-US" sz="1800" dirty="0" smtClean="0"/>
              <a:t> </a:t>
            </a:r>
            <a:r>
              <a:rPr lang="en-US" sz="2400" dirty="0" err="1" smtClean="0">
                <a:solidFill>
                  <a:srgbClr val="0066FF"/>
                </a:solidFill>
              </a:rPr>
              <a:t>WaterML</a:t>
            </a:r>
            <a:endParaRPr lang="en-US" sz="2400" dirty="0" smtClean="0">
              <a:solidFill>
                <a:srgbClr val="0066FF"/>
              </a:solidFill>
            </a:endParaRPr>
          </a:p>
        </p:txBody>
      </p:sp>
      <p:pic>
        <p:nvPicPr>
          <p:cNvPr id="39941" name="Picture 6"/>
          <p:cNvPicPr>
            <a:picLocks noChangeAspect="1" noChangeArrowheads="1"/>
          </p:cNvPicPr>
          <p:nvPr/>
        </p:nvPicPr>
        <p:blipFill>
          <a:blip r:embed="rId4" cstate="print"/>
          <a:srcRect b="12267"/>
          <a:stretch>
            <a:fillRect/>
          </a:stretch>
        </p:blipFill>
        <p:spPr bwMode="auto">
          <a:xfrm>
            <a:off x="4811713" y="2387662"/>
            <a:ext cx="3895725" cy="4222750"/>
          </a:xfrm>
          <a:prstGeom prst="rect">
            <a:avLst/>
          </a:prstGeom>
          <a:noFill/>
          <a:ln w="9525">
            <a:solidFill>
              <a:schemeClr val="tx1"/>
            </a:solidFill>
            <a:miter lim="800000"/>
            <a:headEnd/>
            <a:tailEnd/>
          </a:ln>
        </p:spPr>
      </p:pic>
      <p:sp>
        <p:nvSpPr>
          <p:cNvPr id="39943" name="Rectangle 7"/>
          <p:cNvSpPr txBox="1">
            <a:spLocks noChangeArrowheads="1"/>
          </p:cNvSpPr>
          <p:nvPr/>
        </p:nvSpPr>
        <p:spPr bwMode="auto">
          <a:xfrm>
            <a:off x="458788" y="126128"/>
            <a:ext cx="8228012" cy="693738"/>
          </a:xfrm>
          <a:prstGeom prst="rect">
            <a:avLst/>
          </a:prstGeom>
          <a:noFill/>
          <a:ln w="9525">
            <a:noFill/>
            <a:miter lim="800000"/>
            <a:headEnd/>
            <a:tailEnd/>
          </a:ln>
        </p:spPr>
        <p:txBody>
          <a:bodyPr/>
          <a:lstStyle/>
          <a:p>
            <a:pPr algn="ctr" eaLnBrk="0" fontAlgn="base" hangingPunct="0">
              <a:spcBef>
                <a:spcPct val="0"/>
              </a:spcBef>
              <a:spcAft>
                <a:spcPct val="0"/>
              </a:spcAft>
            </a:pPr>
            <a:r>
              <a:rPr lang="en-US" sz="4400">
                <a:solidFill>
                  <a:srgbClr val="000000"/>
                </a:solidFill>
              </a:rPr>
              <a:t>WaterML and WaterOneFlow</a:t>
            </a:r>
          </a:p>
        </p:txBody>
      </p:sp>
      <p:sp>
        <p:nvSpPr>
          <p:cNvPr id="39944" name="Text Box 33"/>
          <p:cNvSpPr txBox="1">
            <a:spLocks noChangeArrowheads="1"/>
          </p:cNvSpPr>
          <p:nvPr/>
        </p:nvSpPr>
        <p:spPr bwMode="auto">
          <a:xfrm>
            <a:off x="587375" y="845266"/>
            <a:ext cx="8286750" cy="822325"/>
          </a:xfrm>
          <a:prstGeom prst="rect">
            <a:avLst/>
          </a:prstGeom>
          <a:noFill/>
          <a:ln w="9525" algn="ctr">
            <a:noFill/>
            <a:miter lim="800000"/>
            <a:headEnd/>
            <a:tailEnd/>
          </a:ln>
        </p:spPr>
        <p:txBody>
          <a:bodyPr wrap="none" lIns="91430" tIns="45715" rIns="91430" bIns="45715">
            <a:spAutoFit/>
          </a:bodyPr>
          <a:lstStyle/>
          <a:p>
            <a:pPr algn="ctr" defTabSz="457200" fontAlgn="base">
              <a:spcBef>
                <a:spcPct val="0"/>
              </a:spcBef>
              <a:spcAft>
                <a:spcPct val="0"/>
              </a:spcAft>
            </a:pPr>
            <a:r>
              <a:rPr lang="en-US" sz="2400" dirty="0" err="1">
                <a:solidFill>
                  <a:srgbClr val="0066FF"/>
                </a:solidFill>
                <a:ea typeface="Arial Unicode MS" pitchFamily="34" charset="-128"/>
                <a:cs typeface="Arial Unicode MS" pitchFamily="34" charset="-128"/>
              </a:rPr>
              <a:t>WaterML</a:t>
            </a:r>
            <a:r>
              <a:rPr lang="en-US" sz="2400" dirty="0">
                <a:solidFill>
                  <a:srgbClr val="000000"/>
                </a:solidFill>
                <a:ea typeface="Arial Unicode MS" pitchFamily="34" charset="-128"/>
                <a:cs typeface="Arial Unicode MS" pitchFamily="34" charset="-128"/>
              </a:rPr>
              <a:t> is an XML language for communicating water data</a:t>
            </a:r>
          </a:p>
          <a:p>
            <a:pPr algn="ctr" defTabSz="457200" fontAlgn="base">
              <a:spcBef>
                <a:spcPct val="0"/>
              </a:spcBef>
              <a:spcAft>
                <a:spcPct val="0"/>
              </a:spcAft>
            </a:pPr>
            <a:r>
              <a:rPr lang="en-US" sz="2400" dirty="0" err="1">
                <a:solidFill>
                  <a:srgbClr val="0066FF"/>
                </a:solidFill>
                <a:ea typeface="Arial Unicode MS" pitchFamily="34" charset="-128"/>
                <a:cs typeface="Arial Unicode MS" pitchFamily="34" charset="-128"/>
              </a:rPr>
              <a:t>WaterOneFlow</a:t>
            </a:r>
            <a:r>
              <a:rPr lang="en-US" sz="2400" dirty="0">
                <a:solidFill>
                  <a:srgbClr val="000000"/>
                </a:solidFill>
                <a:ea typeface="Arial Unicode MS" pitchFamily="34" charset="-128"/>
                <a:cs typeface="Arial Unicode MS" pitchFamily="34" charset="-128"/>
              </a:rPr>
              <a:t> is a set of web services based on </a:t>
            </a:r>
            <a:r>
              <a:rPr lang="en-US" sz="2400" dirty="0" err="1">
                <a:solidFill>
                  <a:srgbClr val="000000"/>
                </a:solidFill>
                <a:ea typeface="Arial Unicode MS" pitchFamily="34" charset="-128"/>
                <a:cs typeface="Arial Unicode MS" pitchFamily="34" charset="-128"/>
              </a:rPr>
              <a:t>WaterML</a:t>
            </a:r>
            <a:endParaRPr lang="en-US" sz="2400" dirty="0">
              <a:solidFill>
                <a:srgbClr val="000000"/>
              </a:solidFill>
              <a:ea typeface="Arial Unicode MS" pitchFamily="34" charset="-128"/>
              <a:cs typeface="Arial Unicode MS" pitchFamily="34" charset="-128"/>
            </a:endParaRPr>
          </a:p>
        </p:txBody>
      </p:sp>
      <p:grpSp>
        <p:nvGrpSpPr>
          <p:cNvPr id="27" name="Group 26"/>
          <p:cNvGrpSpPr/>
          <p:nvPr/>
        </p:nvGrpSpPr>
        <p:grpSpPr>
          <a:xfrm>
            <a:off x="1240221" y="2680138"/>
            <a:ext cx="2682766" cy="2554014"/>
            <a:chOff x="1240221" y="2680138"/>
            <a:chExt cx="2682766" cy="2554014"/>
          </a:xfrm>
        </p:grpSpPr>
        <p:sp>
          <p:nvSpPr>
            <p:cNvPr id="9" name="Rectangle 8"/>
            <p:cNvSpPr>
              <a:spLocks noChangeArrowheads="1"/>
            </p:cNvSpPr>
            <p:nvPr/>
          </p:nvSpPr>
          <p:spPr bwMode="auto">
            <a:xfrm flipH="1">
              <a:off x="1240221" y="2680138"/>
              <a:ext cx="2286000" cy="2554014"/>
            </a:xfrm>
            <a:prstGeom prst="rect">
              <a:avLst/>
            </a:prstGeom>
            <a:solidFill>
              <a:srgbClr val="DEFEE3"/>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sp>
          <p:nvSpPr>
            <p:cNvPr id="10" name="Line 9"/>
            <p:cNvSpPr>
              <a:spLocks noChangeShapeType="1"/>
            </p:cNvSpPr>
            <p:nvPr/>
          </p:nvSpPr>
          <p:spPr bwMode="auto">
            <a:xfrm flipH="1">
              <a:off x="3145221" y="2969948"/>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13" name="Text Box 12"/>
            <p:cNvSpPr txBox="1">
              <a:spLocks noChangeArrowheads="1"/>
            </p:cNvSpPr>
            <p:nvPr/>
          </p:nvSpPr>
          <p:spPr bwMode="auto">
            <a:xfrm flipH="1">
              <a:off x="1440309" y="2775209"/>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GetSites</a:t>
              </a:r>
              <a:endParaRPr lang="en-US" dirty="0" smtClean="0">
                <a:solidFill>
                  <a:srgbClr val="0066FF"/>
                </a:solidFill>
              </a:endParaRPr>
            </a:p>
          </p:txBody>
        </p:sp>
        <p:sp>
          <p:nvSpPr>
            <p:cNvPr id="14" name="Oval 13"/>
            <p:cNvSpPr>
              <a:spLocks noChangeArrowheads="1"/>
            </p:cNvSpPr>
            <p:nvPr/>
          </p:nvSpPr>
          <p:spPr bwMode="auto">
            <a:xfrm flipH="1">
              <a:off x="3754821" y="2893748"/>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nvGrpSpPr>
            <p:cNvPr id="26" name="Group 25"/>
            <p:cNvGrpSpPr/>
            <p:nvPr/>
          </p:nvGrpSpPr>
          <p:grpSpPr>
            <a:xfrm>
              <a:off x="3145221" y="3322896"/>
              <a:ext cx="762000" cy="152400"/>
              <a:chOff x="3145221" y="3165236"/>
              <a:chExt cx="762000" cy="152400"/>
            </a:xfrm>
          </p:grpSpPr>
          <p:sp>
            <p:nvSpPr>
              <p:cNvPr id="11" name="Line 10"/>
              <p:cNvSpPr>
                <a:spLocks noChangeShapeType="1"/>
              </p:cNvSpPr>
              <p:nvPr/>
            </p:nvSpPr>
            <p:spPr bwMode="auto">
              <a:xfrm flipH="1">
                <a:off x="3145221" y="3241436"/>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15" name="Oval 14"/>
              <p:cNvSpPr>
                <a:spLocks noChangeArrowheads="1"/>
              </p:cNvSpPr>
              <p:nvPr/>
            </p:nvSpPr>
            <p:spPr bwMode="auto">
              <a:xfrm flipH="1">
                <a:off x="3754821" y="3165236"/>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grpSp>
          <p:nvGrpSpPr>
            <p:cNvPr id="25" name="Group 24"/>
            <p:cNvGrpSpPr/>
            <p:nvPr/>
          </p:nvGrpSpPr>
          <p:grpSpPr>
            <a:xfrm>
              <a:off x="3160987" y="3783565"/>
              <a:ext cx="762000" cy="152400"/>
              <a:chOff x="3145221" y="3436724"/>
              <a:chExt cx="762000" cy="152400"/>
            </a:xfrm>
          </p:grpSpPr>
          <p:sp>
            <p:nvSpPr>
              <p:cNvPr id="12" name="Line 11"/>
              <p:cNvSpPr>
                <a:spLocks noChangeShapeType="1"/>
              </p:cNvSpPr>
              <p:nvPr/>
            </p:nvSpPr>
            <p:spPr bwMode="auto">
              <a:xfrm flipH="1">
                <a:off x="3145221" y="3512924"/>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16" name="Oval 15"/>
              <p:cNvSpPr>
                <a:spLocks noChangeArrowheads="1"/>
              </p:cNvSpPr>
              <p:nvPr/>
            </p:nvSpPr>
            <p:spPr bwMode="auto">
              <a:xfrm flipH="1">
                <a:off x="3754821" y="3436724"/>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sp>
          <p:nvSpPr>
            <p:cNvPr id="17" name="Text Box 16"/>
            <p:cNvSpPr txBox="1">
              <a:spLocks noChangeArrowheads="1"/>
            </p:cNvSpPr>
            <p:nvPr/>
          </p:nvSpPr>
          <p:spPr bwMode="auto">
            <a:xfrm flipH="1">
              <a:off x="1460555" y="4495704"/>
              <a:ext cx="1960563" cy="7016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000" b="1" dirty="0">
                  <a:solidFill>
                    <a:prstClr val="black"/>
                  </a:solidFill>
                </a:rPr>
                <a:t>WaterOneFlow</a:t>
              </a:r>
            </a:p>
            <a:p>
              <a:pPr fontAlgn="base">
                <a:spcBef>
                  <a:spcPct val="0"/>
                </a:spcBef>
                <a:spcAft>
                  <a:spcPct val="0"/>
                </a:spcAft>
              </a:pPr>
              <a:r>
                <a:rPr lang="en-US" sz="2000" b="1" dirty="0">
                  <a:solidFill>
                    <a:prstClr val="black"/>
                  </a:solidFill>
                </a:rPr>
                <a:t>Web Service</a:t>
              </a:r>
            </a:p>
          </p:txBody>
        </p:sp>
        <p:grpSp>
          <p:nvGrpSpPr>
            <p:cNvPr id="24" name="Group 23"/>
            <p:cNvGrpSpPr/>
            <p:nvPr/>
          </p:nvGrpSpPr>
          <p:grpSpPr>
            <a:xfrm>
              <a:off x="3160986" y="4244240"/>
              <a:ext cx="762000" cy="152400"/>
              <a:chOff x="3145221" y="3708213"/>
              <a:chExt cx="762000" cy="152400"/>
            </a:xfrm>
          </p:grpSpPr>
          <p:sp>
            <p:nvSpPr>
              <p:cNvPr id="19" name="Line 11"/>
              <p:cNvSpPr>
                <a:spLocks noChangeShapeType="1"/>
              </p:cNvSpPr>
              <p:nvPr/>
            </p:nvSpPr>
            <p:spPr bwMode="auto">
              <a:xfrm flipH="1">
                <a:off x="3145221" y="3784413"/>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0" name="Oval 15"/>
              <p:cNvSpPr>
                <a:spLocks noChangeArrowheads="1"/>
              </p:cNvSpPr>
              <p:nvPr/>
            </p:nvSpPr>
            <p:spPr bwMode="auto">
              <a:xfrm flipH="1">
                <a:off x="3754821" y="3708213"/>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sp>
          <p:nvSpPr>
            <p:cNvPr id="21" name="Text Box 12"/>
            <p:cNvSpPr txBox="1">
              <a:spLocks noChangeArrowheads="1"/>
            </p:cNvSpPr>
            <p:nvPr/>
          </p:nvSpPr>
          <p:spPr bwMode="auto">
            <a:xfrm flipH="1">
              <a:off x="1440309" y="4094257"/>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GetValues</a:t>
              </a:r>
              <a:endParaRPr lang="en-US" dirty="0">
                <a:solidFill>
                  <a:srgbClr val="0066FF"/>
                </a:solidFill>
              </a:endParaRPr>
            </a:p>
          </p:txBody>
        </p:sp>
        <p:sp>
          <p:nvSpPr>
            <p:cNvPr id="22" name="Text Box 12"/>
            <p:cNvSpPr txBox="1">
              <a:spLocks noChangeArrowheads="1"/>
            </p:cNvSpPr>
            <p:nvPr/>
          </p:nvSpPr>
          <p:spPr bwMode="auto">
            <a:xfrm flipH="1">
              <a:off x="1440309" y="3214892"/>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GetSiteInfo</a:t>
              </a:r>
              <a:endParaRPr lang="en-US" dirty="0">
                <a:solidFill>
                  <a:srgbClr val="0066FF"/>
                </a:solidFill>
              </a:endParaRPr>
            </a:p>
          </p:txBody>
        </p:sp>
        <p:sp>
          <p:nvSpPr>
            <p:cNvPr id="23" name="Text Box 12"/>
            <p:cNvSpPr txBox="1">
              <a:spLocks noChangeArrowheads="1"/>
            </p:cNvSpPr>
            <p:nvPr/>
          </p:nvSpPr>
          <p:spPr bwMode="auto">
            <a:xfrm flipH="1">
              <a:off x="1440309" y="3654575"/>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GetVariableInfo</a:t>
              </a:r>
              <a:endParaRPr lang="en-US" dirty="0">
                <a:solidFill>
                  <a:srgbClr val="0066FF"/>
                </a:solidFill>
              </a:endParaRPr>
            </a:p>
          </p:txBody>
        </p:sp>
      </p:grpSp>
    </p:spTree>
    <p:custDataLst>
      <p:tags r:id="rId1"/>
    </p:custDataLst>
    <p:extLst>
      <p:ext uri="{BB962C8B-B14F-4D97-AF65-F5344CB8AC3E}">
        <p14:creationId xmlns:p14="http://schemas.microsoft.com/office/powerpoint/2010/main" val="42640983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jeff\AppData\Local\Microsoft\Windows\Temporary Internet Files\Content.IE5\Q8RGWUXA\MCj04348450000[1].png"/>
          <p:cNvPicPr>
            <a:picLocks noChangeAspect="1" noChangeArrowheads="1"/>
          </p:cNvPicPr>
          <p:nvPr/>
        </p:nvPicPr>
        <p:blipFill>
          <a:blip r:embed="rId3" cstate="print"/>
          <a:srcRect/>
          <a:stretch>
            <a:fillRect/>
          </a:stretch>
        </p:blipFill>
        <p:spPr bwMode="auto">
          <a:xfrm>
            <a:off x="3124200" y="3922448"/>
            <a:ext cx="2133600" cy="1948206"/>
          </a:xfrm>
          <a:prstGeom prst="rect">
            <a:avLst/>
          </a:prstGeom>
          <a:noFill/>
        </p:spPr>
      </p:pic>
      <p:sp>
        <p:nvSpPr>
          <p:cNvPr id="80" name="Line 29"/>
          <p:cNvSpPr>
            <a:spLocks noChangeShapeType="1"/>
          </p:cNvSpPr>
          <p:nvPr/>
        </p:nvSpPr>
        <p:spPr bwMode="auto">
          <a:xfrm flipH="1" flipV="1">
            <a:off x="4114800" y="5801076"/>
            <a:ext cx="1752600" cy="834945"/>
          </a:xfrm>
          <a:prstGeom prst="line">
            <a:avLst/>
          </a:prstGeom>
          <a:noFill/>
          <a:ln w="63500">
            <a:solidFill>
              <a:schemeClr val="tx1"/>
            </a:solidFill>
            <a:prstDash val="sysDot"/>
            <a:round/>
            <a:headEnd/>
            <a:tailEnd/>
          </a:ln>
        </p:spPr>
        <p:txBody>
          <a:bodyPr/>
          <a:lstStyle/>
          <a:p>
            <a:endParaRPr lang="en-US">
              <a:solidFill>
                <a:prstClr val="black"/>
              </a:solidFill>
            </a:endParaRPr>
          </a:p>
        </p:txBody>
      </p:sp>
      <p:sp>
        <p:nvSpPr>
          <p:cNvPr id="79" name="Line 29"/>
          <p:cNvSpPr>
            <a:spLocks noChangeShapeType="1"/>
          </p:cNvSpPr>
          <p:nvPr/>
        </p:nvSpPr>
        <p:spPr bwMode="auto">
          <a:xfrm flipH="1">
            <a:off x="4038600" y="791403"/>
            <a:ext cx="1828800" cy="3200624"/>
          </a:xfrm>
          <a:prstGeom prst="line">
            <a:avLst/>
          </a:prstGeom>
          <a:noFill/>
          <a:ln w="63500">
            <a:solidFill>
              <a:schemeClr val="tx1"/>
            </a:solidFill>
            <a:prstDash val="sysDot"/>
            <a:round/>
            <a:headEnd/>
            <a:tailEnd type="none"/>
          </a:ln>
        </p:spPr>
        <p:txBody>
          <a:bodyPr/>
          <a:lstStyle/>
          <a:p>
            <a:endParaRPr lang="en-US">
              <a:solidFill>
                <a:prstClr val="black"/>
              </a:solidFill>
            </a:endParaRPr>
          </a:p>
        </p:txBody>
      </p:sp>
      <p:sp>
        <p:nvSpPr>
          <p:cNvPr id="11286" name="Rectangle 23"/>
          <p:cNvSpPr>
            <a:spLocks noChangeArrowheads="1"/>
          </p:cNvSpPr>
          <p:nvPr/>
        </p:nvSpPr>
        <p:spPr bwMode="auto">
          <a:xfrm>
            <a:off x="5867400" y="721824"/>
            <a:ext cx="3124200" cy="5983776"/>
          </a:xfrm>
          <a:prstGeom prst="rect">
            <a:avLst/>
          </a:prstGeom>
          <a:solidFill>
            <a:schemeClr val="accent1">
              <a:lumMod val="20000"/>
              <a:lumOff val="80000"/>
            </a:schemeClr>
          </a:solidFill>
          <a:ln>
            <a:noFill/>
            <a:headEnd/>
            <a:tailEnd/>
          </a:ln>
          <a:effectLst>
            <a:outerShdw blurRad="107950" dist="12700" dir="5400000" algn="ctr">
              <a:srgbClr val="000000"/>
            </a:outerShdw>
          </a:effec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Arial" charset="0"/>
            </a:endParaRPr>
          </a:p>
        </p:txBody>
      </p:sp>
      <p:sp>
        <p:nvSpPr>
          <p:cNvPr id="11266" name="Rectangle 2"/>
          <p:cNvSpPr>
            <a:spLocks noChangeArrowheads="1"/>
          </p:cNvSpPr>
          <p:nvPr/>
        </p:nvSpPr>
        <p:spPr bwMode="auto">
          <a:xfrm>
            <a:off x="160252" y="721824"/>
            <a:ext cx="4868948" cy="2852730"/>
          </a:xfrm>
          <a:prstGeom prst="rect">
            <a:avLst/>
          </a:prstGeom>
          <a:solidFill>
            <a:schemeClr val="bg1"/>
          </a:solidFill>
          <a:ln>
            <a:noFill/>
            <a:headEnd/>
            <a:tailEnd/>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solidFill>
                <a:srgbClr val="000000"/>
              </a:solidFill>
              <a:latin typeface="Arial" charset="0"/>
            </a:endParaRPr>
          </a:p>
        </p:txBody>
      </p:sp>
      <p:pic>
        <p:nvPicPr>
          <p:cNvPr id="6161" name="Picture 14" descr="R.M. Young Wind Sentry Set">
            <a:hlinkClick r:id="rId4"/>
          </p:cNvPr>
          <p:cNvPicPr>
            <a:picLocks noChangeAspect="1" noChangeArrowheads="1"/>
          </p:cNvPicPr>
          <p:nvPr/>
        </p:nvPicPr>
        <p:blipFill>
          <a:blip r:embed="rId5" cstate="print"/>
          <a:srcRect/>
          <a:stretch>
            <a:fillRect/>
          </a:stretch>
        </p:blipFill>
        <p:spPr bwMode="auto">
          <a:xfrm>
            <a:off x="228600" y="1417612"/>
            <a:ext cx="497624" cy="626209"/>
          </a:xfrm>
          <a:prstGeom prst="rect">
            <a:avLst/>
          </a:prstGeom>
          <a:noFill/>
          <a:ln w="9525">
            <a:noFill/>
            <a:miter lim="800000"/>
            <a:headEnd/>
            <a:tailEnd/>
          </a:ln>
        </p:spPr>
      </p:pic>
      <p:sp>
        <p:nvSpPr>
          <p:cNvPr id="6164" name="Text Box 18"/>
          <p:cNvSpPr txBox="1">
            <a:spLocks noChangeArrowheads="1"/>
          </p:cNvSpPr>
          <p:nvPr/>
        </p:nvSpPr>
        <p:spPr bwMode="auto">
          <a:xfrm>
            <a:off x="152400" y="1069718"/>
            <a:ext cx="2590800" cy="337240"/>
          </a:xfrm>
          <a:prstGeom prst="rect">
            <a:avLst/>
          </a:prstGeom>
          <a:noFill/>
          <a:ln w="9525">
            <a:noFill/>
            <a:miter lim="800000"/>
            <a:headEnd/>
            <a:tailEnd/>
          </a:ln>
        </p:spPr>
        <p:txBody>
          <a:bodyPr>
            <a:spAutoFit/>
          </a:bodyPr>
          <a:lstStyle/>
          <a:p>
            <a:pPr>
              <a:spcBef>
                <a:spcPct val="50000"/>
              </a:spcBef>
            </a:pPr>
            <a:r>
              <a:rPr lang="en-US" dirty="0" smtClean="0">
                <a:solidFill>
                  <a:prstClr val="black"/>
                </a:solidFill>
              </a:rPr>
              <a:t>Ongoing Data Collection</a:t>
            </a:r>
            <a:endParaRPr lang="en-US" dirty="0">
              <a:solidFill>
                <a:prstClr val="black"/>
              </a:solidFill>
            </a:endParaRPr>
          </a:p>
        </p:txBody>
      </p:sp>
      <p:sp>
        <p:nvSpPr>
          <p:cNvPr id="6166" name="Text Box 26"/>
          <p:cNvSpPr txBox="1">
            <a:spLocks noChangeArrowheads="1"/>
          </p:cNvSpPr>
          <p:nvPr/>
        </p:nvSpPr>
        <p:spPr bwMode="auto">
          <a:xfrm>
            <a:off x="5791200" y="5827168"/>
            <a:ext cx="3352800" cy="836396"/>
          </a:xfrm>
          <a:prstGeom prst="rect">
            <a:avLst/>
          </a:prstGeom>
          <a:noFill/>
          <a:ln w="9525">
            <a:noFill/>
            <a:miter lim="800000"/>
            <a:headEnd/>
            <a:tailEnd/>
          </a:ln>
        </p:spPr>
        <p:txBody>
          <a:bodyPr>
            <a:spAutoFit/>
          </a:bodyPr>
          <a:lstStyle/>
          <a:p>
            <a:pPr algn="ctr">
              <a:spcBef>
                <a:spcPct val="50000"/>
              </a:spcBef>
            </a:pPr>
            <a:r>
              <a:rPr lang="en-US" dirty="0">
                <a:solidFill>
                  <a:prstClr val="black"/>
                </a:solidFill>
              </a:rPr>
              <a:t>Data </a:t>
            </a:r>
            <a:r>
              <a:rPr lang="en-US" dirty="0" smtClean="0">
                <a:solidFill>
                  <a:prstClr val="black"/>
                </a:solidFill>
              </a:rPr>
              <a:t>presentation, </a:t>
            </a:r>
            <a:r>
              <a:rPr lang="en-US" dirty="0">
                <a:solidFill>
                  <a:prstClr val="black"/>
                </a:solidFill>
              </a:rPr>
              <a:t>visualization, </a:t>
            </a:r>
            <a:br>
              <a:rPr lang="en-US" dirty="0">
                <a:solidFill>
                  <a:prstClr val="black"/>
                </a:solidFill>
              </a:rPr>
            </a:br>
            <a:r>
              <a:rPr lang="en-US" dirty="0">
                <a:solidFill>
                  <a:prstClr val="black"/>
                </a:solidFill>
              </a:rPr>
              <a:t>and analysis through Internet enabled applications</a:t>
            </a:r>
          </a:p>
        </p:txBody>
      </p:sp>
      <p:sp>
        <p:nvSpPr>
          <p:cNvPr id="6172" name="Text Box 36"/>
          <p:cNvSpPr txBox="1">
            <a:spLocks noChangeArrowheads="1"/>
          </p:cNvSpPr>
          <p:nvPr/>
        </p:nvSpPr>
        <p:spPr bwMode="auto">
          <a:xfrm>
            <a:off x="5943600" y="721824"/>
            <a:ext cx="2971800" cy="421550"/>
          </a:xfrm>
          <a:prstGeom prst="rect">
            <a:avLst/>
          </a:prstGeom>
          <a:noFill/>
          <a:ln w="9525">
            <a:noFill/>
            <a:miter lim="800000"/>
            <a:headEnd/>
            <a:tailEnd/>
          </a:ln>
        </p:spPr>
        <p:txBody>
          <a:bodyPr>
            <a:spAutoFit/>
          </a:bodyPr>
          <a:lstStyle/>
          <a:p>
            <a:pPr algn="ctr"/>
            <a:r>
              <a:rPr lang="en-US" sz="2400" b="1" dirty="0" smtClean="0">
                <a:solidFill>
                  <a:prstClr val="black"/>
                </a:solidFill>
              </a:rPr>
              <a:t>Internet Applications</a:t>
            </a:r>
            <a:endParaRPr lang="en-US" sz="2000" b="1" dirty="0">
              <a:solidFill>
                <a:prstClr val="black"/>
              </a:solidFill>
            </a:endParaRPr>
          </a:p>
        </p:txBody>
      </p:sp>
      <p:sp>
        <p:nvSpPr>
          <p:cNvPr id="6173" name="Text Box 18"/>
          <p:cNvSpPr txBox="1">
            <a:spLocks noChangeArrowheads="1"/>
          </p:cNvSpPr>
          <p:nvPr/>
        </p:nvSpPr>
        <p:spPr bwMode="auto">
          <a:xfrm>
            <a:off x="685800" y="721824"/>
            <a:ext cx="4343400" cy="365343"/>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prstClr val="black"/>
                </a:solidFill>
              </a:rPr>
              <a:t>Point Observations Data</a:t>
            </a:r>
            <a:endParaRPr lang="en-US" sz="2000" b="1" dirty="0">
              <a:solidFill>
                <a:prstClr val="black"/>
              </a:solidFill>
            </a:endParaRPr>
          </a:p>
        </p:txBody>
      </p:sp>
      <p:sp>
        <p:nvSpPr>
          <p:cNvPr id="41" name="Text Box 18"/>
          <p:cNvSpPr txBox="1">
            <a:spLocks noChangeArrowheads="1"/>
          </p:cNvSpPr>
          <p:nvPr/>
        </p:nvSpPr>
        <p:spPr bwMode="auto">
          <a:xfrm>
            <a:off x="152400" y="2182979"/>
            <a:ext cx="2590800" cy="337240"/>
          </a:xfrm>
          <a:prstGeom prst="rect">
            <a:avLst/>
          </a:prstGeom>
          <a:noFill/>
          <a:ln w="9525">
            <a:noFill/>
            <a:miter lim="800000"/>
            <a:headEnd/>
            <a:tailEnd/>
          </a:ln>
        </p:spPr>
        <p:txBody>
          <a:bodyPr>
            <a:spAutoFit/>
          </a:bodyPr>
          <a:lstStyle/>
          <a:p>
            <a:pPr>
              <a:spcBef>
                <a:spcPct val="50000"/>
              </a:spcBef>
            </a:pPr>
            <a:r>
              <a:rPr lang="en-US" dirty="0" smtClean="0">
                <a:solidFill>
                  <a:prstClr val="black"/>
                </a:solidFill>
              </a:rPr>
              <a:t>Historical Data Files</a:t>
            </a:r>
            <a:endParaRPr lang="en-US" dirty="0">
              <a:solidFill>
                <a:prstClr val="black"/>
              </a:solidFill>
            </a:endParaRPr>
          </a:p>
        </p:txBody>
      </p:sp>
      <p:sp>
        <p:nvSpPr>
          <p:cNvPr id="42" name="Documents"/>
          <p:cNvSpPr>
            <a:spLocks noEditPoints="1" noChangeArrowheads="1"/>
          </p:cNvSpPr>
          <p:nvPr/>
        </p:nvSpPr>
        <p:spPr bwMode="auto">
          <a:xfrm>
            <a:off x="228600" y="2600451"/>
            <a:ext cx="773112" cy="85958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000" dirty="0">
              <a:solidFill>
                <a:prstClr val="black"/>
              </a:solidFill>
            </a:endParaRPr>
          </a:p>
        </p:txBody>
      </p:sp>
      <p:sp>
        <p:nvSpPr>
          <p:cNvPr id="44" name="Documents"/>
          <p:cNvSpPr>
            <a:spLocks noEditPoints="1" noChangeArrowheads="1"/>
          </p:cNvSpPr>
          <p:nvPr/>
        </p:nvSpPr>
        <p:spPr bwMode="auto">
          <a:xfrm>
            <a:off x="1447800" y="2600451"/>
            <a:ext cx="838200" cy="83494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000" dirty="0">
              <a:solidFill>
                <a:prstClr val="black"/>
              </a:solidFill>
            </a:endParaRPr>
          </a:p>
        </p:txBody>
      </p:sp>
      <p:sp>
        <p:nvSpPr>
          <p:cNvPr id="54" name="Rectangle 2"/>
          <p:cNvSpPr>
            <a:spLocks noChangeArrowheads="1"/>
          </p:cNvSpPr>
          <p:nvPr/>
        </p:nvSpPr>
        <p:spPr bwMode="auto">
          <a:xfrm>
            <a:off x="152400" y="3713712"/>
            <a:ext cx="3124200" cy="2991888"/>
          </a:xfrm>
          <a:prstGeom prst="rect">
            <a:avLst/>
          </a:prstGeom>
          <a:solidFill>
            <a:schemeClr val="accent2">
              <a:lumMod val="20000"/>
              <a:lumOff val="80000"/>
            </a:schemeClr>
          </a:solidFill>
          <a:ln>
            <a:noFill/>
            <a:headEnd/>
            <a:tailEnd/>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solidFill>
                <a:srgbClr val="000000"/>
              </a:solidFill>
              <a:latin typeface="Arial" charset="0"/>
            </a:endParaRPr>
          </a:p>
        </p:txBody>
      </p:sp>
      <p:pic>
        <p:nvPicPr>
          <p:cNvPr id="64" name="Picture 5"/>
          <p:cNvPicPr>
            <a:picLocks noChangeAspect="1" noChangeArrowheads="1"/>
          </p:cNvPicPr>
          <p:nvPr/>
        </p:nvPicPr>
        <p:blipFill>
          <a:blip r:embed="rId6" cstate="print"/>
          <a:srcRect/>
          <a:stretch>
            <a:fillRect/>
          </a:stretch>
        </p:blipFill>
        <p:spPr bwMode="auto">
          <a:xfrm>
            <a:off x="990600" y="1626348"/>
            <a:ext cx="723997" cy="263747"/>
          </a:xfrm>
          <a:prstGeom prst="rect">
            <a:avLst/>
          </a:prstGeom>
          <a:noFill/>
          <a:ln w="9525">
            <a:noFill/>
            <a:miter lim="800000"/>
            <a:headEnd/>
            <a:tailEnd/>
          </a:ln>
        </p:spPr>
      </p:pic>
      <p:pic>
        <p:nvPicPr>
          <p:cNvPr id="65" name="Picture 4"/>
          <p:cNvPicPr>
            <a:picLocks noChangeAspect="1" noChangeArrowheads="1"/>
          </p:cNvPicPr>
          <p:nvPr/>
        </p:nvPicPr>
        <p:blipFill>
          <a:blip r:embed="rId7" cstate="print"/>
          <a:srcRect/>
          <a:stretch>
            <a:fillRect/>
          </a:stretch>
        </p:blipFill>
        <p:spPr bwMode="auto">
          <a:xfrm>
            <a:off x="1905000" y="1626348"/>
            <a:ext cx="931228" cy="487052"/>
          </a:xfrm>
          <a:prstGeom prst="rect">
            <a:avLst/>
          </a:prstGeom>
          <a:noFill/>
          <a:ln w="9525">
            <a:noFill/>
            <a:miter lim="800000"/>
            <a:headEnd/>
            <a:tailEnd/>
          </a:ln>
        </p:spPr>
      </p:pic>
      <p:pic>
        <p:nvPicPr>
          <p:cNvPr id="72" name="Picture 4"/>
          <p:cNvPicPr>
            <a:picLocks noChangeAspect="1" noChangeArrowheads="1"/>
          </p:cNvPicPr>
          <p:nvPr/>
        </p:nvPicPr>
        <p:blipFill>
          <a:blip r:embed="rId8" cstate="print"/>
          <a:srcRect/>
          <a:stretch>
            <a:fillRect/>
          </a:stretch>
        </p:blipFill>
        <p:spPr bwMode="auto">
          <a:xfrm>
            <a:off x="381000" y="4339921"/>
            <a:ext cx="2653864" cy="2226521"/>
          </a:xfrm>
          <a:prstGeom prst="rect">
            <a:avLst/>
          </a:prstGeom>
          <a:noFill/>
          <a:ln w="9525">
            <a:noFill/>
            <a:miter lim="800000"/>
            <a:headEnd/>
            <a:tailEnd/>
          </a:ln>
        </p:spPr>
      </p:pic>
      <p:sp>
        <p:nvSpPr>
          <p:cNvPr id="73" name="Text Box 18"/>
          <p:cNvSpPr txBox="1">
            <a:spLocks noChangeArrowheads="1"/>
          </p:cNvSpPr>
          <p:nvPr/>
        </p:nvSpPr>
        <p:spPr bwMode="auto">
          <a:xfrm>
            <a:off x="457200" y="3922448"/>
            <a:ext cx="2057400" cy="365343"/>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prstClr val="black"/>
                </a:solidFill>
              </a:rPr>
              <a:t>GIS Data</a:t>
            </a:r>
            <a:endParaRPr lang="en-US" sz="2000" b="1" dirty="0">
              <a:solidFill>
                <a:prstClr val="black"/>
              </a:solidFill>
            </a:endParaRPr>
          </a:p>
        </p:txBody>
      </p:sp>
      <p:pic>
        <p:nvPicPr>
          <p:cNvPr id="81" name="Picture 9"/>
          <p:cNvPicPr>
            <a:picLocks noChangeAspect="1" noChangeArrowheads="1"/>
          </p:cNvPicPr>
          <p:nvPr/>
        </p:nvPicPr>
        <p:blipFill>
          <a:blip r:embed="rId9" cstate="print"/>
          <a:srcRect/>
          <a:stretch>
            <a:fillRect/>
          </a:stretch>
        </p:blipFill>
        <p:spPr bwMode="auto">
          <a:xfrm>
            <a:off x="2819400" y="1348033"/>
            <a:ext cx="2155336" cy="1132322"/>
          </a:xfrm>
          <a:prstGeom prst="rect">
            <a:avLst/>
          </a:prstGeom>
          <a:noFill/>
          <a:ln w="9525" cap="flat">
            <a:noFill/>
            <a:miter lim="800000"/>
            <a:headEnd/>
            <a:tailEnd/>
          </a:ln>
          <a:effectLst/>
        </p:spPr>
      </p:pic>
      <p:sp>
        <p:nvSpPr>
          <p:cNvPr id="28" name="Can 27"/>
          <p:cNvSpPr/>
          <p:nvPr/>
        </p:nvSpPr>
        <p:spPr>
          <a:xfrm>
            <a:off x="3429000" y="2600451"/>
            <a:ext cx="1219200" cy="904524"/>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ODM </a:t>
            </a:r>
            <a:r>
              <a:rPr lang="en-US" sz="1400" dirty="0" smtClean="0">
                <a:solidFill>
                  <a:prstClr val="black"/>
                </a:solidFill>
              </a:rPr>
              <a:t>Database</a:t>
            </a:r>
            <a:endParaRPr lang="en-US" sz="1200" dirty="0">
              <a:solidFill>
                <a:prstClr val="black"/>
              </a:solidFill>
            </a:endParaRPr>
          </a:p>
        </p:txBody>
      </p:sp>
      <p:sp>
        <p:nvSpPr>
          <p:cNvPr id="29" name="Right Arrow 28"/>
          <p:cNvSpPr/>
          <p:nvPr/>
        </p:nvSpPr>
        <p:spPr>
          <a:xfrm rot="2187603">
            <a:off x="2666990" y="2516251"/>
            <a:ext cx="609600" cy="417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a:blip r:embed="rId10" cstate="print"/>
          <a:srcRect/>
          <a:stretch>
            <a:fillRect/>
          </a:stretch>
        </p:blipFill>
        <p:spPr bwMode="auto">
          <a:xfrm>
            <a:off x="6477000" y="3783291"/>
            <a:ext cx="2406465" cy="2052574"/>
          </a:xfrm>
          <a:prstGeom prst="rect">
            <a:avLst/>
          </a:prstGeom>
          <a:noFill/>
          <a:ln w="9525">
            <a:noFill/>
            <a:miter lim="800000"/>
            <a:headEnd/>
            <a:tailEnd/>
          </a:ln>
        </p:spPr>
      </p:pic>
      <p:pic>
        <p:nvPicPr>
          <p:cNvPr id="1027" name="Picture 3"/>
          <p:cNvPicPr>
            <a:picLocks noChangeAspect="1" noChangeArrowheads="1"/>
          </p:cNvPicPr>
          <p:nvPr/>
        </p:nvPicPr>
        <p:blipFill>
          <a:blip r:embed="rId11" cstate="print"/>
          <a:srcRect/>
          <a:stretch>
            <a:fillRect/>
          </a:stretch>
        </p:blipFill>
        <p:spPr bwMode="auto">
          <a:xfrm>
            <a:off x="6096000" y="1139297"/>
            <a:ext cx="2732766" cy="2330889"/>
          </a:xfrm>
          <a:prstGeom prst="rect">
            <a:avLst/>
          </a:prstGeom>
          <a:noFill/>
          <a:ln w="9525">
            <a:noFill/>
            <a:miter lim="800000"/>
            <a:headEnd/>
            <a:tailEnd/>
          </a:ln>
        </p:spPr>
      </p:pic>
      <p:pic>
        <p:nvPicPr>
          <p:cNvPr id="6148" name="Picture 25"/>
          <p:cNvPicPr>
            <a:picLocks noChangeAspect="1" noChangeArrowheads="1"/>
          </p:cNvPicPr>
          <p:nvPr/>
        </p:nvPicPr>
        <p:blipFill>
          <a:blip r:embed="rId12" cstate="print"/>
          <a:srcRect/>
          <a:stretch>
            <a:fillRect/>
          </a:stretch>
        </p:blipFill>
        <p:spPr bwMode="auto">
          <a:xfrm>
            <a:off x="6096000" y="2600451"/>
            <a:ext cx="2009775" cy="1448108"/>
          </a:xfrm>
          <a:prstGeom prst="rect">
            <a:avLst/>
          </a:prstGeom>
          <a:noFill/>
          <a:ln w="9525">
            <a:noFill/>
            <a:miter lim="800000"/>
            <a:headEnd/>
            <a:tailEnd/>
          </a:ln>
        </p:spPr>
      </p:pic>
      <p:sp>
        <p:nvSpPr>
          <p:cNvPr id="32" name="Rectangle 8"/>
          <p:cNvSpPr>
            <a:spLocks noChangeArrowheads="1"/>
          </p:cNvSpPr>
          <p:nvPr/>
        </p:nvSpPr>
        <p:spPr bwMode="auto">
          <a:xfrm>
            <a:off x="4552076" y="3574554"/>
            <a:ext cx="1405534" cy="1669891"/>
          </a:xfrm>
          <a:prstGeom prst="rect">
            <a:avLst/>
          </a:prstGeom>
          <a:solidFill>
            <a:srgbClr val="DEFEE3"/>
          </a:solidFill>
          <a:ln w="9525">
            <a:solidFill>
              <a:srgbClr val="000000"/>
            </a:solidFill>
            <a:miter lim="800000"/>
            <a:headEnd/>
            <a:tailEnd/>
          </a:ln>
        </p:spPr>
        <p:txBody>
          <a:bodyPr wrap="none" anchor="ctr"/>
          <a:lstStyle/>
          <a:p>
            <a:pPr algn="ctr"/>
            <a:endParaRPr lang="en-US" sz="1400">
              <a:solidFill>
                <a:srgbClr val="000000"/>
              </a:solidFill>
            </a:endParaRPr>
          </a:p>
        </p:txBody>
      </p:sp>
      <p:sp>
        <p:nvSpPr>
          <p:cNvPr id="33" name="Text Box 12"/>
          <p:cNvSpPr txBox="1">
            <a:spLocks noChangeArrowheads="1"/>
          </p:cNvSpPr>
          <p:nvPr/>
        </p:nvSpPr>
        <p:spPr bwMode="auto">
          <a:xfrm>
            <a:off x="4608404" y="3605959"/>
            <a:ext cx="1158587" cy="758791"/>
          </a:xfrm>
          <a:prstGeom prst="rect">
            <a:avLst/>
          </a:prstGeom>
          <a:noFill/>
          <a:ln w="9525">
            <a:noFill/>
            <a:miter lim="800000"/>
            <a:headEnd/>
            <a:tailEnd/>
          </a:ln>
        </p:spPr>
        <p:txBody>
          <a:bodyPr wrap="none">
            <a:spAutoFit/>
          </a:bodyPr>
          <a:lstStyle/>
          <a:p>
            <a:r>
              <a:rPr lang="en-US" sz="1200" dirty="0" err="1">
                <a:solidFill>
                  <a:srgbClr val="0066FF"/>
                </a:solidFill>
              </a:rPr>
              <a:t>GetSites</a:t>
            </a:r>
            <a:endParaRPr lang="en-US" sz="1200" dirty="0">
              <a:solidFill>
                <a:srgbClr val="0066FF"/>
              </a:solidFill>
            </a:endParaRPr>
          </a:p>
          <a:p>
            <a:r>
              <a:rPr lang="en-US" sz="1200" dirty="0" err="1">
                <a:solidFill>
                  <a:srgbClr val="0066FF"/>
                </a:solidFill>
              </a:rPr>
              <a:t>GetSiteInfo</a:t>
            </a:r>
            <a:endParaRPr lang="en-US" sz="1200" dirty="0">
              <a:solidFill>
                <a:srgbClr val="0066FF"/>
              </a:solidFill>
            </a:endParaRPr>
          </a:p>
          <a:p>
            <a:r>
              <a:rPr lang="en-US" sz="1200" dirty="0" err="1">
                <a:solidFill>
                  <a:srgbClr val="0066FF"/>
                </a:solidFill>
              </a:rPr>
              <a:t>GetVariableInfo</a:t>
            </a:r>
            <a:endParaRPr lang="en-US" sz="1200" dirty="0">
              <a:solidFill>
                <a:srgbClr val="0066FF"/>
              </a:solidFill>
            </a:endParaRPr>
          </a:p>
          <a:p>
            <a:r>
              <a:rPr lang="en-US" sz="1200" dirty="0" err="1">
                <a:solidFill>
                  <a:srgbClr val="0066FF"/>
                </a:solidFill>
              </a:rPr>
              <a:t>GetValues</a:t>
            </a:r>
            <a:endParaRPr lang="en-US" sz="1200" dirty="0">
              <a:solidFill>
                <a:srgbClr val="0066FF"/>
              </a:solidFill>
            </a:endParaRPr>
          </a:p>
        </p:txBody>
      </p:sp>
      <p:sp>
        <p:nvSpPr>
          <p:cNvPr id="37" name="Text Box 16"/>
          <p:cNvSpPr txBox="1">
            <a:spLocks noChangeArrowheads="1"/>
          </p:cNvSpPr>
          <p:nvPr/>
        </p:nvSpPr>
        <p:spPr bwMode="auto">
          <a:xfrm>
            <a:off x="4506211" y="4714198"/>
            <a:ext cx="1481461" cy="412974"/>
          </a:xfrm>
          <a:prstGeom prst="rect">
            <a:avLst/>
          </a:prstGeom>
          <a:noFill/>
          <a:ln w="9525">
            <a:noFill/>
            <a:miter lim="800000"/>
            <a:headEnd/>
            <a:tailEnd/>
          </a:ln>
        </p:spPr>
        <p:txBody>
          <a:bodyPr>
            <a:spAutoFit/>
          </a:bodyPr>
          <a:lstStyle/>
          <a:p>
            <a:pPr algn="ctr"/>
            <a:r>
              <a:rPr lang="en-US" sz="1400" b="1" dirty="0">
                <a:solidFill>
                  <a:srgbClr val="000000"/>
                </a:solidFill>
              </a:rPr>
              <a:t>WaterOneFlow</a:t>
            </a:r>
          </a:p>
          <a:p>
            <a:pPr algn="ctr"/>
            <a:r>
              <a:rPr lang="en-US" sz="1400" b="1" dirty="0">
                <a:solidFill>
                  <a:srgbClr val="000000"/>
                </a:solidFill>
              </a:rPr>
              <a:t>Web Service</a:t>
            </a:r>
          </a:p>
        </p:txBody>
      </p:sp>
      <p:sp>
        <p:nvSpPr>
          <p:cNvPr id="38" name="AutoShape 30"/>
          <p:cNvSpPr>
            <a:spLocks noChangeArrowheads="1"/>
          </p:cNvSpPr>
          <p:nvPr/>
        </p:nvSpPr>
        <p:spPr bwMode="auto">
          <a:xfrm>
            <a:off x="4823033" y="4430420"/>
            <a:ext cx="884149" cy="307761"/>
          </a:xfrm>
          <a:prstGeom prst="foldedCorner">
            <a:avLst>
              <a:gd name="adj" fmla="val 12500"/>
            </a:avLst>
          </a:prstGeom>
          <a:solidFill>
            <a:srgbClr val="BBE0E3"/>
          </a:solidFill>
          <a:ln w="9525">
            <a:solidFill>
              <a:srgbClr val="000000"/>
            </a:solidFill>
            <a:round/>
            <a:headEnd/>
            <a:tailEnd/>
          </a:ln>
        </p:spPr>
        <p:txBody>
          <a:bodyPr wrap="none" anchor="ctr"/>
          <a:lstStyle/>
          <a:p>
            <a:pPr algn="ctr"/>
            <a:r>
              <a:rPr lang="en-US" sz="1400" dirty="0" err="1">
                <a:solidFill>
                  <a:srgbClr val="000000"/>
                </a:solidFill>
              </a:rPr>
              <a:t>WaterML</a:t>
            </a:r>
            <a:endParaRPr lang="en-US" sz="1400" dirty="0">
              <a:solidFill>
                <a:srgbClr val="000000"/>
              </a:solidFill>
            </a:endParaRPr>
          </a:p>
        </p:txBody>
      </p:sp>
      <p:grpSp>
        <p:nvGrpSpPr>
          <p:cNvPr id="4" name="Group 3"/>
          <p:cNvGrpSpPr/>
          <p:nvPr/>
        </p:nvGrpSpPr>
        <p:grpSpPr>
          <a:xfrm>
            <a:off x="4267200" y="3676576"/>
            <a:ext cx="407732" cy="670389"/>
            <a:chOff x="4267200" y="3733800"/>
            <a:chExt cx="407732" cy="613166"/>
          </a:xfrm>
        </p:grpSpPr>
        <p:sp>
          <p:nvSpPr>
            <p:cNvPr id="34" name="Oval 13"/>
            <p:cNvSpPr>
              <a:spLocks noChangeArrowheads="1"/>
            </p:cNvSpPr>
            <p:nvPr/>
          </p:nvSpPr>
          <p:spPr bwMode="auto">
            <a:xfrm>
              <a:off x="4275777" y="3733800"/>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5" name="Oval 14"/>
            <p:cNvSpPr>
              <a:spLocks noChangeArrowheads="1"/>
            </p:cNvSpPr>
            <p:nvPr/>
          </p:nvSpPr>
          <p:spPr bwMode="auto">
            <a:xfrm>
              <a:off x="4275777" y="3908741"/>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6" name="Oval 15"/>
            <p:cNvSpPr>
              <a:spLocks noChangeArrowheads="1"/>
            </p:cNvSpPr>
            <p:nvPr/>
          </p:nvSpPr>
          <p:spPr bwMode="auto">
            <a:xfrm>
              <a:off x="4275777" y="4083683"/>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43" name="Line 9"/>
            <p:cNvSpPr>
              <a:spLocks noChangeShapeType="1"/>
            </p:cNvSpPr>
            <p:nvPr/>
          </p:nvSpPr>
          <p:spPr bwMode="auto">
            <a:xfrm>
              <a:off x="4331038" y="3777540"/>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45" name="Line 10"/>
            <p:cNvSpPr>
              <a:spLocks noChangeShapeType="1"/>
            </p:cNvSpPr>
            <p:nvPr/>
          </p:nvSpPr>
          <p:spPr bwMode="auto">
            <a:xfrm>
              <a:off x="4331038" y="3952482"/>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46" name="Line 11"/>
            <p:cNvSpPr>
              <a:spLocks noChangeShapeType="1"/>
            </p:cNvSpPr>
            <p:nvPr/>
          </p:nvSpPr>
          <p:spPr bwMode="auto">
            <a:xfrm>
              <a:off x="4331038" y="4127423"/>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40" name="Oval 15"/>
            <p:cNvSpPr>
              <a:spLocks noChangeArrowheads="1"/>
            </p:cNvSpPr>
            <p:nvPr/>
          </p:nvSpPr>
          <p:spPr bwMode="auto">
            <a:xfrm>
              <a:off x="4267200" y="4259496"/>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47" name="Line 11"/>
            <p:cNvSpPr>
              <a:spLocks noChangeShapeType="1"/>
            </p:cNvSpPr>
            <p:nvPr/>
          </p:nvSpPr>
          <p:spPr bwMode="auto">
            <a:xfrm>
              <a:off x="4332190" y="4303228"/>
              <a:ext cx="342742" cy="0"/>
            </a:xfrm>
            <a:prstGeom prst="line">
              <a:avLst/>
            </a:prstGeom>
            <a:noFill/>
            <a:ln w="9525">
              <a:solidFill>
                <a:srgbClr val="000000"/>
              </a:solidFill>
              <a:round/>
              <a:headEnd/>
              <a:tailEnd/>
            </a:ln>
          </p:spPr>
          <p:txBody>
            <a:bodyPr/>
            <a:lstStyle/>
            <a:p>
              <a:endParaRPr lang="en-US">
                <a:solidFill>
                  <a:prstClr val="black"/>
                </a:solidFill>
              </a:endParaRPr>
            </a:p>
          </p:txBody>
        </p:sp>
      </p:grpSp>
      <p:sp>
        <p:nvSpPr>
          <p:cNvPr id="48" name="Title 39"/>
          <p:cNvSpPr>
            <a:spLocks noGrp="1"/>
          </p:cNvSpPr>
          <p:nvPr>
            <p:ph type="title"/>
          </p:nvPr>
        </p:nvSpPr>
        <p:spPr>
          <a:xfrm>
            <a:off x="457200" y="0"/>
            <a:ext cx="8229600" cy="721824"/>
          </a:xfrm>
        </p:spPr>
        <p:txBody>
          <a:bodyPr/>
          <a:lstStyle/>
          <a:p>
            <a:r>
              <a:rPr lang="en-US" sz="2800" dirty="0" err="1" smtClean="0"/>
              <a:t>HydroServer</a:t>
            </a:r>
            <a:r>
              <a:rPr lang="en-US" sz="2800" dirty="0" smtClean="0"/>
              <a:t> – Data Publication</a:t>
            </a:r>
            <a:endParaRPr lang="en-US" sz="2800" dirty="0"/>
          </a:p>
        </p:txBody>
      </p:sp>
      <p:pic>
        <p:nvPicPr>
          <p:cNvPr id="49" name="Picture 2"/>
          <p:cNvPicPr>
            <a:picLocks noChangeAspect="1" noChangeArrowheads="1"/>
          </p:cNvPicPr>
          <p:nvPr/>
        </p:nvPicPr>
        <p:blipFill>
          <a:blip r:embed="rId13" cstate="print"/>
          <a:srcRect/>
          <a:stretch>
            <a:fillRect/>
          </a:stretch>
        </p:blipFill>
        <p:spPr bwMode="auto">
          <a:xfrm>
            <a:off x="4568572" y="5244444"/>
            <a:ext cx="1375028" cy="1461155"/>
          </a:xfrm>
          <a:prstGeom prst="rect">
            <a:avLst/>
          </a:prstGeom>
          <a:noFill/>
          <a:ln w="9525">
            <a:noFill/>
            <a:miter lim="800000"/>
            <a:headEnd/>
            <a:tailEnd/>
          </a:ln>
        </p:spPr>
      </p:pic>
      <p:sp>
        <p:nvSpPr>
          <p:cNvPr id="50" name="Text Box 16"/>
          <p:cNvSpPr txBox="1">
            <a:spLocks noChangeArrowheads="1"/>
          </p:cNvSpPr>
          <p:nvPr/>
        </p:nvSpPr>
        <p:spPr bwMode="auto">
          <a:xfrm>
            <a:off x="4637315" y="5664167"/>
            <a:ext cx="1230086" cy="954107"/>
          </a:xfrm>
          <a:prstGeom prst="rect">
            <a:avLst/>
          </a:prstGeom>
          <a:solidFill>
            <a:schemeClr val="bg1">
              <a:alpha val="55000"/>
            </a:schemeClr>
          </a:solidFill>
          <a:ln w="9525">
            <a:noFill/>
            <a:miter lim="800000"/>
            <a:headEnd/>
            <a:tailEnd/>
          </a:ln>
        </p:spPr>
        <p:txBody>
          <a:bodyPr wrap="square">
            <a:spAutoFit/>
          </a:bodyPr>
          <a:lstStyle/>
          <a:p>
            <a:pPr algn="ctr"/>
            <a:r>
              <a:rPr lang="en-US" sz="1400" b="1" dirty="0" smtClean="0">
                <a:solidFill>
                  <a:srgbClr val="000000"/>
                </a:solidFill>
              </a:rPr>
              <a:t>OGC Spatial Data Service from ArcGIS Server</a:t>
            </a:r>
            <a:endParaRPr lang="en-US" sz="1400" b="1" dirty="0">
              <a:solidFill>
                <a:srgbClr val="000000"/>
              </a:solidFill>
            </a:endParaRPr>
          </a:p>
        </p:txBody>
      </p:sp>
    </p:spTree>
    <p:extLst>
      <p:ext uri="{BB962C8B-B14F-4D97-AF65-F5344CB8AC3E}">
        <p14:creationId xmlns:p14="http://schemas.microsoft.com/office/powerpoint/2010/main" val="740703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2"/>
          <p:cNvSpPr txBox="1">
            <a:spLocks/>
          </p:cNvSpPr>
          <p:nvPr/>
        </p:nvSpPr>
        <p:spPr>
          <a:xfrm>
            <a:off x="457200" y="152400"/>
            <a:ext cx="8229600" cy="1143000"/>
          </a:xfrm>
          <a:prstGeom prst="rect">
            <a:avLst/>
          </a:prstGeom>
        </p:spPr>
        <p:txBody>
          <a:bodyPr/>
          <a:lstStyle/>
          <a:p>
            <a:pPr algn="ctr" fontAlgn="base">
              <a:spcBef>
                <a:spcPct val="0"/>
              </a:spcBef>
              <a:spcAft>
                <a:spcPct val="0"/>
              </a:spcAft>
              <a:defRPr/>
            </a:pPr>
            <a:r>
              <a:rPr lang="en-US" sz="4400" kern="0" dirty="0" err="1" smtClean="0">
                <a:solidFill>
                  <a:srgbClr val="000000"/>
                </a:solidFill>
              </a:rPr>
              <a:t>HydroCatalog</a:t>
            </a:r>
            <a:endParaRPr lang="en-US" sz="4400" kern="0" dirty="0" smtClean="0">
              <a:solidFill>
                <a:srgbClr val="000000"/>
              </a:solidFill>
            </a:endParaRPr>
          </a:p>
        </p:txBody>
      </p:sp>
      <p:sp>
        <p:nvSpPr>
          <p:cNvPr id="67601" name="Rectangle 8"/>
          <p:cNvSpPr>
            <a:spLocks noChangeArrowheads="1"/>
          </p:cNvSpPr>
          <p:nvPr/>
        </p:nvSpPr>
        <p:spPr bwMode="auto">
          <a:xfrm>
            <a:off x="1130300" y="3013075"/>
            <a:ext cx="1617663" cy="1939925"/>
          </a:xfrm>
          <a:prstGeom prst="rect">
            <a:avLst/>
          </a:prstGeom>
          <a:solidFill>
            <a:srgbClr val="DEFEE3"/>
          </a:solidFill>
          <a:ln w="9525">
            <a:solidFill>
              <a:srgbClr val="000000"/>
            </a:solidFill>
            <a:miter lim="800000"/>
            <a:headEnd/>
            <a:tailEnd/>
          </a:ln>
        </p:spPr>
        <p:txBody>
          <a:bodyPr wrap="none" anchor="ctr"/>
          <a:lstStyle/>
          <a:p>
            <a:pPr algn="ctr" fontAlgn="base">
              <a:spcBef>
                <a:spcPct val="0"/>
              </a:spcBef>
              <a:spcAft>
                <a:spcPct val="0"/>
              </a:spcAft>
            </a:pPr>
            <a:endParaRPr lang="en-US" sz="1400" smtClean="0">
              <a:solidFill>
                <a:srgbClr val="000000"/>
              </a:solidFill>
            </a:endParaRPr>
          </a:p>
        </p:txBody>
      </p:sp>
      <p:sp>
        <p:nvSpPr>
          <p:cNvPr id="67602" name="Text Box 12"/>
          <p:cNvSpPr txBox="1">
            <a:spLocks noChangeArrowheads="1"/>
          </p:cNvSpPr>
          <p:nvPr/>
        </p:nvSpPr>
        <p:spPr bwMode="auto">
          <a:xfrm>
            <a:off x="1346200" y="3470275"/>
            <a:ext cx="1625600" cy="954087"/>
          </a:xfrm>
          <a:prstGeom prst="rect">
            <a:avLst/>
          </a:prstGeom>
          <a:noFill/>
          <a:ln w="9525">
            <a:noFill/>
            <a:miter lim="800000"/>
            <a:headEnd/>
            <a:tailEnd/>
          </a:ln>
        </p:spPr>
        <p:txBody>
          <a:bodyPr wrap="none">
            <a:spAutoFit/>
          </a:bodyPr>
          <a:lstStyle/>
          <a:p>
            <a:pPr fontAlgn="base">
              <a:spcBef>
                <a:spcPct val="0"/>
              </a:spcBef>
              <a:spcAft>
                <a:spcPct val="0"/>
              </a:spcAft>
            </a:pPr>
            <a:r>
              <a:rPr lang="en-US" sz="1400" smtClean="0">
                <a:solidFill>
                  <a:srgbClr val="0066FF"/>
                </a:solidFill>
              </a:rPr>
              <a:t>GetSites</a:t>
            </a:r>
          </a:p>
          <a:p>
            <a:pPr fontAlgn="base">
              <a:spcBef>
                <a:spcPct val="0"/>
              </a:spcBef>
              <a:spcAft>
                <a:spcPct val="0"/>
              </a:spcAft>
            </a:pPr>
            <a:r>
              <a:rPr lang="en-US" sz="1400" smtClean="0">
                <a:solidFill>
                  <a:srgbClr val="0066FF"/>
                </a:solidFill>
              </a:rPr>
              <a:t>GetSiteInfo</a:t>
            </a:r>
          </a:p>
          <a:p>
            <a:pPr fontAlgn="base">
              <a:spcBef>
                <a:spcPct val="0"/>
              </a:spcBef>
              <a:spcAft>
                <a:spcPct val="0"/>
              </a:spcAft>
            </a:pPr>
            <a:r>
              <a:rPr lang="en-US" sz="1400" smtClean="0">
                <a:solidFill>
                  <a:srgbClr val="0066FF"/>
                </a:solidFill>
              </a:rPr>
              <a:t>GetVariableInfo</a:t>
            </a:r>
          </a:p>
          <a:p>
            <a:pPr fontAlgn="base">
              <a:spcBef>
                <a:spcPct val="0"/>
              </a:spcBef>
              <a:spcAft>
                <a:spcPct val="0"/>
              </a:spcAft>
            </a:pPr>
            <a:r>
              <a:rPr lang="en-US" sz="1400" smtClean="0">
                <a:solidFill>
                  <a:srgbClr val="0066FF"/>
                </a:solidFill>
              </a:rPr>
              <a:t>GetValues</a:t>
            </a:r>
          </a:p>
        </p:txBody>
      </p:sp>
      <p:sp>
        <p:nvSpPr>
          <p:cNvPr id="67603" name="Text Box 16"/>
          <p:cNvSpPr txBox="1">
            <a:spLocks noChangeArrowheads="1"/>
          </p:cNvSpPr>
          <p:nvPr/>
        </p:nvSpPr>
        <p:spPr bwMode="auto">
          <a:xfrm>
            <a:off x="1076325" y="4424362"/>
            <a:ext cx="1706563" cy="522288"/>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err="1" smtClean="0">
                <a:solidFill>
                  <a:srgbClr val="000000"/>
                </a:solidFill>
              </a:rPr>
              <a:t>WaterOneFlow</a:t>
            </a:r>
            <a:endParaRPr lang="en-US" sz="1400" b="1" dirty="0" smtClean="0">
              <a:solidFill>
                <a:srgbClr val="000000"/>
              </a:solidFill>
            </a:endParaRPr>
          </a:p>
          <a:p>
            <a:pPr algn="ctr" fontAlgn="base">
              <a:spcBef>
                <a:spcPct val="0"/>
              </a:spcBef>
              <a:spcAft>
                <a:spcPct val="0"/>
              </a:spcAft>
            </a:pPr>
            <a:r>
              <a:rPr lang="en-US" sz="1400" b="1" dirty="0" smtClean="0">
                <a:solidFill>
                  <a:srgbClr val="000000"/>
                </a:solidFill>
              </a:rPr>
              <a:t>Web Service</a:t>
            </a:r>
          </a:p>
        </p:txBody>
      </p:sp>
      <p:sp>
        <p:nvSpPr>
          <p:cNvPr id="67604" name="AutoShape 30"/>
          <p:cNvSpPr>
            <a:spLocks noChangeArrowheads="1"/>
          </p:cNvSpPr>
          <p:nvPr/>
        </p:nvSpPr>
        <p:spPr bwMode="auto">
          <a:xfrm>
            <a:off x="1447800" y="3052762"/>
            <a:ext cx="1017588" cy="390525"/>
          </a:xfrm>
          <a:prstGeom prst="foldedCorner">
            <a:avLst>
              <a:gd name="adj" fmla="val 12500"/>
            </a:avLst>
          </a:prstGeom>
          <a:solidFill>
            <a:srgbClr val="BBE0E3"/>
          </a:solidFill>
          <a:ln w="9525">
            <a:solidFill>
              <a:srgbClr val="000000"/>
            </a:solidFill>
            <a:round/>
            <a:headEnd/>
            <a:tailEnd/>
          </a:ln>
        </p:spPr>
        <p:txBody>
          <a:bodyPr wrap="none" anchor="ctr"/>
          <a:lstStyle/>
          <a:p>
            <a:pPr algn="ctr" fontAlgn="base">
              <a:spcBef>
                <a:spcPct val="0"/>
              </a:spcBef>
              <a:spcAft>
                <a:spcPct val="0"/>
              </a:spcAft>
            </a:pPr>
            <a:r>
              <a:rPr lang="en-US" sz="1400" smtClean="0">
                <a:solidFill>
                  <a:srgbClr val="000000"/>
                </a:solidFill>
              </a:rPr>
              <a:t>WaterML</a:t>
            </a:r>
          </a:p>
        </p:txBody>
      </p:sp>
      <p:grpSp>
        <p:nvGrpSpPr>
          <p:cNvPr id="2" name="Group 85"/>
          <p:cNvGrpSpPr/>
          <p:nvPr/>
        </p:nvGrpSpPr>
        <p:grpSpPr>
          <a:xfrm>
            <a:off x="5486400" y="5181600"/>
            <a:ext cx="2438400" cy="1254125"/>
            <a:chOff x="3657600" y="5334000"/>
            <a:chExt cx="2438400" cy="1254125"/>
          </a:xfrm>
        </p:grpSpPr>
        <p:sp>
          <p:nvSpPr>
            <p:cNvPr id="137" name="Rectangle 562"/>
            <p:cNvSpPr>
              <a:spLocks noChangeArrowheads="1"/>
            </p:cNvSpPr>
            <p:nvPr/>
          </p:nvSpPr>
          <p:spPr bwMode="auto">
            <a:xfrm>
              <a:off x="3733800" y="5334000"/>
              <a:ext cx="2286000" cy="1254125"/>
            </a:xfrm>
            <a:prstGeom prst="rect">
              <a:avLst/>
            </a:prstGeom>
            <a:solidFill>
              <a:schemeClr val="bg1"/>
            </a:solidFill>
            <a:ln w="25400">
              <a:solidFill>
                <a:schemeClr val="tx2">
                  <a:lumMod val="75000"/>
                </a:schemeClr>
              </a:solid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7664" name="Line 595"/>
            <p:cNvSpPr>
              <a:spLocks noChangeShapeType="1"/>
            </p:cNvSpPr>
            <p:nvPr/>
          </p:nvSpPr>
          <p:spPr bwMode="auto">
            <a:xfrm>
              <a:off x="3810000" y="5791200"/>
              <a:ext cx="2133599"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endParaRPr>
            </a:p>
          </p:txBody>
        </p:sp>
        <p:sp>
          <p:nvSpPr>
            <p:cNvPr id="67607" name="Text Box 563"/>
            <p:cNvSpPr txBox="1">
              <a:spLocks noChangeArrowheads="1"/>
            </p:cNvSpPr>
            <p:nvPr/>
          </p:nvSpPr>
          <p:spPr bwMode="auto">
            <a:xfrm>
              <a:off x="3657600" y="5425690"/>
              <a:ext cx="2438400" cy="289310"/>
            </a:xfrm>
            <a:prstGeom prst="rect">
              <a:avLst/>
            </a:prstGeom>
            <a:noFill/>
            <a:ln w="9525">
              <a:noFill/>
              <a:miter lim="800000"/>
              <a:headEnd/>
              <a:tailEnd/>
            </a:ln>
          </p:spPr>
          <p:txBody>
            <a:bodyPr wrap="square">
              <a:spAutoFit/>
            </a:bodyPr>
            <a:lstStyle/>
            <a:p>
              <a:pPr algn="ctr" fontAlgn="base">
                <a:lnSpc>
                  <a:spcPct val="80000"/>
                </a:lnSpc>
                <a:spcBef>
                  <a:spcPct val="0"/>
                </a:spcBef>
                <a:spcAft>
                  <a:spcPct val="0"/>
                </a:spcAft>
              </a:pPr>
              <a:r>
                <a:rPr lang="en-US" sz="1600" dirty="0" smtClean="0">
                  <a:solidFill>
                    <a:srgbClr val="000000"/>
                  </a:solidFill>
                </a:rPr>
                <a:t>Discovery and Access</a:t>
              </a:r>
            </a:p>
          </p:txBody>
        </p:sp>
        <p:pic>
          <p:nvPicPr>
            <p:cNvPr id="67608" name="Picture 584" descr="MCj03871500000[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5797248"/>
              <a:ext cx="762000" cy="755952"/>
            </a:xfrm>
            <a:prstGeom prst="rect">
              <a:avLst/>
            </a:prstGeom>
            <a:noFill/>
            <a:ln w="9525">
              <a:noFill/>
              <a:miter lim="800000"/>
              <a:headEnd/>
              <a:tailEnd/>
            </a:ln>
          </p:spPr>
        </p:pic>
        <p:sp>
          <p:nvSpPr>
            <p:cNvPr id="67616" name="Text Box 596"/>
            <p:cNvSpPr txBox="1">
              <a:spLocks noChangeArrowheads="1"/>
            </p:cNvSpPr>
            <p:nvPr/>
          </p:nvSpPr>
          <p:spPr bwMode="auto">
            <a:xfrm>
              <a:off x="4800600" y="5941469"/>
              <a:ext cx="1031052" cy="535531"/>
            </a:xfrm>
            <a:prstGeom prst="rect">
              <a:avLst/>
            </a:prstGeom>
            <a:noFill/>
            <a:ln w="9525">
              <a:noFill/>
              <a:miter lim="800000"/>
              <a:headEnd/>
              <a:tailEnd/>
            </a:ln>
          </p:spPr>
          <p:txBody>
            <a:bodyPr wrap="none">
              <a:spAutoFit/>
            </a:bodyPr>
            <a:lstStyle/>
            <a:p>
              <a:pPr algn="ctr" fontAlgn="base">
                <a:lnSpc>
                  <a:spcPct val="80000"/>
                </a:lnSpc>
                <a:spcBef>
                  <a:spcPct val="0"/>
                </a:spcBef>
                <a:spcAft>
                  <a:spcPct val="0"/>
                </a:spcAft>
              </a:pPr>
              <a:r>
                <a:rPr lang="en-US" dirty="0" smtClean="0">
                  <a:solidFill>
                    <a:srgbClr val="000000"/>
                  </a:solidFill>
                </a:rPr>
                <a:t>Hydro </a:t>
              </a:r>
            </a:p>
            <a:p>
              <a:pPr algn="ctr" fontAlgn="base">
                <a:lnSpc>
                  <a:spcPct val="80000"/>
                </a:lnSpc>
                <a:spcBef>
                  <a:spcPct val="0"/>
                </a:spcBef>
                <a:spcAft>
                  <a:spcPct val="0"/>
                </a:spcAft>
              </a:pPr>
              <a:r>
                <a:rPr lang="en-US" dirty="0" smtClean="0">
                  <a:solidFill>
                    <a:srgbClr val="000000"/>
                  </a:solidFill>
                </a:rPr>
                <a:t>Desktop</a:t>
              </a:r>
            </a:p>
          </p:txBody>
        </p:sp>
      </p:grpSp>
      <p:sp>
        <p:nvSpPr>
          <p:cNvPr id="67622" name="AutoShape 146"/>
          <p:cNvSpPr>
            <a:spLocks noChangeArrowheads="1"/>
          </p:cNvSpPr>
          <p:nvPr/>
        </p:nvSpPr>
        <p:spPr bwMode="auto">
          <a:xfrm rot="2043552">
            <a:off x="3741738" y="2967036"/>
            <a:ext cx="512762" cy="314325"/>
          </a:xfrm>
          <a:prstGeom prst="rightArrow">
            <a:avLst>
              <a:gd name="adj1" fmla="val 41667"/>
              <a:gd name="adj2" fmla="val 74935"/>
            </a:avLst>
          </a:prstGeom>
          <a:solidFill>
            <a:srgbClr val="080808"/>
          </a:solidFill>
          <a:ln w="9525">
            <a:solidFill>
              <a:schemeClr val="tx1"/>
            </a:solidFill>
            <a:miter lim="800000"/>
            <a:headEnd/>
            <a:tailEnd/>
          </a:ln>
        </p:spPr>
        <p:txBody>
          <a:bodyPr wrap="none" anchor="ctr"/>
          <a:lstStyle/>
          <a:p>
            <a:pPr fontAlgn="base">
              <a:spcBef>
                <a:spcPct val="0"/>
              </a:spcBef>
              <a:spcAft>
                <a:spcPct val="0"/>
              </a:spcAft>
            </a:pPr>
            <a:endParaRPr lang="en-US" sz="800" smtClean="0">
              <a:solidFill>
                <a:srgbClr val="000000"/>
              </a:solidFill>
            </a:endParaRPr>
          </a:p>
        </p:txBody>
      </p:sp>
      <p:sp>
        <p:nvSpPr>
          <p:cNvPr id="165" name="Rectangle 164"/>
          <p:cNvSpPr/>
          <p:nvPr/>
        </p:nvSpPr>
        <p:spPr>
          <a:xfrm>
            <a:off x="3276600" y="914400"/>
            <a:ext cx="4531717"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a:solidFill>
                <a:srgbClr val="FFFFFF"/>
              </a:solidFill>
            </a:endParaRPr>
          </a:p>
        </p:txBody>
      </p:sp>
      <p:sp>
        <p:nvSpPr>
          <p:cNvPr id="67619" name="AutoShape 130"/>
          <p:cNvSpPr>
            <a:spLocks noChangeArrowheads="1"/>
          </p:cNvSpPr>
          <p:nvPr/>
        </p:nvSpPr>
        <p:spPr bwMode="auto">
          <a:xfrm>
            <a:off x="5796359" y="3200400"/>
            <a:ext cx="1671241" cy="1223170"/>
          </a:xfrm>
          <a:prstGeom prst="flowChartMagneticDisk">
            <a:avLst/>
          </a:prstGeom>
          <a:solidFill>
            <a:srgbClr val="FFFFCC"/>
          </a:solidFill>
          <a:ln w="25400">
            <a:solidFill>
              <a:schemeClr val="tx1"/>
            </a:solidFill>
            <a:round/>
            <a:headEnd/>
            <a:tailEnd/>
          </a:ln>
        </p:spPr>
        <p:txBody>
          <a:bodyPr anchor="ctr"/>
          <a:lstStyle/>
          <a:p>
            <a:pPr algn="ctr" fontAlgn="base">
              <a:spcBef>
                <a:spcPct val="0"/>
              </a:spcBef>
              <a:spcAft>
                <a:spcPct val="0"/>
              </a:spcAft>
            </a:pPr>
            <a:r>
              <a:rPr lang="en-US" sz="1600" dirty="0" smtClean="0">
                <a:solidFill>
                  <a:srgbClr val="000000"/>
                </a:solidFill>
              </a:rPr>
              <a:t>Water Metadata Catalog</a:t>
            </a:r>
          </a:p>
        </p:txBody>
      </p:sp>
      <p:pic>
        <p:nvPicPr>
          <p:cNvPr id="67620" name="Picture 42"/>
          <p:cNvPicPr>
            <a:picLocks noChangeAspect="1" noChangeArrowheads="1"/>
          </p:cNvPicPr>
          <p:nvPr/>
        </p:nvPicPr>
        <p:blipFill>
          <a:blip r:embed="rId4" cstate="print"/>
          <a:srcRect/>
          <a:stretch>
            <a:fillRect/>
          </a:stretch>
        </p:blipFill>
        <p:spPr bwMode="auto">
          <a:xfrm>
            <a:off x="3581400" y="3581400"/>
            <a:ext cx="1119584" cy="745529"/>
          </a:xfrm>
          <a:prstGeom prst="rect">
            <a:avLst/>
          </a:prstGeom>
          <a:noFill/>
          <a:ln w="9525">
            <a:noFill/>
            <a:miter lim="800000"/>
            <a:headEnd/>
            <a:tailEnd/>
          </a:ln>
        </p:spPr>
      </p:pic>
      <p:sp>
        <p:nvSpPr>
          <p:cNvPr id="67621" name="Rectangle 158"/>
          <p:cNvSpPr>
            <a:spLocks noChangeArrowheads="1"/>
          </p:cNvSpPr>
          <p:nvPr/>
        </p:nvSpPr>
        <p:spPr bwMode="auto">
          <a:xfrm>
            <a:off x="3276600" y="3181747"/>
            <a:ext cx="1746448" cy="552053"/>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dirty="0" smtClean="0">
                <a:solidFill>
                  <a:srgbClr val="000000"/>
                </a:solidFill>
              </a:rPr>
              <a:t>Harvester</a:t>
            </a:r>
          </a:p>
        </p:txBody>
      </p:sp>
      <p:pic>
        <p:nvPicPr>
          <p:cNvPr id="67623" name="Picture 3"/>
          <p:cNvPicPr>
            <a:picLocks noChangeAspect="1" noChangeArrowheads="1"/>
          </p:cNvPicPr>
          <p:nvPr/>
        </p:nvPicPr>
        <p:blipFill>
          <a:blip r:embed="rId5" cstate="print"/>
          <a:srcRect/>
          <a:stretch>
            <a:fillRect/>
          </a:stretch>
        </p:blipFill>
        <p:spPr bwMode="auto">
          <a:xfrm>
            <a:off x="3403051" y="1369218"/>
            <a:ext cx="1781724" cy="1676400"/>
          </a:xfrm>
          <a:prstGeom prst="rect">
            <a:avLst/>
          </a:prstGeom>
          <a:noFill/>
          <a:ln w="9525">
            <a:solidFill>
              <a:schemeClr val="tx1"/>
            </a:solidFill>
            <a:miter lim="800000"/>
            <a:headEnd/>
            <a:tailEnd/>
          </a:ln>
        </p:spPr>
      </p:pic>
      <p:pic>
        <p:nvPicPr>
          <p:cNvPr id="67624" name="Picture 5"/>
          <p:cNvPicPr>
            <a:picLocks noChangeAspect="1" noChangeArrowheads="1"/>
          </p:cNvPicPr>
          <p:nvPr/>
        </p:nvPicPr>
        <p:blipFill>
          <a:blip r:embed="rId6" cstate="print"/>
          <a:srcRect/>
          <a:stretch>
            <a:fillRect/>
          </a:stretch>
        </p:blipFill>
        <p:spPr bwMode="auto">
          <a:xfrm>
            <a:off x="5440443" y="1377354"/>
            <a:ext cx="2220831" cy="1668264"/>
          </a:xfrm>
          <a:prstGeom prst="rect">
            <a:avLst/>
          </a:prstGeom>
          <a:noFill/>
          <a:ln w="9525">
            <a:solidFill>
              <a:schemeClr val="tx1"/>
            </a:solidFill>
            <a:miter lim="800000"/>
            <a:headEnd/>
            <a:tailEnd/>
          </a:ln>
        </p:spPr>
      </p:pic>
      <p:sp>
        <p:nvSpPr>
          <p:cNvPr id="67625" name="Rectangle 162"/>
          <p:cNvSpPr>
            <a:spLocks noChangeArrowheads="1"/>
          </p:cNvSpPr>
          <p:nvPr/>
        </p:nvSpPr>
        <p:spPr bwMode="auto">
          <a:xfrm>
            <a:off x="3079749" y="914400"/>
            <a:ext cx="2724150" cy="549473"/>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dirty="0" smtClean="0">
                <a:solidFill>
                  <a:srgbClr val="000000"/>
                </a:solidFill>
              </a:rPr>
              <a:t>Service Registry</a:t>
            </a:r>
          </a:p>
        </p:txBody>
      </p:sp>
      <p:sp>
        <p:nvSpPr>
          <p:cNvPr id="67626" name="Rectangle 163"/>
          <p:cNvSpPr>
            <a:spLocks noChangeArrowheads="1"/>
          </p:cNvSpPr>
          <p:nvPr/>
        </p:nvSpPr>
        <p:spPr bwMode="auto">
          <a:xfrm>
            <a:off x="5486400" y="914400"/>
            <a:ext cx="2133402" cy="549473"/>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dirty="0" err="1" smtClean="0">
                <a:solidFill>
                  <a:srgbClr val="000000"/>
                </a:solidFill>
              </a:rPr>
              <a:t>Hydrotagger</a:t>
            </a:r>
            <a:endParaRPr lang="en-US" sz="1600" dirty="0" smtClean="0">
              <a:solidFill>
                <a:srgbClr val="000000"/>
              </a:solidFill>
            </a:endParaRPr>
          </a:p>
        </p:txBody>
      </p:sp>
      <p:sp>
        <p:nvSpPr>
          <p:cNvPr id="85" name="Rectangle 158"/>
          <p:cNvSpPr>
            <a:spLocks noChangeArrowheads="1"/>
          </p:cNvSpPr>
          <p:nvPr/>
        </p:nvSpPr>
        <p:spPr bwMode="auto">
          <a:xfrm>
            <a:off x="4697036" y="4495800"/>
            <a:ext cx="1677062" cy="338554"/>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dirty="0" smtClean="0">
                <a:solidFill>
                  <a:srgbClr val="000000"/>
                </a:solidFill>
              </a:rPr>
              <a:t>Search Services</a:t>
            </a:r>
          </a:p>
        </p:txBody>
      </p:sp>
      <p:sp>
        <p:nvSpPr>
          <p:cNvPr id="87" name="AutoShape 146"/>
          <p:cNvSpPr>
            <a:spLocks noChangeArrowheads="1"/>
          </p:cNvSpPr>
          <p:nvPr/>
        </p:nvSpPr>
        <p:spPr bwMode="auto">
          <a:xfrm rot="4271048">
            <a:off x="5923756" y="4883425"/>
            <a:ext cx="576263" cy="384175"/>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pPr fontAlgn="base">
              <a:spcBef>
                <a:spcPct val="0"/>
              </a:spcBef>
              <a:spcAft>
                <a:spcPct val="0"/>
              </a:spcAft>
            </a:pPr>
            <a:endParaRPr lang="en-US" sz="900" smtClean="0">
              <a:solidFill>
                <a:srgbClr val="000000"/>
              </a:solidFill>
            </a:endParaRPr>
          </a:p>
        </p:txBody>
      </p:sp>
      <p:sp>
        <p:nvSpPr>
          <p:cNvPr id="89" name="Rectangle 6"/>
          <p:cNvSpPr>
            <a:spLocks noChangeArrowheads="1"/>
          </p:cNvSpPr>
          <p:nvPr/>
        </p:nvSpPr>
        <p:spPr bwMode="auto">
          <a:xfrm>
            <a:off x="3479800" y="6488112"/>
            <a:ext cx="3302000" cy="369888"/>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0000FF"/>
                </a:solidFill>
                <a:latin typeface="Calibri" pitchFamily="34" charset="0"/>
              </a:rPr>
              <a:t>http://hiscentral.cuahsi.org</a:t>
            </a:r>
          </a:p>
        </p:txBody>
      </p:sp>
      <p:sp>
        <p:nvSpPr>
          <p:cNvPr id="90" name="TextBox 89"/>
          <p:cNvSpPr txBox="1"/>
          <p:nvPr/>
        </p:nvSpPr>
        <p:spPr>
          <a:xfrm>
            <a:off x="228600" y="1066800"/>
            <a:ext cx="3048000" cy="1477328"/>
          </a:xfrm>
          <a:prstGeom prst="rect">
            <a:avLst/>
          </a:prstGeom>
          <a:noFill/>
        </p:spPr>
        <p:txBody>
          <a:bodyPr wrap="square" rtlCol="0">
            <a:spAutoFit/>
          </a:bodyPr>
          <a:lstStyle/>
          <a:p>
            <a:pPr marL="109538" indent="-109538" fontAlgn="base">
              <a:spcBef>
                <a:spcPct val="0"/>
              </a:spcBef>
              <a:spcAft>
                <a:spcPct val="0"/>
              </a:spcAft>
              <a:buFont typeface="Arial" pitchFamily="34" charset="0"/>
              <a:buChar char="•"/>
            </a:pPr>
            <a:r>
              <a:rPr lang="en-US" dirty="0" smtClean="0">
                <a:solidFill>
                  <a:srgbClr val="000000"/>
                </a:solidFill>
              </a:rPr>
              <a:t>Search over data services from multiple sources</a:t>
            </a:r>
          </a:p>
          <a:p>
            <a:pPr marL="109538" indent="-109538" fontAlgn="base">
              <a:spcBef>
                <a:spcPct val="0"/>
              </a:spcBef>
              <a:spcAft>
                <a:spcPct val="0"/>
              </a:spcAft>
            </a:pPr>
            <a:endParaRPr lang="en-US" dirty="0" smtClean="0">
              <a:solidFill>
                <a:srgbClr val="000000"/>
              </a:solidFill>
            </a:endParaRPr>
          </a:p>
          <a:p>
            <a:pPr marL="109538" indent="-109538" fontAlgn="base">
              <a:spcBef>
                <a:spcPct val="0"/>
              </a:spcBef>
              <a:spcAft>
                <a:spcPct val="0"/>
              </a:spcAft>
              <a:buFont typeface="Arial" pitchFamily="34" charset="0"/>
              <a:buChar char="•"/>
            </a:pPr>
            <a:r>
              <a:rPr lang="en-US" dirty="0" smtClean="0">
                <a:solidFill>
                  <a:srgbClr val="000000"/>
                </a:solidFill>
              </a:rPr>
              <a:t>Supports concept based data discovery</a:t>
            </a:r>
            <a:endParaRPr lang="en-US" dirty="0">
              <a:solidFill>
                <a:srgbClr val="000000"/>
              </a:solidFill>
            </a:endParaRPr>
          </a:p>
        </p:txBody>
      </p:sp>
      <p:sp>
        <p:nvSpPr>
          <p:cNvPr id="91" name="AutoShape 130"/>
          <p:cNvSpPr>
            <a:spLocks noChangeArrowheads="1"/>
          </p:cNvSpPr>
          <p:nvPr/>
        </p:nvSpPr>
        <p:spPr bwMode="auto">
          <a:xfrm>
            <a:off x="685800" y="5410200"/>
            <a:ext cx="1069975" cy="12192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endParaRPr lang="en-US" sz="1400" dirty="0" smtClean="0">
              <a:solidFill>
                <a:srgbClr val="000000"/>
              </a:solidFill>
            </a:endParaRPr>
          </a:p>
          <a:p>
            <a:pPr algn="ctr" fontAlgn="base">
              <a:spcBef>
                <a:spcPct val="0"/>
              </a:spcBef>
              <a:spcAft>
                <a:spcPct val="0"/>
              </a:spcAft>
            </a:pPr>
            <a:r>
              <a:rPr lang="en-US" sz="1400" dirty="0" smtClean="0">
                <a:solidFill>
                  <a:srgbClr val="000000"/>
                </a:solidFill>
              </a:rPr>
              <a:t>CUAHSI Data Server</a:t>
            </a:r>
            <a:endParaRPr lang="en-US" sz="1400" dirty="0">
              <a:solidFill>
                <a:srgbClr val="000000"/>
              </a:solidFill>
            </a:endParaRPr>
          </a:p>
        </p:txBody>
      </p:sp>
      <p:sp>
        <p:nvSpPr>
          <p:cNvPr id="93" name="AutoShape 130"/>
          <p:cNvSpPr>
            <a:spLocks noChangeArrowheads="1"/>
          </p:cNvSpPr>
          <p:nvPr/>
        </p:nvSpPr>
        <p:spPr bwMode="auto">
          <a:xfrm>
            <a:off x="2133600" y="5410200"/>
            <a:ext cx="1069975" cy="12192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endParaRPr lang="en-US" sz="1400" dirty="0" smtClean="0">
              <a:solidFill>
                <a:srgbClr val="000000"/>
              </a:solidFill>
            </a:endParaRPr>
          </a:p>
          <a:p>
            <a:pPr algn="ctr" fontAlgn="base">
              <a:spcBef>
                <a:spcPct val="0"/>
              </a:spcBef>
              <a:spcAft>
                <a:spcPct val="0"/>
              </a:spcAft>
            </a:pPr>
            <a:r>
              <a:rPr lang="en-US" sz="1400" dirty="0" smtClean="0">
                <a:solidFill>
                  <a:srgbClr val="000000"/>
                </a:solidFill>
              </a:rPr>
              <a:t>3</a:t>
            </a:r>
            <a:r>
              <a:rPr lang="en-US" sz="1400" baseline="30000" dirty="0" smtClean="0">
                <a:solidFill>
                  <a:srgbClr val="000000"/>
                </a:solidFill>
              </a:rPr>
              <a:t>rd</a:t>
            </a:r>
            <a:r>
              <a:rPr lang="en-US" sz="1400" dirty="0" smtClean="0">
                <a:solidFill>
                  <a:srgbClr val="000000"/>
                </a:solidFill>
              </a:rPr>
              <a:t> Party Server </a:t>
            </a:r>
          </a:p>
          <a:p>
            <a:pPr algn="ctr" fontAlgn="base">
              <a:spcBef>
                <a:spcPct val="0"/>
              </a:spcBef>
              <a:spcAft>
                <a:spcPct val="0"/>
              </a:spcAft>
            </a:pPr>
            <a:r>
              <a:rPr lang="en-US" sz="1400" dirty="0" smtClean="0">
                <a:solidFill>
                  <a:srgbClr val="000000"/>
                </a:solidFill>
              </a:rPr>
              <a:t>e.g. USGS</a:t>
            </a:r>
            <a:endParaRPr lang="en-US" sz="1400" dirty="0">
              <a:solidFill>
                <a:srgbClr val="000000"/>
              </a:solidFill>
            </a:endParaRPr>
          </a:p>
        </p:txBody>
      </p:sp>
      <p:sp>
        <p:nvSpPr>
          <p:cNvPr id="67613" name="AutoShape 146"/>
          <p:cNvSpPr>
            <a:spLocks noChangeArrowheads="1"/>
          </p:cNvSpPr>
          <p:nvPr/>
        </p:nvSpPr>
        <p:spPr bwMode="auto">
          <a:xfrm>
            <a:off x="2776537" y="3932237"/>
            <a:ext cx="576263" cy="384175"/>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pPr fontAlgn="base">
              <a:spcBef>
                <a:spcPct val="0"/>
              </a:spcBef>
              <a:spcAft>
                <a:spcPct val="0"/>
              </a:spcAft>
            </a:pPr>
            <a:endParaRPr lang="en-US" sz="900" smtClean="0">
              <a:solidFill>
                <a:srgbClr val="000000"/>
              </a:solidFill>
            </a:endParaRPr>
          </a:p>
        </p:txBody>
      </p:sp>
      <p:sp>
        <p:nvSpPr>
          <p:cNvPr id="94" name="AutoShape 146"/>
          <p:cNvSpPr>
            <a:spLocks noChangeArrowheads="1"/>
          </p:cNvSpPr>
          <p:nvPr/>
        </p:nvSpPr>
        <p:spPr bwMode="auto">
          <a:xfrm rot="17173180">
            <a:off x="1043592" y="5015030"/>
            <a:ext cx="576263" cy="384175"/>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pPr fontAlgn="base">
              <a:spcBef>
                <a:spcPct val="0"/>
              </a:spcBef>
              <a:spcAft>
                <a:spcPct val="0"/>
              </a:spcAft>
            </a:pPr>
            <a:endParaRPr lang="en-US" sz="900" smtClean="0">
              <a:solidFill>
                <a:srgbClr val="000000"/>
              </a:solidFill>
            </a:endParaRPr>
          </a:p>
        </p:txBody>
      </p:sp>
      <p:sp>
        <p:nvSpPr>
          <p:cNvPr id="95" name="AutoShape 146"/>
          <p:cNvSpPr>
            <a:spLocks noChangeArrowheads="1"/>
          </p:cNvSpPr>
          <p:nvPr/>
        </p:nvSpPr>
        <p:spPr bwMode="auto">
          <a:xfrm rot="15457762">
            <a:off x="2281913" y="5007307"/>
            <a:ext cx="576263" cy="384175"/>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pPr fontAlgn="base">
              <a:spcBef>
                <a:spcPct val="0"/>
              </a:spcBef>
              <a:spcAft>
                <a:spcPct val="0"/>
              </a:spcAft>
            </a:pPr>
            <a:endParaRPr lang="en-US" sz="900" smtClean="0">
              <a:solidFill>
                <a:srgbClr val="000000"/>
              </a:solidFill>
            </a:endParaRPr>
          </a:p>
        </p:txBody>
      </p:sp>
    </p:spTree>
    <p:extLst>
      <p:ext uri="{BB962C8B-B14F-4D97-AF65-F5344CB8AC3E}">
        <p14:creationId xmlns:p14="http://schemas.microsoft.com/office/powerpoint/2010/main" val="1111901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1055</Words>
  <Application>Microsoft Office PowerPoint</Application>
  <PresentationFormat>On-screen Show (4:3)</PresentationFormat>
  <Paragraphs>261</Paragraphs>
  <Slides>17</Slides>
  <Notes>3</Notes>
  <HiddenSlides>0</HiddenSlides>
  <MMClips>0</MMClips>
  <ScaleCrop>false</ScaleCrop>
  <HeadingPairs>
    <vt:vector size="4" baseType="variant">
      <vt:variant>
        <vt:lpstr>Theme</vt:lpstr>
      </vt:variant>
      <vt:variant>
        <vt:i4>10</vt:i4>
      </vt:variant>
      <vt:variant>
        <vt:lpstr>Slide Titles</vt:lpstr>
      </vt:variant>
      <vt:variant>
        <vt:i4>17</vt:i4>
      </vt:variant>
    </vt:vector>
  </HeadingPairs>
  <TitlesOfParts>
    <vt:vector size="27" baseType="lpstr">
      <vt:lpstr>Office Theme</vt:lpstr>
      <vt:lpstr>5_Office Theme</vt:lpstr>
      <vt:lpstr>6_Default Design</vt:lpstr>
      <vt:lpstr>17_Office Theme</vt:lpstr>
      <vt:lpstr>1_Office Theme</vt:lpstr>
      <vt:lpstr>13_Office Theme</vt:lpstr>
      <vt:lpstr>9_Default Design</vt:lpstr>
      <vt:lpstr>16_Office Theme</vt:lpstr>
      <vt:lpstr>8_Office Theme</vt:lpstr>
      <vt:lpstr>2_Office Theme</vt:lpstr>
      <vt:lpstr>The CUAHSI Community Hydrologic Information System</vt:lpstr>
      <vt:lpstr>Hydrologic Data Challenges</vt:lpstr>
      <vt:lpstr>CUAHSI HIS</vt:lpstr>
      <vt:lpstr>CUAHSI Hydrologic Information System  Services-Oriented Architecture</vt:lpstr>
      <vt:lpstr>What are the basic attributes to be associated with each single data value and how can these best be organized?</vt:lpstr>
      <vt:lpstr>Observations Data Model (ODM)</vt:lpstr>
      <vt:lpstr>PowerPoint Presentation</vt:lpstr>
      <vt:lpstr>HydroServer – Data Publication</vt:lpstr>
      <vt:lpstr>PowerPoint Presentation</vt:lpstr>
      <vt:lpstr>Thematic keyword search</vt:lpstr>
      <vt:lpstr>PowerPoint Presentation</vt:lpstr>
      <vt:lpstr>Open Geospatial Consortium  Web Service Standards</vt:lpstr>
      <vt:lpstr> A growing collection of HydroServers and community of users</vt:lpstr>
      <vt:lpstr>Open Development Model</vt:lpstr>
      <vt:lpstr>General aspects of the approach</vt:lpstr>
      <vt:lpstr>Looking to the Future</vt:lpstr>
      <vt:lpstr>Thanks! HIS Project Team and Sponsors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CUAHSI OnLine: Bringing Data and Modeling Services to the Water Community</dc:title>
  <dc:creator>Rick</dc:creator>
  <cp:lastModifiedBy>David Tarboton</cp:lastModifiedBy>
  <cp:revision>98</cp:revision>
  <cp:lastPrinted>2011-08-09T07:57:20Z</cp:lastPrinted>
  <dcterms:created xsi:type="dcterms:W3CDTF">2010-05-18T21:41:05Z</dcterms:created>
  <dcterms:modified xsi:type="dcterms:W3CDTF">2011-12-09T06:58:26Z</dcterms:modified>
</cp:coreProperties>
</file>