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6" r:id="rId2"/>
    <p:sldId id="262" r:id="rId3"/>
    <p:sldId id="263" r:id="rId4"/>
    <p:sldId id="304" r:id="rId5"/>
    <p:sldId id="264" r:id="rId6"/>
    <p:sldId id="265" r:id="rId7"/>
    <p:sldId id="270" r:id="rId8"/>
    <p:sldId id="271" r:id="rId9"/>
    <p:sldId id="267" r:id="rId10"/>
    <p:sldId id="268" r:id="rId11"/>
    <p:sldId id="272" r:id="rId12"/>
    <p:sldId id="269" r:id="rId13"/>
    <p:sldId id="273" r:id="rId14"/>
    <p:sldId id="311" r:id="rId15"/>
    <p:sldId id="312" r:id="rId16"/>
    <p:sldId id="313" r:id="rId17"/>
    <p:sldId id="314" r:id="rId18"/>
    <p:sldId id="281" r:id="rId19"/>
    <p:sldId id="315" r:id="rId20"/>
    <p:sldId id="316" r:id="rId21"/>
    <p:sldId id="279" r:id="rId22"/>
    <p:sldId id="280" r:id="rId23"/>
    <p:sldId id="282" r:id="rId24"/>
    <p:sldId id="283" r:id="rId25"/>
    <p:sldId id="284" r:id="rId26"/>
    <p:sldId id="285" r:id="rId27"/>
    <p:sldId id="288" r:id="rId28"/>
    <p:sldId id="289" r:id="rId29"/>
    <p:sldId id="287" r:id="rId30"/>
    <p:sldId id="305" r:id="rId31"/>
    <p:sldId id="306" r:id="rId32"/>
    <p:sldId id="307" r:id="rId33"/>
    <p:sldId id="308" r:id="rId34"/>
    <p:sldId id="309" r:id="rId35"/>
    <p:sldId id="310" r:id="rId36"/>
    <p:sldId id="300" r:id="rId37"/>
    <p:sldId id="303" r:id="rId38"/>
  </p:sldIdLst>
  <p:sldSz cx="9144000" cy="6858000" type="screen4x3"/>
  <p:notesSz cx="6729413" cy="9926638"/>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1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432"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74"/>
    </p:cViewPr>
  </p:sorterViewPr>
  <p:notesViewPr>
    <p:cSldViewPr snapToGrid="0">
      <p:cViewPr>
        <p:scale>
          <a:sx n="100" d="100"/>
          <a:sy n="100" d="100"/>
        </p:scale>
        <p:origin x="-816" y="-72"/>
      </p:cViewPr>
      <p:guideLst>
        <p:guide orient="horz" pos="3126"/>
        <p:guide pos="211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7214137214138"/>
          <c:y val="0.11166253101736973"/>
          <c:w val="0.81288981288981288"/>
          <c:h val="0.74441687344913154"/>
        </c:manualLayout>
      </c:layout>
      <c:scatterChart>
        <c:scatterStyle val="lineMarker"/>
        <c:varyColors val="0"/>
        <c:ser>
          <c:idx val="0"/>
          <c:order val="0"/>
          <c:tx>
            <c:strRef>
              <c:f>used!$I$2</c:f>
              <c:strCache>
                <c:ptCount val="1"/>
                <c:pt idx="0">
                  <c:v>Rain (mm)</c:v>
                </c:pt>
              </c:strCache>
            </c:strRef>
          </c:tx>
          <c:spPr>
            <a:ln w="31108">
              <a:noFill/>
            </a:ln>
          </c:spPr>
          <c:marker>
            <c:symbol val="diamond"/>
            <c:size val="8"/>
            <c:spPr>
              <a:solidFill>
                <a:srgbClr val="000080"/>
              </a:solidFill>
              <a:ln>
                <a:solidFill>
                  <a:srgbClr val="000080"/>
                </a:solidFill>
                <a:prstDash val="solid"/>
              </a:ln>
            </c:spPr>
          </c:marker>
          <c:xVal>
            <c:numRef>
              <c:f>used!$G$3:$G$27</c:f>
              <c:numCache>
                <c:formatCode>General</c:formatCode>
                <c:ptCount val="25"/>
                <c:pt idx="0">
                  <c:v>334</c:v>
                </c:pt>
                <c:pt idx="1">
                  <c:v>4</c:v>
                </c:pt>
                <c:pt idx="2">
                  <c:v>198</c:v>
                </c:pt>
                <c:pt idx="3">
                  <c:v>183</c:v>
                </c:pt>
                <c:pt idx="4">
                  <c:v>20</c:v>
                </c:pt>
                <c:pt idx="5">
                  <c:v>12</c:v>
                </c:pt>
                <c:pt idx="6">
                  <c:v>117</c:v>
                </c:pt>
                <c:pt idx="7">
                  <c:v>11</c:v>
                </c:pt>
                <c:pt idx="8">
                  <c:v>143</c:v>
                </c:pt>
                <c:pt idx="9">
                  <c:v>75</c:v>
                </c:pt>
                <c:pt idx="10">
                  <c:v>175</c:v>
                </c:pt>
                <c:pt idx="11">
                  <c:v>116</c:v>
                </c:pt>
                <c:pt idx="12">
                  <c:v>107</c:v>
                </c:pt>
                <c:pt idx="13">
                  <c:v>90</c:v>
                </c:pt>
                <c:pt idx="14">
                  <c:v>126</c:v>
                </c:pt>
                <c:pt idx="15">
                  <c:v>1418</c:v>
                </c:pt>
                <c:pt idx="16">
                  <c:v>380</c:v>
                </c:pt>
                <c:pt idx="17">
                  <c:v>421</c:v>
                </c:pt>
                <c:pt idx="18">
                  <c:v>368</c:v>
                </c:pt>
                <c:pt idx="19">
                  <c:v>1280</c:v>
                </c:pt>
                <c:pt idx="20">
                  <c:v>600</c:v>
                </c:pt>
                <c:pt idx="21">
                  <c:v>427</c:v>
                </c:pt>
                <c:pt idx="22">
                  <c:v>625</c:v>
                </c:pt>
                <c:pt idx="23">
                  <c:v>604</c:v>
                </c:pt>
                <c:pt idx="24">
                  <c:v>550</c:v>
                </c:pt>
              </c:numCache>
            </c:numRef>
          </c:xVal>
          <c:yVal>
            <c:numRef>
              <c:f>used!$I$3:$I$27</c:f>
              <c:numCache>
                <c:formatCode>General</c:formatCode>
                <c:ptCount val="25"/>
                <c:pt idx="0">
                  <c:v>2592.1999999999998</c:v>
                </c:pt>
                <c:pt idx="1">
                  <c:v>2658.491</c:v>
                </c:pt>
                <c:pt idx="2">
                  <c:v>1833.954</c:v>
                </c:pt>
                <c:pt idx="3">
                  <c:v>2131.6419999999998</c:v>
                </c:pt>
                <c:pt idx="4">
                  <c:v>2551.9879999999998</c:v>
                </c:pt>
                <c:pt idx="5">
                  <c:v>3234.2919999999999</c:v>
                </c:pt>
                <c:pt idx="6">
                  <c:v>2424</c:v>
                </c:pt>
                <c:pt idx="7">
                  <c:v>2773.11</c:v>
                </c:pt>
                <c:pt idx="8">
                  <c:v>3394.8449999999998</c:v>
                </c:pt>
                <c:pt idx="9">
                  <c:v>3146.1480000000001</c:v>
                </c:pt>
                <c:pt idx="10">
                  <c:v>3068.0479999999998</c:v>
                </c:pt>
                <c:pt idx="11">
                  <c:v>5119.652</c:v>
                </c:pt>
                <c:pt idx="12">
                  <c:v>3696.6379999999999</c:v>
                </c:pt>
                <c:pt idx="13">
                  <c:v>2683.8209999999999</c:v>
                </c:pt>
                <c:pt idx="14">
                  <c:v>4308.232</c:v>
                </c:pt>
                <c:pt idx="15">
                  <c:v>5025.1040000000003</c:v>
                </c:pt>
                <c:pt idx="16">
                  <c:v>1826.0029999999999</c:v>
                </c:pt>
                <c:pt idx="17">
                  <c:v>2236.8510000000001</c:v>
                </c:pt>
                <c:pt idx="18">
                  <c:v>2888.288</c:v>
                </c:pt>
                <c:pt idx="19">
                  <c:v>2112</c:v>
                </c:pt>
                <c:pt idx="20">
                  <c:v>1929.5309999999999</c:v>
                </c:pt>
                <c:pt idx="21">
                  <c:v>1082.876</c:v>
                </c:pt>
                <c:pt idx="22">
                  <c:v>3439.1210000000001</c:v>
                </c:pt>
                <c:pt idx="23">
                  <c:v>1182.8030000000001</c:v>
                </c:pt>
                <c:pt idx="24">
                  <c:v>1807.2809999999999</c:v>
                </c:pt>
              </c:numCache>
            </c:numRef>
          </c:yVal>
          <c:smooth val="0"/>
          <c:extLst>
            <c:ext xmlns:c16="http://schemas.microsoft.com/office/drawing/2014/chart" uri="{C3380CC4-5D6E-409C-BE32-E72D297353CC}">
              <c16:uniqueId val="{00000000-1770-46E1-A51D-D297A443B26D}"/>
            </c:ext>
          </c:extLst>
        </c:ser>
        <c:dLbls>
          <c:showLegendKey val="0"/>
          <c:showVal val="0"/>
          <c:showCatName val="0"/>
          <c:showSerName val="0"/>
          <c:showPercent val="0"/>
          <c:showBubbleSize val="0"/>
        </c:dLbls>
        <c:axId val="1510177568"/>
        <c:axId val="1"/>
      </c:scatterChart>
      <c:valAx>
        <c:axId val="1510177568"/>
        <c:scaling>
          <c:orientation val="minMax"/>
        </c:scaling>
        <c:delete val="0"/>
        <c:axPos val="b"/>
        <c:title>
          <c:tx>
            <c:rich>
              <a:bodyPr/>
              <a:lstStyle/>
              <a:p>
                <a:pPr>
                  <a:defRPr sz="1592" b="1" i="0" u="none" strike="noStrike" baseline="0">
                    <a:solidFill>
                      <a:srgbClr val="000000"/>
                    </a:solidFill>
                    <a:latin typeface="Arial"/>
                    <a:ea typeface="Arial"/>
                    <a:cs typeface="Arial"/>
                  </a:defRPr>
                </a:pPr>
                <a:r>
                  <a:rPr lang="en-US"/>
                  <a:t>Elevation (m)</a:t>
                </a:r>
              </a:p>
            </c:rich>
          </c:tx>
          <c:layout>
            <c:manualLayout>
              <c:xMode val="edge"/>
              <c:yMode val="edge"/>
              <c:x val="0.45530145530145533"/>
              <c:y val="0.9305210918114144"/>
            </c:manualLayout>
          </c:layout>
          <c:overlay val="0"/>
          <c:spPr>
            <a:noFill/>
            <a:ln w="41477">
              <a:noFill/>
            </a:ln>
          </c:spPr>
        </c:title>
        <c:numFmt formatCode="General" sourceLinked="1"/>
        <c:majorTickMark val="out"/>
        <c:minorTickMark val="none"/>
        <c:tickLblPos val="nextTo"/>
        <c:spPr>
          <a:ln w="5185">
            <a:solidFill>
              <a:srgbClr val="000000"/>
            </a:solidFill>
            <a:prstDash val="solid"/>
          </a:ln>
        </c:spPr>
        <c:txPr>
          <a:bodyPr rot="0" vert="horz"/>
          <a:lstStyle/>
          <a:p>
            <a:pPr>
              <a:defRPr sz="1633"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title>
          <c:tx>
            <c:rich>
              <a:bodyPr/>
              <a:lstStyle/>
              <a:p>
                <a:pPr>
                  <a:defRPr sz="1592" b="1" i="0" u="none" strike="noStrike" baseline="0">
                    <a:solidFill>
                      <a:srgbClr val="000000"/>
                    </a:solidFill>
                    <a:latin typeface="Arial"/>
                    <a:ea typeface="Arial"/>
                    <a:cs typeface="Arial"/>
                  </a:defRPr>
                </a:pPr>
                <a:r>
                  <a:rPr lang="en-US"/>
                  <a:t>Period Rainfall (mm)</a:t>
                </a:r>
              </a:p>
            </c:rich>
          </c:tx>
          <c:layout>
            <c:manualLayout>
              <c:xMode val="edge"/>
              <c:yMode val="edge"/>
              <c:x val="8.3160083160083165E-3"/>
              <c:y val="0.31513647642679898"/>
            </c:manualLayout>
          </c:layout>
          <c:overlay val="0"/>
          <c:spPr>
            <a:noFill/>
            <a:ln w="41477">
              <a:noFill/>
            </a:ln>
          </c:spPr>
        </c:title>
        <c:numFmt formatCode="General" sourceLinked="1"/>
        <c:majorTickMark val="out"/>
        <c:minorTickMark val="none"/>
        <c:tickLblPos val="nextTo"/>
        <c:spPr>
          <a:ln w="5185">
            <a:solidFill>
              <a:srgbClr val="000000"/>
            </a:solidFill>
            <a:prstDash val="solid"/>
          </a:ln>
        </c:spPr>
        <c:txPr>
          <a:bodyPr rot="0" vert="horz"/>
          <a:lstStyle/>
          <a:p>
            <a:pPr>
              <a:defRPr sz="1633" b="0" i="0" u="none" strike="noStrike" baseline="0">
                <a:solidFill>
                  <a:srgbClr val="000000"/>
                </a:solidFill>
                <a:latin typeface="Arial"/>
                <a:ea typeface="Arial"/>
                <a:cs typeface="Arial"/>
              </a:defRPr>
            </a:pPr>
            <a:endParaRPr lang="en-US"/>
          </a:p>
        </c:txPr>
        <c:crossAx val="1510177568"/>
        <c:crosses val="autoZero"/>
        <c:crossBetween val="midCat"/>
      </c:valAx>
      <c:spPr>
        <a:solidFill>
          <a:srgbClr val="FFFFFF"/>
        </a:solidFill>
        <a:ln w="20739">
          <a:solidFill>
            <a:srgbClr val="808080"/>
          </a:solidFill>
          <a:prstDash val="solid"/>
        </a:ln>
      </c:spPr>
    </c:plotArea>
    <c:plotVisOnly val="1"/>
    <c:dispBlanksAs val="gap"/>
    <c:showDLblsOverMax val="0"/>
  </c:chart>
  <c:spPr>
    <a:solidFill>
      <a:srgbClr val="FFFFFF"/>
    </a:solidFill>
    <a:ln w="5185">
      <a:solidFill>
        <a:srgbClr val="000000"/>
      </a:solidFill>
      <a:prstDash val="solid"/>
    </a:ln>
  </c:spPr>
  <c:txPr>
    <a:bodyPr/>
    <a:lstStyle/>
    <a:p>
      <a:pPr>
        <a:defRPr sz="1633"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1026">
            <a:extLst>
              <a:ext uri="{FF2B5EF4-FFF2-40B4-BE49-F238E27FC236}">
                <a16:creationId xmlns:a16="http://schemas.microsoft.com/office/drawing/2014/main" id="{EAFBCBA1-7CE3-4A54-A4CA-4766C9ED7F90}"/>
              </a:ext>
            </a:extLst>
          </p:cNvPr>
          <p:cNvSpPr>
            <a:spLocks noGrp="1" noChangeArrowheads="1"/>
          </p:cNvSpPr>
          <p:nvPr>
            <p:ph type="hdr" sz="quarter"/>
          </p:nvPr>
        </p:nvSpPr>
        <p:spPr bwMode="auto">
          <a:xfrm>
            <a:off x="0" y="0"/>
            <a:ext cx="28892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9811" name="Rectangle 1027">
            <a:extLst>
              <a:ext uri="{FF2B5EF4-FFF2-40B4-BE49-F238E27FC236}">
                <a16:creationId xmlns:a16="http://schemas.microsoft.com/office/drawing/2014/main" id="{29681961-9736-46C4-AD36-B71A8E018F23}"/>
              </a:ext>
            </a:extLst>
          </p:cNvPr>
          <p:cNvSpPr>
            <a:spLocks noGrp="1" noChangeArrowheads="1"/>
          </p:cNvSpPr>
          <p:nvPr>
            <p:ph type="dt" sz="quarter" idx="1"/>
          </p:nvPr>
        </p:nvSpPr>
        <p:spPr bwMode="auto">
          <a:xfrm>
            <a:off x="3802063" y="0"/>
            <a:ext cx="28892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9812" name="Rectangle 1028">
            <a:extLst>
              <a:ext uri="{FF2B5EF4-FFF2-40B4-BE49-F238E27FC236}">
                <a16:creationId xmlns:a16="http://schemas.microsoft.com/office/drawing/2014/main" id="{400B68E2-024A-4F25-B18B-869A87DFC5EA}"/>
              </a:ext>
            </a:extLst>
          </p:cNvPr>
          <p:cNvSpPr>
            <a:spLocks noGrp="1" noChangeArrowheads="1"/>
          </p:cNvSpPr>
          <p:nvPr>
            <p:ph type="ftr" sz="quarter" idx="2"/>
          </p:nvPr>
        </p:nvSpPr>
        <p:spPr bwMode="auto">
          <a:xfrm>
            <a:off x="0" y="9391650"/>
            <a:ext cx="28892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9813" name="Rectangle 1029">
            <a:extLst>
              <a:ext uri="{FF2B5EF4-FFF2-40B4-BE49-F238E27FC236}">
                <a16:creationId xmlns:a16="http://schemas.microsoft.com/office/drawing/2014/main" id="{B61E9F8D-08BA-4387-AABA-69A6FE26075A}"/>
              </a:ext>
            </a:extLst>
          </p:cNvPr>
          <p:cNvSpPr>
            <a:spLocks noGrp="1" noChangeArrowheads="1"/>
          </p:cNvSpPr>
          <p:nvPr>
            <p:ph type="sldNum" sz="quarter" idx="3"/>
          </p:nvPr>
        </p:nvSpPr>
        <p:spPr bwMode="auto">
          <a:xfrm>
            <a:off x="3802063" y="9391650"/>
            <a:ext cx="28892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86968A-9DFE-43D7-8FBA-820BA0CA3F4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0FF668C-0856-4390-A84B-EFD68DF9B7AF}"/>
              </a:ext>
            </a:extLst>
          </p:cNvPr>
          <p:cNvSpPr>
            <a:spLocks noGrp="1" noChangeArrowheads="1"/>
          </p:cNvSpPr>
          <p:nvPr>
            <p:ph type="hdr" sz="quarter"/>
          </p:nvPr>
        </p:nvSpPr>
        <p:spPr bwMode="auto">
          <a:xfrm>
            <a:off x="0" y="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a:extLst>
              <a:ext uri="{FF2B5EF4-FFF2-40B4-BE49-F238E27FC236}">
                <a16:creationId xmlns:a16="http://schemas.microsoft.com/office/drawing/2014/main" id="{F4770202-0721-4D7E-BF6E-C09ED369F9F8}"/>
              </a:ext>
            </a:extLst>
          </p:cNvPr>
          <p:cNvSpPr>
            <a:spLocks noGrp="1" noChangeArrowheads="1"/>
          </p:cNvSpPr>
          <p:nvPr>
            <p:ph type="dt" idx="1"/>
          </p:nvPr>
        </p:nvSpPr>
        <p:spPr bwMode="auto">
          <a:xfrm>
            <a:off x="3810000" y="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a:extLst>
              <a:ext uri="{FF2B5EF4-FFF2-40B4-BE49-F238E27FC236}">
                <a16:creationId xmlns:a16="http://schemas.microsoft.com/office/drawing/2014/main" id="{4741F6DC-3F97-4BC2-8BF4-539063E93B74}"/>
              </a:ext>
            </a:extLst>
          </p:cNvPr>
          <p:cNvSpPr>
            <a:spLocks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F1C28598-D2C8-46F0-9EE3-6AE8CB4D1293}"/>
              </a:ext>
            </a:extLst>
          </p:cNvPr>
          <p:cNvSpPr>
            <a:spLocks noGrp="1" noChangeArrowheads="1"/>
          </p:cNvSpPr>
          <p:nvPr>
            <p:ph type="body" sz="quarter" idx="3"/>
          </p:nvPr>
        </p:nvSpPr>
        <p:spPr bwMode="auto">
          <a:xfrm>
            <a:off x="914400" y="4724400"/>
            <a:ext cx="4953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F68E308C-19C2-4F90-9EA8-6154A2F32F86}"/>
              </a:ext>
            </a:extLst>
          </p:cNvPr>
          <p:cNvSpPr>
            <a:spLocks noGrp="1" noChangeArrowheads="1"/>
          </p:cNvSpPr>
          <p:nvPr>
            <p:ph type="ftr" sz="quarter" idx="4"/>
          </p:nvPr>
        </p:nvSpPr>
        <p:spPr bwMode="auto">
          <a:xfrm>
            <a:off x="0" y="944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5" name="Rectangle 7">
            <a:extLst>
              <a:ext uri="{FF2B5EF4-FFF2-40B4-BE49-F238E27FC236}">
                <a16:creationId xmlns:a16="http://schemas.microsoft.com/office/drawing/2014/main" id="{12903C7B-FE00-4CF0-85C5-615DB80E6EBA}"/>
              </a:ext>
            </a:extLst>
          </p:cNvPr>
          <p:cNvSpPr>
            <a:spLocks noGrp="1" noChangeArrowheads="1"/>
          </p:cNvSpPr>
          <p:nvPr>
            <p:ph type="sldNum" sz="quarter" idx="5"/>
          </p:nvPr>
        </p:nvSpPr>
        <p:spPr bwMode="auto">
          <a:xfrm>
            <a:off x="3810000" y="944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9695B18-50C3-4FC5-B9CE-FE4CC618061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B46AAD-FA64-47D7-8456-0D2ECFCA41D3}"/>
              </a:ext>
            </a:extLst>
          </p:cNvPr>
          <p:cNvSpPr>
            <a:spLocks noGrp="1" noChangeArrowheads="1"/>
          </p:cNvSpPr>
          <p:nvPr>
            <p:ph type="sldNum" sz="quarter" idx="5"/>
          </p:nvPr>
        </p:nvSpPr>
        <p:spPr>
          <a:ln/>
        </p:spPr>
        <p:txBody>
          <a:bodyPr/>
          <a:lstStyle/>
          <a:p>
            <a:fld id="{035A3833-C433-400C-A60B-54BA1E1D8046}" type="slidenum">
              <a:rPr lang="en-US" altLang="en-US"/>
              <a:pPr/>
              <a:t>1</a:t>
            </a:fld>
            <a:endParaRPr lang="en-US" altLang="en-US"/>
          </a:p>
        </p:txBody>
      </p:sp>
      <p:sp>
        <p:nvSpPr>
          <p:cNvPr id="23554" name="Rectangle 2">
            <a:extLst>
              <a:ext uri="{FF2B5EF4-FFF2-40B4-BE49-F238E27FC236}">
                <a16:creationId xmlns:a16="http://schemas.microsoft.com/office/drawing/2014/main" id="{794EB392-5210-4135-A768-497940AACB0F}"/>
              </a:ext>
            </a:extLst>
          </p:cNvPr>
          <p:cNvSpPr>
            <a:spLocks noChangeArrowheads="1" noTextEdit="1"/>
          </p:cNvSpPr>
          <p:nvPr>
            <p:ph type="sldImg"/>
          </p:nvPr>
        </p:nvSpPr>
        <p:spPr>
          <a:ln/>
        </p:spPr>
      </p:sp>
      <p:sp>
        <p:nvSpPr>
          <p:cNvPr id="23555" name="Rectangle 3">
            <a:extLst>
              <a:ext uri="{FF2B5EF4-FFF2-40B4-BE49-F238E27FC236}">
                <a16:creationId xmlns:a16="http://schemas.microsoft.com/office/drawing/2014/main" id="{7F5C045E-9A83-4A11-81D5-ADA276A39B9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62EA7C-D54F-4C71-89DE-40B51DB385B9}"/>
              </a:ext>
            </a:extLst>
          </p:cNvPr>
          <p:cNvSpPr>
            <a:spLocks noGrp="1" noChangeArrowheads="1"/>
          </p:cNvSpPr>
          <p:nvPr>
            <p:ph type="sldNum" sz="quarter" idx="5"/>
          </p:nvPr>
        </p:nvSpPr>
        <p:spPr>
          <a:ln/>
        </p:spPr>
        <p:txBody>
          <a:bodyPr/>
          <a:lstStyle/>
          <a:p>
            <a:fld id="{6185AF75-74D8-44F0-9830-FADAB01B5743}" type="slidenum">
              <a:rPr lang="en-US" altLang="en-US"/>
              <a:pPr/>
              <a:t>11</a:t>
            </a:fld>
            <a:endParaRPr lang="en-US" altLang="en-US"/>
          </a:p>
        </p:txBody>
      </p:sp>
      <p:sp>
        <p:nvSpPr>
          <p:cNvPr id="33794" name="Rectangle 2">
            <a:extLst>
              <a:ext uri="{FF2B5EF4-FFF2-40B4-BE49-F238E27FC236}">
                <a16:creationId xmlns:a16="http://schemas.microsoft.com/office/drawing/2014/main" id="{FE32B75E-27B9-4C1A-BFAF-C319C771FDB3}"/>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93C22F1E-D2FC-44C8-A15D-D0C8CDE2A037}"/>
              </a:ext>
            </a:extLst>
          </p:cNvPr>
          <p:cNvSpPr>
            <a:spLocks noGrp="1" noChangeArrowheads="1"/>
          </p:cNvSpPr>
          <p:nvPr>
            <p:ph type="body" idx="1"/>
          </p:nvPr>
        </p:nvSpPr>
        <p:spPr/>
        <p:txBody>
          <a:bodyPr/>
          <a:lstStyle/>
          <a:p>
            <a:r>
              <a:rPr lang="en-US" altLang="en-US"/>
              <a:t>25 Raingauges. </a:t>
            </a:r>
          </a:p>
          <a:p>
            <a:r>
              <a:rPr lang="en-US" altLang="en-US"/>
              <a:t>9 Water level streamflow recorders.</a:t>
            </a:r>
          </a:p>
          <a:p>
            <a:r>
              <a:rPr lang="en-US" altLang="en-US"/>
              <a:t>All data was aggregated/disaggregated to an hourly time step.  For the precipitation gaps were filled in using correlation with nearby gauges and when the gauge was daily recording was disaggregated to hourly following the pattern at a nearby hourly recording gauge.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1BA48C-44C1-4074-8C69-546D9C8E9E15}"/>
              </a:ext>
            </a:extLst>
          </p:cNvPr>
          <p:cNvSpPr>
            <a:spLocks noGrp="1" noChangeArrowheads="1"/>
          </p:cNvSpPr>
          <p:nvPr>
            <p:ph type="sldNum" sz="quarter" idx="5"/>
          </p:nvPr>
        </p:nvSpPr>
        <p:spPr>
          <a:ln/>
        </p:spPr>
        <p:txBody>
          <a:bodyPr/>
          <a:lstStyle/>
          <a:p>
            <a:fld id="{647A2C61-486B-4DA9-8474-30B4B8FB7F71}" type="slidenum">
              <a:rPr lang="en-US" altLang="en-US"/>
              <a:pPr/>
              <a:t>12</a:t>
            </a:fld>
            <a:endParaRPr lang="en-US" altLang="en-US"/>
          </a:p>
        </p:txBody>
      </p:sp>
      <p:sp>
        <p:nvSpPr>
          <p:cNvPr id="27650" name="Rectangle 2">
            <a:extLst>
              <a:ext uri="{FF2B5EF4-FFF2-40B4-BE49-F238E27FC236}">
                <a16:creationId xmlns:a16="http://schemas.microsoft.com/office/drawing/2014/main" id="{8F0200BC-293D-468F-9ED0-86FB0ADE91DC}"/>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F02B02F9-4963-4E36-8C7D-1CBAB9528A3C}"/>
              </a:ext>
            </a:extLst>
          </p:cNvPr>
          <p:cNvSpPr>
            <a:spLocks noGrp="1" noChangeArrowheads="1"/>
          </p:cNvSpPr>
          <p:nvPr>
            <p:ph type="body" idx="1"/>
          </p:nvPr>
        </p:nvSpPr>
        <p:spPr/>
        <p:txBody>
          <a:bodyPr/>
          <a:lstStyle/>
          <a:p>
            <a:r>
              <a:rPr lang="en-US" altLang="en-US"/>
              <a:t>Complicate slide, but bear with me as I explain it because rainfall estimation is a crucial problem here.</a:t>
            </a:r>
          </a:p>
          <a:p>
            <a:pPr>
              <a:buFontTx/>
              <a:buChar char="•"/>
            </a:pPr>
            <a:r>
              <a:rPr lang="en-US" altLang="en-US"/>
              <a:t>Circles show rain gauges.</a:t>
            </a:r>
          </a:p>
          <a:p>
            <a:pPr>
              <a:buFontTx/>
              <a:buChar char="•"/>
            </a:pPr>
            <a:r>
              <a:rPr lang="en-US" altLang="en-US"/>
              <a:t>The contours show the estimate of the mean annual rainfall surface that reflects the orographic effects.  Digitized from one drawn by Al McKerchar based upon 30 years of NZ Met Service rainfall normals.  These were interpolated onto a grid to provide an annual rainfall estimate at each grid element.</a:t>
            </a:r>
          </a:p>
          <a:p>
            <a:pPr>
              <a:buFontTx/>
              <a:buChar char="•"/>
            </a:pPr>
            <a:endParaRPr lang="en-US" altLang="en-US"/>
          </a:p>
          <a:p>
            <a:r>
              <a:rPr lang="en-US" altLang="en-US"/>
              <a:t>Wanted to model the spatial pattern of rainfall over the watershed, recognizing orographic variability and using the gauges present.  </a:t>
            </a:r>
          </a:p>
          <a:p>
            <a:r>
              <a:rPr lang="en-US" altLang="en-US"/>
              <a:t>Need precipitation at each point as a weighted average of precipitation from nearby weights.  Used a scheme to determine weights based upon Delauney triangles, linear interpolation and normalization by annual rainfall estimate.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43923B-3EA0-4661-8D1B-7CFBF0066314}"/>
              </a:ext>
            </a:extLst>
          </p:cNvPr>
          <p:cNvSpPr>
            <a:spLocks noGrp="1" noChangeArrowheads="1"/>
          </p:cNvSpPr>
          <p:nvPr>
            <p:ph type="sldNum" sz="quarter" idx="5"/>
          </p:nvPr>
        </p:nvSpPr>
        <p:spPr>
          <a:ln/>
        </p:spPr>
        <p:txBody>
          <a:bodyPr/>
          <a:lstStyle/>
          <a:p>
            <a:fld id="{D719066E-2B22-4EB8-BB6F-59A17BCC5762}" type="slidenum">
              <a:rPr lang="en-US" altLang="en-US"/>
              <a:pPr/>
              <a:t>13</a:t>
            </a:fld>
            <a:endParaRPr lang="en-US" altLang="en-US"/>
          </a:p>
        </p:txBody>
      </p:sp>
      <p:sp>
        <p:nvSpPr>
          <p:cNvPr id="35842" name="Rectangle 2">
            <a:extLst>
              <a:ext uri="{FF2B5EF4-FFF2-40B4-BE49-F238E27FC236}">
                <a16:creationId xmlns:a16="http://schemas.microsoft.com/office/drawing/2014/main" id="{00799200-DB90-4FF4-B8AB-2121EBE2A05E}"/>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CA758370-03E5-4B8D-AE39-206EA688DF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E4FE9B-FF61-4DFA-B262-50CB4386B416}"/>
              </a:ext>
            </a:extLst>
          </p:cNvPr>
          <p:cNvSpPr>
            <a:spLocks noGrp="1" noChangeArrowheads="1"/>
          </p:cNvSpPr>
          <p:nvPr>
            <p:ph type="sldNum" sz="quarter" idx="5"/>
          </p:nvPr>
        </p:nvSpPr>
        <p:spPr>
          <a:ln/>
        </p:spPr>
        <p:txBody>
          <a:bodyPr/>
          <a:lstStyle/>
          <a:p>
            <a:fld id="{C815088E-DF67-4EE3-A6D1-A89AC600155E}" type="slidenum">
              <a:rPr lang="en-US" altLang="en-US"/>
              <a:pPr/>
              <a:t>15</a:t>
            </a:fld>
            <a:endParaRPr lang="en-US" altLang="en-US"/>
          </a:p>
        </p:txBody>
      </p:sp>
      <p:sp>
        <p:nvSpPr>
          <p:cNvPr id="140290" name="Rectangle 2">
            <a:extLst>
              <a:ext uri="{FF2B5EF4-FFF2-40B4-BE49-F238E27FC236}">
                <a16:creationId xmlns:a16="http://schemas.microsoft.com/office/drawing/2014/main" id="{F08DEBC5-A27C-40AE-9466-DBE346D4F91B}"/>
              </a:ext>
            </a:extLst>
          </p:cNvPr>
          <p:cNvSpPr>
            <a:spLocks noChangeArrowheads="1" noTextEdit="1"/>
          </p:cNvSpPr>
          <p:nvPr>
            <p:ph type="sldImg"/>
          </p:nvPr>
        </p:nvSpPr>
        <p:spPr>
          <a:ln/>
        </p:spPr>
      </p:sp>
      <p:sp>
        <p:nvSpPr>
          <p:cNvPr id="140291" name="Rectangle 3">
            <a:extLst>
              <a:ext uri="{FF2B5EF4-FFF2-40B4-BE49-F238E27FC236}">
                <a16:creationId xmlns:a16="http://schemas.microsoft.com/office/drawing/2014/main" id="{69B98208-D09A-4277-9275-627A898891E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0D648F-903C-42E5-BFD8-E9D88A2F682E}"/>
              </a:ext>
            </a:extLst>
          </p:cNvPr>
          <p:cNvSpPr>
            <a:spLocks noGrp="1" noChangeArrowheads="1"/>
          </p:cNvSpPr>
          <p:nvPr>
            <p:ph type="sldNum" sz="quarter" idx="5"/>
          </p:nvPr>
        </p:nvSpPr>
        <p:spPr>
          <a:ln/>
        </p:spPr>
        <p:txBody>
          <a:bodyPr/>
          <a:lstStyle/>
          <a:p>
            <a:fld id="{52DD4058-0BA9-48AC-8379-CEF378C7C2B0}" type="slidenum">
              <a:rPr lang="en-US" altLang="en-US"/>
              <a:pPr/>
              <a:t>16</a:t>
            </a:fld>
            <a:endParaRPr lang="en-US" altLang="en-US"/>
          </a:p>
        </p:txBody>
      </p:sp>
      <p:sp>
        <p:nvSpPr>
          <p:cNvPr id="142338" name="Rectangle 2">
            <a:extLst>
              <a:ext uri="{FF2B5EF4-FFF2-40B4-BE49-F238E27FC236}">
                <a16:creationId xmlns:a16="http://schemas.microsoft.com/office/drawing/2014/main" id="{F751DCC3-EE59-44A6-8EEE-4EE68E818B15}"/>
              </a:ext>
            </a:extLst>
          </p:cNvPr>
          <p:cNvSpPr>
            <a:spLocks noChangeArrowheads="1" noTextEdit="1"/>
          </p:cNvSpPr>
          <p:nvPr>
            <p:ph type="sldImg"/>
          </p:nvPr>
        </p:nvSpPr>
        <p:spPr>
          <a:ln/>
        </p:spPr>
      </p:sp>
      <p:sp>
        <p:nvSpPr>
          <p:cNvPr id="142339" name="Rectangle 3">
            <a:extLst>
              <a:ext uri="{FF2B5EF4-FFF2-40B4-BE49-F238E27FC236}">
                <a16:creationId xmlns:a16="http://schemas.microsoft.com/office/drawing/2014/main" id="{761D301B-8C0D-4E98-BDB2-70BF69287E3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783A98-4F02-434E-A6FD-398A7FA0194D}"/>
              </a:ext>
            </a:extLst>
          </p:cNvPr>
          <p:cNvSpPr>
            <a:spLocks noGrp="1" noChangeArrowheads="1"/>
          </p:cNvSpPr>
          <p:nvPr>
            <p:ph type="sldNum" sz="quarter" idx="5"/>
          </p:nvPr>
        </p:nvSpPr>
        <p:spPr>
          <a:ln/>
        </p:spPr>
        <p:txBody>
          <a:bodyPr/>
          <a:lstStyle/>
          <a:p>
            <a:fld id="{319F0D86-1E21-419D-AE8C-D79A842CC859}" type="slidenum">
              <a:rPr lang="en-US" altLang="en-US"/>
              <a:pPr/>
              <a:t>17</a:t>
            </a:fld>
            <a:endParaRPr lang="en-US" altLang="en-US"/>
          </a:p>
        </p:txBody>
      </p:sp>
      <p:sp>
        <p:nvSpPr>
          <p:cNvPr id="144386" name="Rectangle 2">
            <a:extLst>
              <a:ext uri="{FF2B5EF4-FFF2-40B4-BE49-F238E27FC236}">
                <a16:creationId xmlns:a16="http://schemas.microsoft.com/office/drawing/2014/main" id="{572F711E-8E14-4E1C-A880-39AB75F32656}"/>
              </a:ext>
            </a:extLst>
          </p:cNvPr>
          <p:cNvSpPr>
            <a:spLocks noChangeArrowheads="1" noTextEdit="1"/>
          </p:cNvSpPr>
          <p:nvPr>
            <p:ph type="sldImg"/>
          </p:nvPr>
        </p:nvSpPr>
        <p:spPr>
          <a:ln/>
        </p:spPr>
      </p:sp>
      <p:sp>
        <p:nvSpPr>
          <p:cNvPr id="144387" name="Rectangle 3">
            <a:extLst>
              <a:ext uri="{FF2B5EF4-FFF2-40B4-BE49-F238E27FC236}">
                <a16:creationId xmlns:a16="http://schemas.microsoft.com/office/drawing/2014/main" id="{70DD0924-F1AB-477C-94D4-518536BD5394}"/>
              </a:ext>
            </a:extLst>
          </p:cNvPr>
          <p:cNvSpPr>
            <a:spLocks noGrp="1" noChangeArrowheads="1"/>
          </p:cNvSpPr>
          <p:nvPr>
            <p:ph type="body" idx="1"/>
          </p:nvPr>
        </p:nvSpPr>
        <p:spPr/>
        <p:txBody>
          <a:bodyPr/>
          <a:lstStyle/>
          <a:p>
            <a:r>
              <a:rPr lang="en-US" altLang="en-US"/>
              <a:t>Could reduce PET for non growing season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9900D7-CF29-4E56-B34C-4BFC2898DF0F}"/>
              </a:ext>
            </a:extLst>
          </p:cNvPr>
          <p:cNvSpPr>
            <a:spLocks noGrp="1" noChangeArrowheads="1"/>
          </p:cNvSpPr>
          <p:nvPr>
            <p:ph type="sldNum" sz="quarter" idx="5"/>
          </p:nvPr>
        </p:nvSpPr>
        <p:spPr>
          <a:ln/>
        </p:spPr>
        <p:txBody>
          <a:bodyPr/>
          <a:lstStyle/>
          <a:p>
            <a:fld id="{9677E66C-8CFA-42B4-99BC-362B4F2C8D27}" type="slidenum">
              <a:rPr lang="en-US" altLang="en-US"/>
              <a:pPr/>
              <a:t>18</a:t>
            </a:fld>
            <a:endParaRPr lang="en-US" altLang="en-US"/>
          </a:p>
        </p:txBody>
      </p:sp>
      <p:sp>
        <p:nvSpPr>
          <p:cNvPr id="64514" name="Rectangle 2">
            <a:extLst>
              <a:ext uri="{FF2B5EF4-FFF2-40B4-BE49-F238E27FC236}">
                <a16:creationId xmlns:a16="http://schemas.microsoft.com/office/drawing/2014/main" id="{4F35E5DD-2C49-4F09-B52E-087282BCF826}"/>
              </a:ext>
            </a:extLst>
          </p:cNvPr>
          <p:cNvSpPr>
            <a:spLocks noChangeArrowheads="1" noTextEdit="1"/>
          </p:cNvSpPr>
          <p:nvPr>
            <p:ph type="sldImg"/>
          </p:nvPr>
        </p:nvSpPr>
        <p:spPr>
          <a:ln/>
        </p:spPr>
      </p:sp>
      <p:sp>
        <p:nvSpPr>
          <p:cNvPr id="64515" name="Rectangle 3">
            <a:extLst>
              <a:ext uri="{FF2B5EF4-FFF2-40B4-BE49-F238E27FC236}">
                <a16:creationId xmlns:a16="http://schemas.microsoft.com/office/drawing/2014/main" id="{7CF2BFF6-A99C-4DD0-81C4-C9C46AD137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6560D9-0C4A-4EB8-88CA-DC48A9BF1479}"/>
              </a:ext>
            </a:extLst>
          </p:cNvPr>
          <p:cNvSpPr>
            <a:spLocks noGrp="1" noChangeArrowheads="1"/>
          </p:cNvSpPr>
          <p:nvPr>
            <p:ph type="sldNum" sz="quarter" idx="5"/>
          </p:nvPr>
        </p:nvSpPr>
        <p:spPr>
          <a:ln/>
        </p:spPr>
        <p:txBody>
          <a:bodyPr/>
          <a:lstStyle/>
          <a:p>
            <a:fld id="{47B9276D-79BB-4C33-8366-CB8AC0A833BB}" type="slidenum">
              <a:rPr lang="en-US" altLang="en-US"/>
              <a:pPr/>
              <a:t>21</a:t>
            </a:fld>
            <a:endParaRPr lang="en-US" altLang="en-US"/>
          </a:p>
        </p:txBody>
      </p:sp>
      <p:sp>
        <p:nvSpPr>
          <p:cNvPr id="67586" name="Rectangle 2">
            <a:extLst>
              <a:ext uri="{FF2B5EF4-FFF2-40B4-BE49-F238E27FC236}">
                <a16:creationId xmlns:a16="http://schemas.microsoft.com/office/drawing/2014/main" id="{FE60AB7B-499C-4BE3-BF7F-75FC55C107E0}"/>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59BDB690-CC58-4AC2-BF8C-4D9887691C7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D85A4A-429F-4672-BD2F-936BAF406669}"/>
              </a:ext>
            </a:extLst>
          </p:cNvPr>
          <p:cNvSpPr>
            <a:spLocks noGrp="1" noChangeArrowheads="1"/>
          </p:cNvSpPr>
          <p:nvPr>
            <p:ph type="sldNum" sz="quarter" idx="5"/>
          </p:nvPr>
        </p:nvSpPr>
        <p:spPr>
          <a:ln/>
        </p:spPr>
        <p:txBody>
          <a:bodyPr/>
          <a:lstStyle/>
          <a:p>
            <a:fld id="{1430916F-74CD-4E2F-97F4-410B18C4563A}" type="slidenum">
              <a:rPr lang="en-US" altLang="en-US"/>
              <a:pPr/>
              <a:t>22</a:t>
            </a:fld>
            <a:endParaRPr lang="en-US" altLang="en-US"/>
          </a:p>
        </p:txBody>
      </p:sp>
      <p:sp>
        <p:nvSpPr>
          <p:cNvPr id="70658" name="Rectangle 2">
            <a:extLst>
              <a:ext uri="{FF2B5EF4-FFF2-40B4-BE49-F238E27FC236}">
                <a16:creationId xmlns:a16="http://schemas.microsoft.com/office/drawing/2014/main" id="{45CFF658-F2F4-4A19-9867-926062F05CF3}"/>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8C431ED5-CB1C-4839-8A8C-CE7F2C03C1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DBCAE8-BA93-4E0C-A6F0-4760B076C351}"/>
              </a:ext>
            </a:extLst>
          </p:cNvPr>
          <p:cNvSpPr>
            <a:spLocks noGrp="1" noChangeArrowheads="1"/>
          </p:cNvSpPr>
          <p:nvPr>
            <p:ph type="sldNum" sz="quarter" idx="5"/>
          </p:nvPr>
        </p:nvSpPr>
        <p:spPr>
          <a:ln/>
        </p:spPr>
        <p:txBody>
          <a:bodyPr/>
          <a:lstStyle/>
          <a:p>
            <a:fld id="{3837B377-8E22-4A9A-BEA9-AD06DDC37711}" type="slidenum">
              <a:rPr lang="en-US" altLang="en-US"/>
              <a:pPr/>
              <a:t>23</a:t>
            </a:fld>
            <a:endParaRPr lang="en-US" altLang="en-US"/>
          </a:p>
        </p:txBody>
      </p:sp>
      <p:sp>
        <p:nvSpPr>
          <p:cNvPr id="73730" name="Rectangle 2">
            <a:extLst>
              <a:ext uri="{FF2B5EF4-FFF2-40B4-BE49-F238E27FC236}">
                <a16:creationId xmlns:a16="http://schemas.microsoft.com/office/drawing/2014/main" id="{01FDDD3F-8554-444C-B704-F49F7841CF7C}"/>
              </a:ext>
            </a:extLst>
          </p:cNvPr>
          <p:cNvSpPr>
            <a:spLocks noChangeArrowheads="1" noTextEdit="1"/>
          </p:cNvSpPr>
          <p:nvPr>
            <p:ph type="sldImg"/>
          </p:nvPr>
        </p:nvSpPr>
        <p:spPr>
          <a:ln/>
        </p:spPr>
      </p:sp>
      <p:sp>
        <p:nvSpPr>
          <p:cNvPr id="73731" name="Rectangle 3">
            <a:extLst>
              <a:ext uri="{FF2B5EF4-FFF2-40B4-BE49-F238E27FC236}">
                <a16:creationId xmlns:a16="http://schemas.microsoft.com/office/drawing/2014/main" id="{C5774597-101F-4DB2-A9BE-638C2690BB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8B4F28-B102-4EE3-A6CD-E0DF10D87462}"/>
              </a:ext>
            </a:extLst>
          </p:cNvPr>
          <p:cNvSpPr>
            <a:spLocks noGrp="1" noChangeArrowheads="1"/>
          </p:cNvSpPr>
          <p:nvPr>
            <p:ph type="sldNum" sz="quarter" idx="5"/>
          </p:nvPr>
        </p:nvSpPr>
        <p:spPr>
          <a:ln/>
        </p:spPr>
        <p:txBody>
          <a:bodyPr/>
          <a:lstStyle/>
          <a:p>
            <a:fld id="{3242A9E1-F45F-4B4A-86D2-B53D08AFE2B0}" type="slidenum">
              <a:rPr lang="en-US" altLang="en-US"/>
              <a:pPr/>
              <a:t>2</a:t>
            </a:fld>
            <a:endParaRPr lang="en-US" altLang="en-US"/>
          </a:p>
        </p:txBody>
      </p:sp>
      <p:sp>
        <p:nvSpPr>
          <p:cNvPr id="24578" name="Rectangle 2">
            <a:extLst>
              <a:ext uri="{FF2B5EF4-FFF2-40B4-BE49-F238E27FC236}">
                <a16:creationId xmlns:a16="http://schemas.microsoft.com/office/drawing/2014/main" id="{C2169B7B-81E6-4910-BFA3-BC6DD185F281}"/>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B696F835-2188-4006-A185-13714A9FCA2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7DEAAB-548A-44AC-B8FC-4804CD11064F}"/>
              </a:ext>
            </a:extLst>
          </p:cNvPr>
          <p:cNvSpPr>
            <a:spLocks noGrp="1" noChangeArrowheads="1"/>
          </p:cNvSpPr>
          <p:nvPr>
            <p:ph type="sldNum" sz="quarter" idx="5"/>
          </p:nvPr>
        </p:nvSpPr>
        <p:spPr>
          <a:ln/>
        </p:spPr>
        <p:txBody>
          <a:bodyPr/>
          <a:lstStyle/>
          <a:p>
            <a:fld id="{567D58EF-FE22-49C2-A25E-E9C45993B888}" type="slidenum">
              <a:rPr lang="en-US" altLang="en-US"/>
              <a:pPr/>
              <a:t>24</a:t>
            </a:fld>
            <a:endParaRPr lang="en-US" altLang="en-US"/>
          </a:p>
        </p:txBody>
      </p:sp>
      <p:sp>
        <p:nvSpPr>
          <p:cNvPr id="76802" name="Rectangle 2">
            <a:extLst>
              <a:ext uri="{FF2B5EF4-FFF2-40B4-BE49-F238E27FC236}">
                <a16:creationId xmlns:a16="http://schemas.microsoft.com/office/drawing/2014/main" id="{F2F98CFB-2FE6-41A3-9FBC-6E32AEA6FA6C}"/>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970A4701-6D7E-4A9B-8D26-CE624F43C90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513B95-B69C-4CF5-9C7C-83F1FAB92A44}"/>
              </a:ext>
            </a:extLst>
          </p:cNvPr>
          <p:cNvSpPr>
            <a:spLocks noGrp="1" noChangeArrowheads="1"/>
          </p:cNvSpPr>
          <p:nvPr>
            <p:ph type="sldNum" sz="quarter" idx="5"/>
          </p:nvPr>
        </p:nvSpPr>
        <p:spPr>
          <a:ln/>
        </p:spPr>
        <p:txBody>
          <a:bodyPr/>
          <a:lstStyle/>
          <a:p>
            <a:fld id="{42A9D831-6EE2-4014-949C-230EC62AA289}" type="slidenum">
              <a:rPr lang="en-US" altLang="en-US"/>
              <a:pPr/>
              <a:t>25</a:t>
            </a:fld>
            <a:endParaRPr lang="en-US" altLang="en-US"/>
          </a:p>
        </p:txBody>
      </p:sp>
      <p:sp>
        <p:nvSpPr>
          <p:cNvPr id="79874" name="Rectangle 2">
            <a:extLst>
              <a:ext uri="{FF2B5EF4-FFF2-40B4-BE49-F238E27FC236}">
                <a16:creationId xmlns:a16="http://schemas.microsoft.com/office/drawing/2014/main" id="{3E859FED-B384-4324-BD18-DC5751E6065F}"/>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D307F86B-E3A6-4364-B1A1-46121CC583D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BF5B2F-3EA3-413A-BDA6-0D825F61AD38}"/>
              </a:ext>
            </a:extLst>
          </p:cNvPr>
          <p:cNvSpPr>
            <a:spLocks noGrp="1" noChangeArrowheads="1"/>
          </p:cNvSpPr>
          <p:nvPr>
            <p:ph type="sldNum" sz="quarter" idx="5"/>
          </p:nvPr>
        </p:nvSpPr>
        <p:spPr>
          <a:ln/>
        </p:spPr>
        <p:txBody>
          <a:bodyPr/>
          <a:lstStyle/>
          <a:p>
            <a:fld id="{916DD9CE-6B6F-47BB-8A98-02EDB1DBD253}" type="slidenum">
              <a:rPr lang="en-US" altLang="en-US"/>
              <a:pPr/>
              <a:t>26</a:t>
            </a:fld>
            <a:endParaRPr lang="en-US" altLang="en-US"/>
          </a:p>
        </p:txBody>
      </p:sp>
      <p:sp>
        <p:nvSpPr>
          <p:cNvPr id="82946" name="Rectangle 2">
            <a:extLst>
              <a:ext uri="{FF2B5EF4-FFF2-40B4-BE49-F238E27FC236}">
                <a16:creationId xmlns:a16="http://schemas.microsoft.com/office/drawing/2014/main" id="{16A3BD3D-3513-4ACA-BCF3-DEE2EEE46773}"/>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082768A4-85D3-4B24-9675-061951D37E5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D6C524-FC54-472D-BD24-0E5B72BE454D}"/>
              </a:ext>
            </a:extLst>
          </p:cNvPr>
          <p:cNvSpPr>
            <a:spLocks noGrp="1" noChangeArrowheads="1"/>
          </p:cNvSpPr>
          <p:nvPr>
            <p:ph type="sldNum" sz="quarter" idx="5"/>
          </p:nvPr>
        </p:nvSpPr>
        <p:spPr>
          <a:ln/>
        </p:spPr>
        <p:txBody>
          <a:bodyPr/>
          <a:lstStyle/>
          <a:p>
            <a:fld id="{9C667306-662F-481A-89AA-8BB6A9892D02}" type="slidenum">
              <a:rPr lang="en-US" altLang="en-US"/>
              <a:pPr/>
              <a:t>27</a:t>
            </a:fld>
            <a:endParaRPr lang="en-US" altLang="en-US"/>
          </a:p>
        </p:txBody>
      </p:sp>
      <p:sp>
        <p:nvSpPr>
          <p:cNvPr id="86018" name="Rectangle 2">
            <a:extLst>
              <a:ext uri="{FF2B5EF4-FFF2-40B4-BE49-F238E27FC236}">
                <a16:creationId xmlns:a16="http://schemas.microsoft.com/office/drawing/2014/main" id="{D638E643-FF13-4CA9-84F4-C20253CFD984}"/>
              </a:ext>
            </a:extLst>
          </p:cNvPr>
          <p:cNvSpPr>
            <a:spLocks noChangeArrowheads="1" noTextEdit="1"/>
          </p:cNvSpPr>
          <p:nvPr>
            <p:ph type="sldImg"/>
          </p:nvPr>
        </p:nvSpPr>
        <p:spPr>
          <a:ln/>
        </p:spPr>
      </p:sp>
      <p:sp>
        <p:nvSpPr>
          <p:cNvPr id="86019" name="Rectangle 3">
            <a:extLst>
              <a:ext uri="{FF2B5EF4-FFF2-40B4-BE49-F238E27FC236}">
                <a16:creationId xmlns:a16="http://schemas.microsoft.com/office/drawing/2014/main" id="{60C3995B-294C-44D8-A2D6-F23EF6849D4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AB1632-853D-45B5-9825-C3B12AFA95EF}"/>
              </a:ext>
            </a:extLst>
          </p:cNvPr>
          <p:cNvSpPr>
            <a:spLocks noGrp="1" noChangeArrowheads="1"/>
          </p:cNvSpPr>
          <p:nvPr>
            <p:ph type="sldNum" sz="quarter" idx="5"/>
          </p:nvPr>
        </p:nvSpPr>
        <p:spPr>
          <a:ln/>
        </p:spPr>
        <p:txBody>
          <a:bodyPr/>
          <a:lstStyle/>
          <a:p>
            <a:fld id="{5F6BDB8D-C9B7-448B-ADD0-A44DC6B103FA}" type="slidenum">
              <a:rPr lang="en-US" altLang="en-US"/>
              <a:pPr/>
              <a:t>28</a:t>
            </a:fld>
            <a:endParaRPr lang="en-US" altLang="en-US"/>
          </a:p>
        </p:txBody>
      </p:sp>
      <p:sp>
        <p:nvSpPr>
          <p:cNvPr id="89090" name="Rectangle 2">
            <a:extLst>
              <a:ext uri="{FF2B5EF4-FFF2-40B4-BE49-F238E27FC236}">
                <a16:creationId xmlns:a16="http://schemas.microsoft.com/office/drawing/2014/main" id="{54AE88C7-EDCD-4D52-8221-BA51270AA596}"/>
              </a:ext>
            </a:extLst>
          </p:cNvPr>
          <p:cNvSpPr>
            <a:spLocks noChangeArrowheads="1" noTextEdit="1"/>
          </p:cNvSpPr>
          <p:nvPr>
            <p:ph type="sldImg"/>
          </p:nvPr>
        </p:nvSpPr>
        <p:spPr>
          <a:ln/>
        </p:spPr>
      </p:sp>
      <p:sp>
        <p:nvSpPr>
          <p:cNvPr id="89091" name="Rectangle 3">
            <a:extLst>
              <a:ext uri="{FF2B5EF4-FFF2-40B4-BE49-F238E27FC236}">
                <a16:creationId xmlns:a16="http://schemas.microsoft.com/office/drawing/2014/main" id="{55DCE3EB-EB7A-47EB-BE7C-6A92E58B09B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8CE92B-3B67-432F-B785-BB67D3A9015D}"/>
              </a:ext>
            </a:extLst>
          </p:cNvPr>
          <p:cNvSpPr>
            <a:spLocks noGrp="1" noChangeArrowheads="1"/>
          </p:cNvSpPr>
          <p:nvPr>
            <p:ph type="sldNum" sz="quarter" idx="5"/>
          </p:nvPr>
        </p:nvSpPr>
        <p:spPr>
          <a:ln/>
        </p:spPr>
        <p:txBody>
          <a:bodyPr/>
          <a:lstStyle/>
          <a:p>
            <a:fld id="{31CF760D-F9B8-4C39-8382-67E8D9BB1025}" type="slidenum">
              <a:rPr lang="en-US" altLang="en-US"/>
              <a:pPr/>
              <a:t>29</a:t>
            </a:fld>
            <a:endParaRPr lang="en-US" altLang="en-US"/>
          </a:p>
        </p:txBody>
      </p:sp>
      <p:sp>
        <p:nvSpPr>
          <p:cNvPr id="92162" name="Rectangle 2">
            <a:extLst>
              <a:ext uri="{FF2B5EF4-FFF2-40B4-BE49-F238E27FC236}">
                <a16:creationId xmlns:a16="http://schemas.microsoft.com/office/drawing/2014/main" id="{6D1D418D-B3E6-43BF-899E-2E0AEEB64D35}"/>
              </a:ext>
            </a:extLst>
          </p:cNvPr>
          <p:cNvSpPr>
            <a:spLocks noChangeArrowheads="1" noTextEdit="1"/>
          </p:cNvSpPr>
          <p:nvPr>
            <p:ph type="sldImg"/>
          </p:nvPr>
        </p:nvSpPr>
        <p:spPr>
          <a:ln/>
        </p:spPr>
      </p:sp>
      <p:sp>
        <p:nvSpPr>
          <p:cNvPr id="92163" name="Rectangle 3">
            <a:extLst>
              <a:ext uri="{FF2B5EF4-FFF2-40B4-BE49-F238E27FC236}">
                <a16:creationId xmlns:a16="http://schemas.microsoft.com/office/drawing/2014/main" id="{082934B8-E4B0-4D1D-A26F-F7C246FA2F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0B5841-D755-4B9A-8A36-7A64C2AA76CB}"/>
              </a:ext>
            </a:extLst>
          </p:cNvPr>
          <p:cNvSpPr>
            <a:spLocks noGrp="1" noChangeArrowheads="1"/>
          </p:cNvSpPr>
          <p:nvPr>
            <p:ph type="sldNum" sz="quarter" idx="5"/>
          </p:nvPr>
        </p:nvSpPr>
        <p:spPr>
          <a:ln/>
        </p:spPr>
        <p:txBody>
          <a:bodyPr/>
          <a:lstStyle/>
          <a:p>
            <a:fld id="{18338CB9-71C4-461B-9FE1-F5BA04B98EF1}" type="slidenum">
              <a:rPr lang="en-US" altLang="en-US"/>
              <a:pPr/>
              <a:t>31</a:t>
            </a:fld>
            <a:endParaRPr lang="en-US" altLang="en-US"/>
          </a:p>
        </p:txBody>
      </p:sp>
      <p:sp>
        <p:nvSpPr>
          <p:cNvPr id="126978" name="Rectangle 2">
            <a:extLst>
              <a:ext uri="{FF2B5EF4-FFF2-40B4-BE49-F238E27FC236}">
                <a16:creationId xmlns:a16="http://schemas.microsoft.com/office/drawing/2014/main" id="{4FBCA254-A71C-42B9-8F8F-D823F4530486}"/>
              </a:ext>
            </a:extLst>
          </p:cNvPr>
          <p:cNvSpPr>
            <a:spLocks noChangeArrowheads="1" noTextEdit="1"/>
          </p:cNvSpPr>
          <p:nvPr>
            <p:ph type="sldImg"/>
          </p:nvPr>
        </p:nvSpPr>
        <p:spPr>
          <a:ln/>
        </p:spPr>
      </p:sp>
      <p:sp>
        <p:nvSpPr>
          <p:cNvPr id="126979" name="Rectangle 3">
            <a:extLst>
              <a:ext uri="{FF2B5EF4-FFF2-40B4-BE49-F238E27FC236}">
                <a16:creationId xmlns:a16="http://schemas.microsoft.com/office/drawing/2014/main" id="{604EDECD-28D7-4A76-A87F-542CF2983679}"/>
              </a:ext>
            </a:extLst>
          </p:cNvPr>
          <p:cNvSpPr>
            <a:spLocks noGrp="1" noChangeArrowheads="1"/>
          </p:cNvSpPr>
          <p:nvPr>
            <p:ph type="body" idx="1"/>
          </p:nvPr>
        </p:nvSpPr>
        <p:spPr>
          <a:xfrm>
            <a:off x="914400" y="4724400"/>
            <a:ext cx="4954588" cy="4495800"/>
          </a:xfrm>
        </p:spPr>
        <p:txBody>
          <a:bodyPr lIns="92418" tIns="46209" rIns="92418" bIns="46209"/>
          <a:lstStyle/>
          <a:p>
            <a:r>
              <a:rPr lang="en-US" altLang="en-US"/>
              <a:t>Complicate slide, but bear with me as I explain it because rainfall estimation is a crucial problem here.</a:t>
            </a:r>
          </a:p>
          <a:p>
            <a:pPr>
              <a:buFontTx/>
              <a:buChar char="•"/>
            </a:pPr>
            <a:r>
              <a:rPr lang="en-US" altLang="en-US"/>
              <a:t>Circles show rain gauges.</a:t>
            </a:r>
          </a:p>
          <a:p>
            <a:pPr>
              <a:buFontTx/>
              <a:buChar char="•"/>
            </a:pPr>
            <a:r>
              <a:rPr lang="en-US" altLang="en-US"/>
              <a:t>The contours show the estimate of the mean annual rainfall surface that reflects the orographic effects.  Digitized from one drawn by Al McKerchar based upon 30 years of NZ Met Service rainfall normals.  These were interpolated onto a grid to provide an annual rainfall estimate at each grid element.</a:t>
            </a:r>
          </a:p>
          <a:p>
            <a:pPr>
              <a:buFontTx/>
              <a:buChar char="•"/>
            </a:pPr>
            <a:endParaRPr lang="en-US" altLang="en-US"/>
          </a:p>
          <a:p>
            <a:r>
              <a:rPr lang="en-US" altLang="en-US"/>
              <a:t>Wanted to model the spatial pattern of rainfall over the watershed, recognizing orographic variability and using the gauges present.  </a:t>
            </a:r>
          </a:p>
          <a:p>
            <a:r>
              <a:rPr lang="en-US" altLang="en-US"/>
              <a:t>Need precipitation at each point as a weighted average of precipitation from nearby weights.  Used a scheme to determine weights based upon Delauney triangles, linear interpolation and normalization by annual rainfall estimate.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656120-EA67-426D-BC8A-E89C925E1E7E}"/>
              </a:ext>
            </a:extLst>
          </p:cNvPr>
          <p:cNvSpPr>
            <a:spLocks noGrp="1" noChangeArrowheads="1"/>
          </p:cNvSpPr>
          <p:nvPr>
            <p:ph type="sldNum" sz="quarter" idx="5"/>
          </p:nvPr>
        </p:nvSpPr>
        <p:spPr>
          <a:ln/>
        </p:spPr>
        <p:txBody>
          <a:bodyPr/>
          <a:lstStyle/>
          <a:p>
            <a:fld id="{EB738BDC-C6C8-4413-A150-30B7A607855B}" type="slidenum">
              <a:rPr lang="en-US" altLang="en-US"/>
              <a:pPr/>
              <a:t>32</a:t>
            </a:fld>
            <a:endParaRPr lang="en-US" altLang="en-US"/>
          </a:p>
        </p:txBody>
      </p:sp>
      <p:sp>
        <p:nvSpPr>
          <p:cNvPr id="129026" name="Rectangle 2">
            <a:extLst>
              <a:ext uri="{FF2B5EF4-FFF2-40B4-BE49-F238E27FC236}">
                <a16:creationId xmlns:a16="http://schemas.microsoft.com/office/drawing/2014/main" id="{CFC3A82D-28D6-4501-A102-ED33E6565D28}"/>
              </a:ext>
            </a:extLst>
          </p:cNvPr>
          <p:cNvSpPr>
            <a:spLocks noChangeArrowheads="1" noTextEdit="1"/>
          </p:cNvSpPr>
          <p:nvPr>
            <p:ph type="sldImg"/>
          </p:nvPr>
        </p:nvSpPr>
        <p:spPr>
          <a:ln/>
        </p:spPr>
      </p:sp>
      <p:sp>
        <p:nvSpPr>
          <p:cNvPr id="129027" name="Rectangle 3">
            <a:extLst>
              <a:ext uri="{FF2B5EF4-FFF2-40B4-BE49-F238E27FC236}">
                <a16:creationId xmlns:a16="http://schemas.microsoft.com/office/drawing/2014/main" id="{7A5BC290-7438-480A-ABD7-BB42F27A5628}"/>
              </a:ext>
            </a:extLst>
          </p:cNvPr>
          <p:cNvSpPr>
            <a:spLocks noGrp="1" noChangeArrowheads="1"/>
          </p:cNvSpPr>
          <p:nvPr>
            <p:ph type="body" idx="1"/>
          </p:nvPr>
        </p:nvSpPr>
        <p:spPr>
          <a:xfrm>
            <a:off x="914400" y="4724400"/>
            <a:ext cx="4954588" cy="4495800"/>
          </a:xfrm>
        </p:spPr>
        <p:txBody>
          <a:bodyPr lIns="92418" tIns="46209" rIns="92418" bIns="46209"/>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186F5B-841B-45CD-8B1B-9DA71AD0822F}"/>
              </a:ext>
            </a:extLst>
          </p:cNvPr>
          <p:cNvSpPr>
            <a:spLocks noGrp="1" noChangeArrowheads="1"/>
          </p:cNvSpPr>
          <p:nvPr>
            <p:ph type="sldNum" sz="quarter" idx="5"/>
          </p:nvPr>
        </p:nvSpPr>
        <p:spPr>
          <a:ln/>
        </p:spPr>
        <p:txBody>
          <a:bodyPr/>
          <a:lstStyle/>
          <a:p>
            <a:fld id="{8BCE3E72-B996-4DCD-A722-B7A1C6FE9DDB}" type="slidenum">
              <a:rPr lang="en-US" altLang="en-US"/>
              <a:pPr/>
              <a:t>33</a:t>
            </a:fld>
            <a:endParaRPr lang="en-US" altLang="en-US"/>
          </a:p>
        </p:txBody>
      </p:sp>
      <p:sp>
        <p:nvSpPr>
          <p:cNvPr id="131074" name="Rectangle 2">
            <a:extLst>
              <a:ext uri="{FF2B5EF4-FFF2-40B4-BE49-F238E27FC236}">
                <a16:creationId xmlns:a16="http://schemas.microsoft.com/office/drawing/2014/main" id="{D5174E0D-4FEF-4901-BACB-5CAE178A2C6E}"/>
              </a:ext>
            </a:extLst>
          </p:cNvPr>
          <p:cNvSpPr>
            <a:spLocks noChangeArrowheads="1" noTextEdit="1"/>
          </p:cNvSpPr>
          <p:nvPr>
            <p:ph type="sldImg"/>
          </p:nvPr>
        </p:nvSpPr>
        <p:spPr>
          <a:ln/>
        </p:spPr>
      </p:sp>
      <p:sp>
        <p:nvSpPr>
          <p:cNvPr id="131075" name="Rectangle 3">
            <a:extLst>
              <a:ext uri="{FF2B5EF4-FFF2-40B4-BE49-F238E27FC236}">
                <a16:creationId xmlns:a16="http://schemas.microsoft.com/office/drawing/2014/main" id="{3E9C5D61-85E5-48BC-B5BF-3B6153299A9C}"/>
              </a:ext>
            </a:extLst>
          </p:cNvPr>
          <p:cNvSpPr>
            <a:spLocks noGrp="1" noChangeArrowheads="1"/>
          </p:cNvSpPr>
          <p:nvPr>
            <p:ph type="body" idx="1"/>
          </p:nvPr>
        </p:nvSpPr>
        <p:spPr>
          <a:xfrm>
            <a:off x="914400" y="4724400"/>
            <a:ext cx="4954588" cy="4495800"/>
          </a:xfrm>
        </p:spPr>
        <p:txBody>
          <a:bodyPr lIns="92418" tIns="46209" rIns="92418" bIns="46209"/>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EB4C8F-1D15-4DC7-8C3E-E257B9AF3CC9}"/>
              </a:ext>
            </a:extLst>
          </p:cNvPr>
          <p:cNvSpPr>
            <a:spLocks noGrp="1" noChangeArrowheads="1"/>
          </p:cNvSpPr>
          <p:nvPr>
            <p:ph type="sldNum" sz="quarter" idx="5"/>
          </p:nvPr>
        </p:nvSpPr>
        <p:spPr>
          <a:ln/>
        </p:spPr>
        <p:txBody>
          <a:bodyPr/>
          <a:lstStyle/>
          <a:p>
            <a:fld id="{48CEBB8C-FFED-4A39-9155-7030D1D6F8A6}" type="slidenum">
              <a:rPr lang="en-US" altLang="en-US"/>
              <a:pPr/>
              <a:t>34</a:t>
            </a:fld>
            <a:endParaRPr lang="en-US" altLang="en-US"/>
          </a:p>
        </p:txBody>
      </p:sp>
      <p:sp>
        <p:nvSpPr>
          <p:cNvPr id="133122" name="Rectangle 2">
            <a:extLst>
              <a:ext uri="{FF2B5EF4-FFF2-40B4-BE49-F238E27FC236}">
                <a16:creationId xmlns:a16="http://schemas.microsoft.com/office/drawing/2014/main" id="{2D11C3DC-CC2E-46FD-BCC9-A7B5F6454934}"/>
              </a:ext>
            </a:extLst>
          </p:cNvPr>
          <p:cNvSpPr>
            <a:spLocks noChangeArrowheads="1" noTextEdit="1"/>
          </p:cNvSpPr>
          <p:nvPr>
            <p:ph type="sldImg"/>
          </p:nvPr>
        </p:nvSpPr>
        <p:spPr>
          <a:ln/>
        </p:spPr>
      </p:sp>
      <p:sp>
        <p:nvSpPr>
          <p:cNvPr id="133123" name="Rectangle 3">
            <a:extLst>
              <a:ext uri="{FF2B5EF4-FFF2-40B4-BE49-F238E27FC236}">
                <a16:creationId xmlns:a16="http://schemas.microsoft.com/office/drawing/2014/main" id="{F63824F9-8BA7-40AA-8179-E64425A38CB9}"/>
              </a:ext>
            </a:extLst>
          </p:cNvPr>
          <p:cNvSpPr>
            <a:spLocks noGrp="1" noChangeArrowheads="1"/>
          </p:cNvSpPr>
          <p:nvPr>
            <p:ph type="body" idx="1"/>
          </p:nvPr>
        </p:nvSpPr>
        <p:spPr>
          <a:xfrm>
            <a:off x="914400" y="4724400"/>
            <a:ext cx="4954588" cy="4495800"/>
          </a:xfrm>
        </p:spPr>
        <p:txBody>
          <a:bodyPr lIns="92418" tIns="46209" rIns="92418" bIns="46209"/>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512C1F-DC65-40A1-A88E-DBB5326E9D00}"/>
              </a:ext>
            </a:extLst>
          </p:cNvPr>
          <p:cNvSpPr>
            <a:spLocks noGrp="1" noChangeArrowheads="1"/>
          </p:cNvSpPr>
          <p:nvPr>
            <p:ph type="sldNum" sz="quarter" idx="5"/>
          </p:nvPr>
        </p:nvSpPr>
        <p:spPr>
          <a:ln/>
        </p:spPr>
        <p:txBody>
          <a:bodyPr/>
          <a:lstStyle/>
          <a:p>
            <a:fld id="{FD4099E9-E0B1-4E76-92BC-328F9A6A1DD7}" type="slidenum">
              <a:rPr lang="en-US" altLang="en-US"/>
              <a:pPr/>
              <a:t>3</a:t>
            </a:fld>
            <a:endParaRPr lang="en-US" altLang="en-US"/>
          </a:p>
        </p:txBody>
      </p:sp>
      <p:sp>
        <p:nvSpPr>
          <p:cNvPr id="13314" name="Rectangle 2">
            <a:extLst>
              <a:ext uri="{FF2B5EF4-FFF2-40B4-BE49-F238E27FC236}">
                <a16:creationId xmlns:a16="http://schemas.microsoft.com/office/drawing/2014/main" id="{D30EB7E7-5D87-41DD-9E0D-B1871E566EC2}"/>
              </a:ext>
            </a:extLst>
          </p:cNvPr>
          <p:cNvSpPr>
            <a:spLocks noChangeArrowheads="1" noTextEdit="1"/>
          </p:cNvSpPr>
          <p:nvPr>
            <p:ph type="sldImg"/>
          </p:nvPr>
        </p:nvSpPr>
        <p:spPr>
          <a:ln/>
        </p:spPr>
      </p:sp>
      <p:sp>
        <p:nvSpPr>
          <p:cNvPr id="13315" name="Rectangle 3">
            <a:extLst>
              <a:ext uri="{FF2B5EF4-FFF2-40B4-BE49-F238E27FC236}">
                <a16:creationId xmlns:a16="http://schemas.microsoft.com/office/drawing/2014/main" id="{6C222B15-9565-41F9-8F5B-EC5F9B1A13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F97910-E53E-4A55-B83B-011262049BB4}"/>
              </a:ext>
            </a:extLst>
          </p:cNvPr>
          <p:cNvSpPr>
            <a:spLocks noGrp="1" noChangeArrowheads="1"/>
          </p:cNvSpPr>
          <p:nvPr>
            <p:ph type="sldNum" sz="quarter" idx="5"/>
          </p:nvPr>
        </p:nvSpPr>
        <p:spPr>
          <a:ln/>
        </p:spPr>
        <p:txBody>
          <a:bodyPr/>
          <a:lstStyle/>
          <a:p>
            <a:fld id="{412632DA-AA60-4BAA-9C28-B98EA0025C4C}" type="slidenum">
              <a:rPr lang="en-US" altLang="en-US"/>
              <a:pPr/>
              <a:t>35</a:t>
            </a:fld>
            <a:endParaRPr lang="en-US" altLang="en-US"/>
          </a:p>
        </p:txBody>
      </p:sp>
      <p:sp>
        <p:nvSpPr>
          <p:cNvPr id="135170" name="Rectangle 2">
            <a:extLst>
              <a:ext uri="{FF2B5EF4-FFF2-40B4-BE49-F238E27FC236}">
                <a16:creationId xmlns:a16="http://schemas.microsoft.com/office/drawing/2014/main" id="{76040707-E582-49F2-94C7-EB2B773A7B9C}"/>
              </a:ext>
            </a:extLst>
          </p:cNvPr>
          <p:cNvSpPr>
            <a:spLocks noChangeArrowheads="1" noTextEdit="1"/>
          </p:cNvSpPr>
          <p:nvPr>
            <p:ph type="sldImg"/>
          </p:nvPr>
        </p:nvSpPr>
        <p:spPr>
          <a:ln/>
        </p:spPr>
      </p:sp>
      <p:sp>
        <p:nvSpPr>
          <p:cNvPr id="135171" name="Rectangle 3">
            <a:extLst>
              <a:ext uri="{FF2B5EF4-FFF2-40B4-BE49-F238E27FC236}">
                <a16:creationId xmlns:a16="http://schemas.microsoft.com/office/drawing/2014/main" id="{C7A7819E-2ACF-43E3-870A-937F4A70CD4E}"/>
              </a:ext>
            </a:extLst>
          </p:cNvPr>
          <p:cNvSpPr>
            <a:spLocks noGrp="1" noChangeArrowheads="1"/>
          </p:cNvSpPr>
          <p:nvPr>
            <p:ph type="body" idx="1"/>
          </p:nvPr>
        </p:nvSpPr>
        <p:spPr>
          <a:xfrm>
            <a:off x="914400" y="4724400"/>
            <a:ext cx="4954588" cy="4495800"/>
          </a:xfrm>
        </p:spPr>
        <p:txBody>
          <a:bodyPr lIns="92418" tIns="46209" rIns="92418" bIns="46209"/>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9AB4E9-2454-46F2-BFF3-39FDC1986A1A}"/>
              </a:ext>
            </a:extLst>
          </p:cNvPr>
          <p:cNvSpPr>
            <a:spLocks noGrp="1" noChangeArrowheads="1"/>
          </p:cNvSpPr>
          <p:nvPr>
            <p:ph type="sldNum" sz="quarter" idx="5"/>
          </p:nvPr>
        </p:nvSpPr>
        <p:spPr>
          <a:ln/>
        </p:spPr>
        <p:txBody>
          <a:bodyPr/>
          <a:lstStyle/>
          <a:p>
            <a:fld id="{32280A53-98F9-40B8-A735-2C7C97074539}" type="slidenum">
              <a:rPr lang="en-US" altLang="en-US"/>
              <a:pPr/>
              <a:t>5</a:t>
            </a:fld>
            <a:endParaRPr lang="en-US" altLang="en-US"/>
          </a:p>
        </p:txBody>
      </p:sp>
      <p:sp>
        <p:nvSpPr>
          <p:cNvPr id="15362" name="Rectangle 2">
            <a:extLst>
              <a:ext uri="{FF2B5EF4-FFF2-40B4-BE49-F238E27FC236}">
                <a16:creationId xmlns:a16="http://schemas.microsoft.com/office/drawing/2014/main" id="{ACFA3297-207F-460A-A6EE-FC8A77BE0DB7}"/>
              </a:ext>
            </a:extLst>
          </p:cNvPr>
          <p:cNvSpPr>
            <a:spLocks noChangeArrowheads="1" noTextEdit="1"/>
          </p:cNvSpPr>
          <p:nvPr>
            <p:ph type="sldImg"/>
          </p:nvPr>
        </p:nvSpPr>
        <p:spPr>
          <a:ln/>
        </p:spPr>
      </p:sp>
      <p:sp>
        <p:nvSpPr>
          <p:cNvPr id="15363" name="Rectangle 3">
            <a:extLst>
              <a:ext uri="{FF2B5EF4-FFF2-40B4-BE49-F238E27FC236}">
                <a16:creationId xmlns:a16="http://schemas.microsoft.com/office/drawing/2014/main" id="{E6CE96F4-1DA0-4954-8878-10A7E8F26C94}"/>
              </a:ext>
            </a:extLst>
          </p:cNvPr>
          <p:cNvSpPr>
            <a:spLocks noGrp="1" noChangeArrowheads="1"/>
          </p:cNvSpPr>
          <p:nvPr>
            <p:ph type="body" idx="1"/>
          </p:nvPr>
        </p:nvSpPr>
        <p:spPr/>
        <p:txBody>
          <a:bodyPr/>
          <a:lstStyle/>
          <a:p>
            <a:r>
              <a:rPr lang="en-US" altLang="en-US"/>
              <a:t>The source data is 20 m contours digitized from 1:50,000 scale topographic maps.  This has been processed into a 30 m grid using TOPOGRID, the Arc/Info grid implementation of Hutchinson’s ANUDEM methods for gridding contour data while respecting topographic drainage features.</a:t>
            </a:r>
          </a:p>
          <a:p>
            <a:endParaRPr lang="en-US" altLang="en-US"/>
          </a:p>
          <a:p>
            <a:r>
              <a:rPr lang="en-US" altLang="en-US"/>
              <a:t>The Grey river is located on the West Coast of the South Island of New Zealand.  The range to the NW is the Paparoa going up to 1400 m, with an extension of the Southern Alps to the south and east going up to 1950 m within the area shown.  The presence of the central fault is clearly evident.  The orography has a big influence on precipitation.  Valley annual rainfall totals are 2 m or even lower in the rain shadow of the Paparoa’s.  Mountain annual rainfall totals of 5m have been recorded, but gauges are sparse in the mountains.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3EFB38-6CF9-4059-B09C-2E9A2041F044}"/>
              </a:ext>
            </a:extLst>
          </p:cNvPr>
          <p:cNvSpPr>
            <a:spLocks noGrp="1" noChangeArrowheads="1"/>
          </p:cNvSpPr>
          <p:nvPr>
            <p:ph type="sldNum" sz="quarter" idx="5"/>
          </p:nvPr>
        </p:nvSpPr>
        <p:spPr>
          <a:ln/>
        </p:spPr>
        <p:txBody>
          <a:bodyPr/>
          <a:lstStyle/>
          <a:p>
            <a:fld id="{6685F351-DC01-41A5-9C57-259AE90D972E}" type="slidenum">
              <a:rPr lang="en-US" altLang="en-US"/>
              <a:pPr/>
              <a:t>6</a:t>
            </a:fld>
            <a:endParaRPr lang="en-US" altLang="en-US"/>
          </a:p>
        </p:txBody>
      </p:sp>
      <p:sp>
        <p:nvSpPr>
          <p:cNvPr id="18434" name="Rectangle 2">
            <a:extLst>
              <a:ext uri="{FF2B5EF4-FFF2-40B4-BE49-F238E27FC236}">
                <a16:creationId xmlns:a16="http://schemas.microsoft.com/office/drawing/2014/main" id="{45D475FC-3494-4750-AFD4-DFAFD691B1BD}"/>
              </a:ext>
            </a:extLst>
          </p:cNvPr>
          <p:cNvSpPr>
            <a:spLocks noChangeArrowheads="1" noTextEdit="1"/>
          </p:cNvSpPr>
          <p:nvPr>
            <p:ph type="sldImg"/>
          </p:nvPr>
        </p:nvSpPr>
        <p:spPr>
          <a:ln/>
        </p:spPr>
      </p:sp>
      <p:sp>
        <p:nvSpPr>
          <p:cNvPr id="18435" name="Rectangle 3">
            <a:extLst>
              <a:ext uri="{FF2B5EF4-FFF2-40B4-BE49-F238E27FC236}">
                <a16:creationId xmlns:a16="http://schemas.microsoft.com/office/drawing/2014/main" id="{94CCED91-F7E3-4EA9-9B32-E776456F755B}"/>
              </a:ext>
            </a:extLst>
          </p:cNvPr>
          <p:cNvSpPr>
            <a:spLocks noGrp="1" noChangeArrowheads="1"/>
          </p:cNvSpPr>
          <p:nvPr>
            <p:ph type="body" idx="1"/>
          </p:nvPr>
        </p:nvSpPr>
        <p:spPr>
          <a:xfrm>
            <a:off x="912813" y="4657725"/>
            <a:ext cx="4953000" cy="4495800"/>
          </a:xfrm>
        </p:spPr>
        <p:txBody>
          <a:bodyPr/>
          <a:lstStyle/>
          <a:p>
            <a:pPr>
              <a:buFontTx/>
              <a:buChar char="•"/>
            </a:pPr>
            <a:r>
              <a:rPr lang="en-US" altLang="en-US"/>
              <a:t> Automatic data preparation system for channel network and watershed delineation and setup of TOPMODEL inputs (a/tan</a:t>
            </a:r>
            <a:r>
              <a:rPr lang="en-US" altLang="en-US">
                <a:latin typeface="Symbol" panose="05050102010706020507" pitchFamily="18" charset="2"/>
              </a:rPr>
              <a:t>b</a:t>
            </a:r>
            <a:r>
              <a:rPr lang="en-US" altLang="en-US"/>
              <a:t>).</a:t>
            </a:r>
          </a:p>
          <a:p>
            <a:pPr>
              <a:buFontTx/>
              <a:buChar char="•"/>
            </a:pPr>
            <a:r>
              <a:rPr lang="en-US" altLang="en-US"/>
              <a:t> Support area threshold channel network delineation is common.</a:t>
            </a:r>
          </a:p>
          <a:p>
            <a:pPr>
              <a:buFontTx/>
              <a:buChar char="•"/>
            </a:pPr>
            <a:r>
              <a:rPr lang="en-US" altLang="en-US"/>
              <a:t> Left panel shows 20, 100 and 500 grid cell thresholds.  </a:t>
            </a:r>
          </a:p>
          <a:p>
            <a:pPr>
              <a:buFontTx/>
              <a:buChar char="•"/>
            </a:pPr>
            <a:r>
              <a:rPr lang="en-US" altLang="en-US"/>
              <a:t> In the past I have worked on objective determination of the threshold based upon:</a:t>
            </a:r>
          </a:p>
          <a:p>
            <a:pPr lvl="1">
              <a:buFontTx/>
              <a:buChar char="•"/>
            </a:pPr>
            <a:r>
              <a:rPr lang="en-US" altLang="en-US"/>
              <a:t> Slope versus area plots that have a theoretical basis in terms of form stability theory</a:t>
            </a:r>
          </a:p>
          <a:p>
            <a:pPr lvl="1">
              <a:buFontTx/>
              <a:buChar char="•"/>
            </a:pPr>
            <a:r>
              <a:rPr lang="en-US" altLang="en-US"/>
              <a:t> Analysis of network scaling properties (Horton slope law and constant stream drop property)</a:t>
            </a:r>
          </a:p>
          <a:p>
            <a:pPr>
              <a:buFontTx/>
              <a:buChar char="•"/>
            </a:pPr>
            <a:r>
              <a:rPr lang="en-US" altLang="en-US"/>
              <a:t> A support are threshold based method has the drawback of imposing a constant drainage density.</a:t>
            </a:r>
          </a:p>
          <a:p>
            <a:pPr>
              <a:buFontTx/>
              <a:buChar char="•"/>
            </a:pPr>
            <a:r>
              <a:rPr lang="en-US" altLang="en-US"/>
              <a:t> Here we used a method based upon the identification of upward curvature following a method given by Peuker and Douglas.  In a contributing area type algorithm we accumulated the area from only upward curved grid cells and used a threshold on this determined from the the analysis of slope versus area plots and network scaling properties.  I.e. it is a hybrid of approaches that has the ability to extract networks with varying drainage density.  </a:t>
            </a:r>
          </a:p>
          <a:p>
            <a:pPr>
              <a:buFontTx/>
              <a:buChar char="•"/>
            </a:pPr>
            <a:r>
              <a:rPr lang="en-US" altLang="en-US"/>
              <a:t> The right panel shows the results, where we see streams extending up crenulated valleys with support area of 100 grid cells, whearas in the flat valley bottom areas 100 grid cell flow paths are not demarcated as streams.</a:t>
            </a:r>
          </a:p>
          <a:p>
            <a:pPr>
              <a:buFontTx/>
              <a:buChar char="•"/>
            </a:pPr>
            <a:r>
              <a:rPr lang="en-US" altLang="en-US"/>
              <a:t> This is visually and admittedly somewhat subjectively appealing.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B57640-0C45-4EFC-B60B-64598DF1248E}"/>
              </a:ext>
            </a:extLst>
          </p:cNvPr>
          <p:cNvSpPr>
            <a:spLocks noGrp="1" noChangeArrowheads="1"/>
          </p:cNvSpPr>
          <p:nvPr>
            <p:ph type="sldNum" sz="quarter" idx="5"/>
          </p:nvPr>
        </p:nvSpPr>
        <p:spPr>
          <a:ln/>
        </p:spPr>
        <p:txBody>
          <a:bodyPr/>
          <a:lstStyle/>
          <a:p>
            <a:fld id="{F4252404-9ED6-44CD-A9D3-33E5C366A0D7}" type="slidenum">
              <a:rPr lang="en-US" altLang="en-US"/>
              <a:pPr/>
              <a:t>7</a:t>
            </a:fld>
            <a:endParaRPr lang="en-US" altLang="en-US"/>
          </a:p>
        </p:txBody>
      </p:sp>
      <p:sp>
        <p:nvSpPr>
          <p:cNvPr id="29698" name="Rectangle 2">
            <a:extLst>
              <a:ext uri="{FF2B5EF4-FFF2-40B4-BE49-F238E27FC236}">
                <a16:creationId xmlns:a16="http://schemas.microsoft.com/office/drawing/2014/main" id="{BC2C3585-7564-496C-8F81-B07971A776CA}"/>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17B9E65B-ABC8-4173-808B-BF5E8DC39B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3B9394-EFDB-4FB0-9A0E-B94035F9895C}"/>
              </a:ext>
            </a:extLst>
          </p:cNvPr>
          <p:cNvSpPr>
            <a:spLocks noGrp="1" noChangeArrowheads="1"/>
          </p:cNvSpPr>
          <p:nvPr>
            <p:ph type="sldNum" sz="quarter" idx="5"/>
          </p:nvPr>
        </p:nvSpPr>
        <p:spPr>
          <a:ln/>
        </p:spPr>
        <p:txBody>
          <a:bodyPr/>
          <a:lstStyle/>
          <a:p>
            <a:fld id="{3E701052-EAD2-42F9-A943-D5EF3988CD5D}" type="slidenum">
              <a:rPr lang="en-US" altLang="en-US"/>
              <a:pPr/>
              <a:t>8</a:t>
            </a:fld>
            <a:endParaRPr lang="en-US" altLang="en-US"/>
          </a:p>
        </p:txBody>
      </p:sp>
      <p:sp>
        <p:nvSpPr>
          <p:cNvPr id="31746" name="Rectangle 2">
            <a:extLst>
              <a:ext uri="{FF2B5EF4-FFF2-40B4-BE49-F238E27FC236}">
                <a16:creationId xmlns:a16="http://schemas.microsoft.com/office/drawing/2014/main" id="{0B950448-16B1-4888-B912-DB8590D1E425}"/>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292C42E9-F502-4FC8-BA3F-9020373902A2}"/>
              </a:ext>
            </a:extLst>
          </p:cNvPr>
          <p:cNvSpPr>
            <a:spLocks noGrp="1" noChangeArrowheads="1"/>
          </p:cNvSpPr>
          <p:nvPr>
            <p:ph type="body" idx="1"/>
          </p:nvPr>
        </p:nvSpPr>
        <p:spPr/>
        <p:txBody>
          <a:bodyPr/>
          <a:lstStyle/>
          <a:p>
            <a:r>
              <a:rPr lang="en-US" altLang="en-US"/>
              <a:t>Here there are 1608 subbasins.  It is possible to attribute different parameters to model elements and evaluate the sensitivity to modeling scale.  With this many model elements it is essential to be able to automatically determine parameters based upon GIS information.  The way I have topmodel currently dimensioned I can model only 215 subbasins before running out of memory, so this extreme case could not be modeled.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659560-ACB5-44B4-852C-A35C51DFD99F}"/>
              </a:ext>
            </a:extLst>
          </p:cNvPr>
          <p:cNvSpPr>
            <a:spLocks noGrp="1" noChangeArrowheads="1"/>
          </p:cNvSpPr>
          <p:nvPr>
            <p:ph type="sldNum" sz="quarter" idx="5"/>
          </p:nvPr>
        </p:nvSpPr>
        <p:spPr>
          <a:ln/>
        </p:spPr>
        <p:txBody>
          <a:bodyPr/>
          <a:lstStyle/>
          <a:p>
            <a:fld id="{A9FEE942-9D27-429D-9A64-64F36BF06BCA}" type="slidenum">
              <a:rPr lang="en-US" altLang="en-US"/>
              <a:pPr/>
              <a:t>9</a:t>
            </a:fld>
            <a:endParaRPr lang="en-US" altLang="en-US"/>
          </a:p>
        </p:txBody>
      </p:sp>
      <p:sp>
        <p:nvSpPr>
          <p:cNvPr id="25602" name="Rectangle 2">
            <a:extLst>
              <a:ext uri="{FF2B5EF4-FFF2-40B4-BE49-F238E27FC236}">
                <a16:creationId xmlns:a16="http://schemas.microsoft.com/office/drawing/2014/main" id="{4D114AE2-EA10-4A1A-915E-2C786BF1DB50}"/>
              </a:ext>
            </a:extLst>
          </p:cNvPr>
          <p:cNvSpPr>
            <a:spLocks noChangeArrowheads="1" noTextEdit="1"/>
          </p:cNvSpPr>
          <p:nvPr>
            <p:ph type="sldImg"/>
          </p:nvPr>
        </p:nvSpPr>
        <p:spPr>
          <a:ln/>
        </p:spPr>
      </p:sp>
      <p:sp>
        <p:nvSpPr>
          <p:cNvPr id="25603" name="Rectangle 3">
            <a:extLst>
              <a:ext uri="{FF2B5EF4-FFF2-40B4-BE49-F238E27FC236}">
                <a16:creationId xmlns:a16="http://schemas.microsoft.com/office/drawing/2014/main" id="{9253E460-D906-475B-A6E4-61C6FB7DA7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53595D-32D5-4921-83FE-3FF3099CA26E}"/>
              </a:ext>
            </a:extLst>
          </p:cNvPr>
          <p:cNvSpPr>
            <a:spLocks noGrp="1" noChangeArrowheads="1"/>
          </p:cNvSpPr>
          <p:nvPr>
            <p:ph type="sldNum" sz="quarter" idx="5"/>
          </p:nvPr>
        </p:nvSpPr>
        <p:spPr>
          <a:ln/>
        </p:spPr>
        <p:txBody>
          <a:bodyPr/>
          <a:lstStyle/>
          <a:p>
            <a:fld id="{493C5B50-558E-4CFD-9F94-7FB017D9298E}" type="slidenum">
              <a:rPr lang="en-US" altLang="en-US"/>
              <a:pPr/>
              <a:t>10</a:t>
            </a:fld>
            <a:endParaRPr lang="en-US" altLang="en-US"/>
          </a:p>
        </p:txBody>
      </p:sp>
      <p:sp>
        <p:nvSpPr>
          <p:cNvPr id="26626" name="Rectangle 2">
            <a:extLst>
              <a:ext uri="{FF2B5EF4-FFF2-40B4-BE49-F238E27FC236}">
                <a16:creationId xmlns:a16="http://schemas.microsoft.com/office/drawing/2014/main" id="{D143C718-2BEB-4217-96C2-FC07E42990F2}"/>
              </a:ext>
            </a:extLst>
          </p:cNvPr>
          <p:cNvSpPr>
            <a:spLocks noChangeArrowheads="1" noTextEdit="1"/>
          </p:cNvSpPr>
          <p:nvPr>
            <p:ph type="sldImg"/>
          </p:nvPr>
        </p:nvSpPr>
        <p:spPr>
          <a:ln/>
        </p:spPr>
      </p:sp>
      <p:sp>
        <p:nvSpPr>
          <p:cNvPr id="26627" name="Rectangle 3">
            <a:extLst>
              <a:ext uri="{FF2B5EF4-FFF2-40B4-BE49-F238E27FC236}">
                <a16:creationId xmlns:a16="http://schemas.microsoft.com/office/drawing/2014/main" id="{9EDE8CE3-44FE-45D4-B9DA-908BA2C4672A}"/>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EAE0-92F2-40BB-A07A-D1EB31D1E12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1C56A6-8937-4728-869A-2248EA70459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CA97CB-80FB-48F8-828F-FD76F5761E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3AC935-B121-466D-BE0A-4CB01A4497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B252A1-4793-42A7-A56F-B7698392A563}"/>
              </a:ext>
            </a:extLst>
          </p:cNvPr>
          <p:cNvSpPr>
            <a:spLocks noGrp="1"/>
          </p:cNvSpPr>
          <p:nvPr>
            <p:ph type="sldNum" sz="quarter" idx="12"/>
          </p:nvPr>
        </p:nvSpPr>
        <p:spPr/>
        <p:txBody>
          <a:bodyPr/>
          <a:lstStyle>
            <a:lvl1pPr>
              <a:defRPr/>
            </a:lvl1pPr>
          </a:lstStyle>
          <a:p>
            <a:fld id="{5076C42A-53FD-451D-BCE4-3B875CF8DC97}" type="slidenum">
              <a:rPr lang="en-US" altLang="en-US"/>
              <a:pPr/>
              <a:t>‹#›</a:t>
            </a:fld>
            <a:endParaRPr lang="en-US" altLang="en-US"/>
          </a:p>
        </p:txBody>
      </p:sp>
    </p:spTree>
    <p:extLst>
      <p:ext uri="{BB962C8B-B14F-4D97-AF65-F5344CB8AC3E}">
        <p14:creationId xmlns:p14="http://schemas.microsoft.com/office/powerpoint/2010/main" val="377876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9239-B2E7-42B1-B5A8-BE3397EDB9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2EEC5C-71F9-46FF-8E0D-DAA904B058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1817D-54EE-4F2D-9DCA-744D489975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1536C83-9F83-4FD9-AEDC-20D0E4A490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CE46557-E1D3-4122-901C-EFBCAA9E55E1}"/>
              </a:ext>
            </a:extLst>
          </p:cNvPr>
          <p:cNvSpPr>
            <a:spLocks noGrp="1"/>
          </p:cNvSpPr>
          <p:nvPr>
            <p:ph type="sldNum" sz="quarter" idx="12"/>
          </p:nvPr>
        </p:nvSpPr>
        <p:spPr/>
        <p:txBody>
          <a:bodyPr/>
          <a:lstStyle>
            <a:lvl1pPr>
              <a:defRPr/>
            </a:lvl1pPr>
          </a:lstStyle>
          <a:p>
            <a:fld id="{76A5C313-98A9-4F54-B413-36BED93588A3}" type="slidenum">
              <a:rPr lang="en-US" altLang="en-US"/>
              <a:pPr/>
              <a:t>‹#›</a:t>
            </a:fld>
            <a:endParaRPr lang="en-US" altLang="en-US"/>
          </a:p>
        </p:txBody>
      </p:sp>
    </p:spTree>
    <p:extLst>
      <p:ext uri="{BB962C8B-B14F-4D97-AF65-F5344CB8AC3E}">
        <p14:creationId xmlns:p14="http://schemas.microsoft.com/office/powerpoint/2010/main" val="10878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4EB89-868B-4AB6-8AFD-42F2E4FB3D10}"/>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7C334-8138-4554-A77C-747618FE331F}"/>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3864D-ADCD-4734-B65A-3752A75EF5C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49F453-0C47-4717-90B6-A6623137A58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11B2A4D-769C-403E-B26C-1DEADD554D99}"/>
              </a:ext>
            </a:extLst>
          </p:cNvPr>
          <p:cNvSpPr>
            <a:spLocks noGrp="1"/>
          </p:cNvSpPr>
          <p:nvPr>
            <p:ph type="sldNum" sz="quarter" idx="12"/>
          </p:nvPr>
        </p:nvSpPr>
        <p:spPr/>
        <p:txBody>
          <a:bodyPr/>
          <a:lstStyle>
            <a:lvl1pPr>
              <a:defRPr/>
            </a:lvl1pPr>
          </a:lstStyle>
          <a:p>
            <a:fld id="{80483597-284D-47D6-B0AF-0D5AD2269AED}" type="slidenum">
              <a:rPr lang="en-US" altLang="en-US"/>
              <a:pPr/>
              <a:t>‹#›</a:t>
            </a:fld>
            <a:endParaRPr lang="en-US" altLang="en-US"/>
          </a:p>
        </p:txBody>
      </p:sp>
    </p:spTree>
    <p:extLst>
      <p:ext uri="{BB962C8B-B14F-4D97-AF65-F5344CB8AC3E}">
        <p14:creationId xmlns:p14="http://schemas.microsoft.com/office/powerpoint/2010/main" val="90140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A915-F2CE-4DDD-987A-152154253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624B3-B1C0-4484-B7D4-4E9A8063A5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0CE85-3240-4420-AA1E-DE5BE50B8DF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CA12D2-28B7-4390-92FF-582687F0A41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61F60F-C243-443C-9236-0E68D08054C5}"/>
              </a:ext>
            </a:extLst>
          </p:cNvPr>
          <p:cNvSpPr>
            <a:spLocks noGrp="1"/>
          </p:cNvSpPr>
          <p:nvPr>
            <p:ph type="sldNum" sz="quarter" idx="12"/>
          </p:nvPr>
        </p:nvSpPr>
        <p:spPr/>
        <p:txBody>
          <a:bodyPr/>
          <a:lstStyle>
            <a:lvl1pPr>
              <a:defRPr/>
            </a:lvl1pPr>
          </a:lstStyle>
          <a:p>
            <a:fld id="{9FC1A6F1-92F2-446D-AB8A-31A99B58C742}" type="slidenum">
              <a:rPr lang="en-US" altLang="en-US"/>
              <a:pPr/>
              <a:t>‹#›</a:t>
            </a:fld>
            <a:endParaRPr lang="en-US" altLang="en-US"/>
          </a:p>
        </p:txBody>
      </p:sp>
    </p:spTree>
    <p:extLst>
      <p:ext uri="{BB962C8B-B14F-4D97-AF65-F5344CB8AC3E}">
        <p14:creationId xmlns:p14="http://schemas.microsoft.com/office/powerpoint/2010/main" val="386450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62C7-EE66-4CD4-BCA6-56D23EAECA8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EB6B08-0CC9-41A1-8DAB-0CB26FF77D2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AA16282-1225-4A47-B99C-7C99D0F77C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779ABE2-4617-4505-B409-F6D9AA1A09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C8E436-576A-4D2F-AD61-1A012D7E654E}"/>
              </a:ext>
            </a:extLst>
          </p:cNvPr>
          <p:cNvSpPr>
            <a:spLocks noGrp="1"/>
          </p:cNvSpPr>
          <p:nvPr>
            <p:ph type="sldNum" sz="quarter" idx="12"/>
          </p:nvPr>
        </p:nvSpPr>
        <p:spPr/>
        <p:txBody>
          <a:bodyPr/>
          <a:lstStyle>
            <a:lvl1pPr>
              <a:defRPr/>
            </a:lvl1pPr>
          </a:lstStyle>
          <a:p>
            <a:fld id="{5486C6AD-E9F1-492E-A809-FDEFD6727836}" type="slidenum">
              <a:rPr lang="en-US" altLang="en-US"/>
              <a:pPr/>
              <a:t>‹#›</a:t>
            </a:fld>
            <a:endParaRPr lang="en-US" altLang="en-US"/>
          </a:p>
        </p:txBody>
      </p:sp>
    </p:spTree>
    <p:extLst>
      <p:ext uri="{BB962C8B-B14F-4D97-AF65-F5344CB8AC3E}">
        <p14:creationId xmlns:p14="http://schemas.microsoft.com/office/powerpoint/2010/main" val="101576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6B70-4297-4385-8C84-A20F02955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C0A3D-7B60-437F-BC36-FA46743A0522}"/>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F635D7-E11D-4E13-A1F2-051DE7870DC3}"/>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5C8A38-B3AC-487E-9279-85B3D7F0D8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8891A8-2F80-4D4A-8EB4-2F83EE4B0E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DA67078-A847-4E05-86D7-80144BBDA5EC}"/>
              </a:ext>
            </a:extLst>
          </p:cNvPr>
          <p:cNvSpPr>
            <a:spLocks noGrp="1"/>
          </p:cNvSpPr>
          <p:nvPr>
            <p:ph type="sldNum" sz="quarter" idx="12"/>
          </p:nvPr>
        </p:nvSpPr>
        <p:spPr/>
        <p:txBody>
          <a:bodyPr/>
          <a:lstStyle>
            <a:lvl1pPr>
              <a:defRPr/>
            </a:lvl1pPr>
          </a:lstStyle>
          <a:p>
            <a:fld id="{3FAD1A01-1097-4BBB-90A9-65F0AB33F569}" type="slidenum">
              <a:rPr lang="en-US" altLang="en-US"/>
              <a:pPr/>
              <a:t>‹#›</a:t>
            </a:fld>
            <a:endParaRPr lang="en-US" altLang="en-US"/>
          </a:p>
        </p:txBody>
      </p:sp>
    </p:spTree>
    <p:extLst>
      <p:ext uri="{BB962C8B-B14F-4D97-AF65-F5344CB8AC3E}">
        <p14:creationId xmlns:p14="http://schemas.microsoft.com/office/powerpoint/2010/main" val="254653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2891-5D85-41F3-A919-CAB8518B25F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8A6E0E-D9FA-44E9-8B0A-1CCF15E1A6E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2A1C02-F13F-4626-B456-A3BD94E8A5C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20C2B7-FEC2-46E7-8EF2-05B70953AB5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AD9322-06A2-4089-9E7A-1F18EEE4E49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235E30-B331-4E2F-B4CC-AE95912860E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39064C1-DD13-4F8C-A01A-85BDDFA7001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2333706-F4CD-409E-8C67-95E2F35926B2}"/>
              </a:ext>
            </a:extLst>
          </p:cNvPr>
          <p:cNvSpPr>
            <a:spLocks noGrp="1"/>
          </p:cNvSpPr>
          <p:nvPr>
            <p:ph type="sldNum" sz="quarter" idx="12"/>
          </p:nvPr>
        </p:nvSpPr>
        <p:spPr/>
        <p:txBody>
          <a:bodyPr/>
          <a:lstStyle>
            <a:lvl1pPr>
              <a:defRPr/>
            </a:lvl1pPr>
          </a:lstStyle>
          <a:p>
            <a:fld id="{ADDF21CD-A9AC-4DD7-8D2F-366CC94CFC45}" type="slidenum">
              <a:rPr lang="en-US" altLang="en-US"/>
              <a:pPr/>
              <a:t>‹#›</a:t>
            </a:fld>
            <a:endParaRPr lang="en-US" altLang="en-US"/>
          </a:p>
        </p:txBody>
      </p:sp>
    </p:spTree>
    <p:extLst>
      <p:ext uri="{BB962C8B-B14F-4D97-AF65-F5344CB8AC3E}">
        <p14:creationId xmlns:p14="http://schemas.microsoft.com/office/powerpoint/2010/main" val="188215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75B1-151A-4311-994B-A6CA9A4669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50CF2-9F16-4BBC-A99D-BD41136C4B7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0527F80-8F30-45FE-924B-4CA982B439E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8DADF4C-91F8-46EA-A870-34B8AA673CB6}"/>
              </a:ext>
            </a:extLst>
          </p:cNvPr>
          <p:cNvSpPr>
            <a:spLocks noGrp="1"/>
          </p:cNvSpPr>
          <p:nvPr>
            <p:ph type="sldNum" sz="quarter" idx="12"/>
          </p:nvPr>
        </p:nvSpPr>
        <p:spPr/>
        <p:txBody>
          <a:bodyPr/>
          <a:lstStyle>
            <a:lvl1pPr>
              <a:defRPr/>
            </a:lvl1pPr>
          </a:lstStyle>
          <a:p>
            <a:fld id="{1D584760-F7B0-488F-88D4-72E5C556EC8A}" type="slidenum">
              <a:rPr lang="en-US" altLang="en-US"/>
              <a:pPr/>
              <a:t>‹#›</a:t>
            </a:fld>
            <a:endParaRPr lang="en-US" altLang="en-US"/>
          </a:p>
        </p:txBody>
      </p:sp>
    </p:spTree>
    <p:extLst>
      <p:ext uri="{BB962C8B-B14F-4D97-AF65-F5344CB8AC3E}">
        <p14:creationId xmlns:p14="http://schemas.microsoft.com/office/powerpoint/2010/main" val="341404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CA14A-3DF0-455E-BD2C-D17D3264834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1177422-6B58-48E9-A843-A5F55867764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2939C22-1EB6-4CB6-9723-37DADC9D0556}"/>
              </a:ext>
            </a:extLst>
          </p:cNvPr>
          <p:cNvSpPr>
            <a:spLocks noGrp="1"/>
          </p:cNvSpPr>
          <p:nvPr>
            <p:ph type="sldNum" sz="quarter" idx="12"/>
          </p:nvPr>
        </p:nvSpPr>
        <p:spPr/>
        <p:txBody>
          <a:bodyPr/>
          <a:lstStyle>
            <a:lvl1pPr>
              <a:defRPr/>
            </a:lvl1pPr>
          </a:lstStyle>
          <a:p>
            <a:fld id="{87A9706C-4C9C-47F9-99D9-35D6048387D6}" type="slidenum">
              <a:rPr lang="en-US" altLang="en-US"/>
              <a:pPr/>
              <a:t>‹#›</a:t>
            </a:fld>
            <a:endParaRPr lang="en-US" altLang="en-US"/>
          </a:p>
        </p:txBody>
      </p:sp>
    </p:spTree>
    <p:extLst>
      <p:ext uri="{BB962C8B-B14F-4D97-AF65-F5344CB8AC3E}">
        <p14:creationId xmlns:p14="http://schemas.microsoft.com/office/powerpoint/2010/main" val="69512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1122-4C39-4428-8937-4975BD2DF72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AA10D9-7328-4B2F-984A-6C5E0D2666D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4E8438-A4D6-4DF1-B95C-5F05D18E08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A379F2-7B69-431A-BEC4-36CDC5D393B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8BB7105-B6B7-4F39-8590-651CB581C89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C7DDE44-0EE0-4377-A351-9B7016B14AA9}"/>
              </a:ext>
            </a:extLst>
          </p:cNvPr>
          <p:cNvSpPr>
            <a:spLocks noGrp="1"/>
          </p:cNvSpPr>
          <p:nvPr>
            <p:ph type="sldNum" sz="quarter" idx="12"/>
          </p:nvPr>
        </p:nvSpPr>
        <p:spPr/>
        <p:txBody>
          <a:bodyPr/>
          <a:lstStyle>
            <a:lvl1pPr>
              <a:defRPr/>
            </a:lvl1pPr>
          </a:lstStyle>
          <a:p>
            <a:fld id="{00409C5E-AAF6-41D0-88DC-AB053252ADA1}" type="slidenum">
              <a:rPr lang="en-US" altLang="en-US"/>
              <a:pPr/>
              <a:t>‹#›</a:t>
            </a:fld>
            <a:endParaRPr lang="en-US" altLang="en-US"/>
          </a:p>
        </p:txBody>
      </p:sp>
    </p:spTree>
    <p:extLst>
      <p:ext uri="{BB962C8B-B14F-4D97-AF65-F5344CB8AC3E}">
        <p14:creationId xmlns:p14="http://schemas.microsoft.com/office/powerpoint/2010/main" val="36793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3B2F-AF13-4ACD-8571-235B59E1367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C8D932-C491-4234-B256-847FF5095B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459A25-128C-4562-AEF7-6AEFF38578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06AC33-E810-4D0E-B105-26ABEF51A58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1F861BC-A776-4EC2-B949-D7A04AEC0DA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2108B9F-3F9C-4FE5-8EA8-EBB77B48A638}"/>
              </a:ext>
            </a:extLst>
          </p:cNvPr>
          <p:cNvSpPr>
            <a:spLocks noGrp="1"/>
          </p:cNvSpPr>
          <p:nvPr>
            <p:ph type="sldNum" sz="quarter" idx="12"/>
          </p:nvPr>
        </p:nvSpPr>
        <p:spPr/>
        <p:txBody>
          <a:bodyPr/>
          <a:lstStyle>
            <a:lvl1pPr>
              <a:defRPr/>
            </a:lvl1pPr>
          </a:lstStyle>
          <a:p>
            <a:fld id="{2C959EC8-31A4-47D1-8CCE-58EDB3ABE4AF}" type="slidenum">
              <a:rPr lang="en-US" altLang="en-US"/>
              <a:pPr/>
              <a:t>‹#›</a:t>
            </a:fld>
            <a:endParaRPr lang="en-US" altLang="en-US"/>
          </a:p>
        </p:txBody>
      </p:sp>
    </p:spTree>
    <p:extLst>
      <p:ext uri="{BB962C8B-B14F-4D97-AF65-F5344CB8AC3E}">
        <p14:creationId xmlns:p14="http://schemas.microsoft.com/office/powerpoint/2010/main" val="368472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FF03696-35DE-4AA7-8BE0-8798B9D5DE4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274FE2B-7167-43CB-8088-768BE9725DE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F92F025-6E84-40D4-A855-89392427651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78864FEF-B381-48C7-95C8-E2C93190170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93C0506-A56D-4F0F-99DD-EF75BD92DBB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29A762C-2BF7-46B2-BADA-E7C98A5359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3.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5.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2.wmf"/><Relationship Id="rId4" Type="http://schemas.openxmlformats.org/officeDocument/2006/relationships/oleObject" Target="../embeddings/oleObject9.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Microsoft_Word_97_-_2003_Document.doc"/><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15.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2.emf"/><Relationship Id="rId5" Type="http://schemas.openxmlformats.org/officeDocument/2006/relationships/oleObject" Target="../embeddings/Microsoft_Excel_97-2003_Worksheet.xls"/><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46.emf"/><Relationship Id="rId5" Type="http://schemas.openxmlformats.org/officeDocument/2006/relationships/oleObject" Target="../embeddings/Microsoft_Excel_97-2003_Worksheet1.xls"/><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9.wmf"/><Relationship Id="rId4" Type="http://schemas.openxmlformats.org/officeDocument/2006/relationships/oleObject" Target="../embeddings/Microsoft_Word_97_-_2003_Document2.doc"/></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1.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Microsoft_Excel_97-2003_Worksheet4.xls"/><Relationship Id="rId5" Type="http://schemas.openxmlformats.org/officeDocument/2006/relationships/image" Target="../media/image50.emf"/><Relationship Id="rId4" Type="http://schemas.openxmlformats.org/officeDocument/2006/relationships/oleObject" Target="../embeddings/Microsoft_Excel_97-2003_Worksheet3.xls"/></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9.xml"/><Relationship Id="rId7" Type="http://schemas.openxmlformats.org/officeDocument/2006/relationships/image" Target="../media/image53.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52.wmf"/><Relationship Id="rId4" Type="http://schemas.openxmlformats.org/officeDocument/2006/relationships/oleObject" Target="../embeddings/oleObject18.bin"/><Relationship Id="rId9" Type="http://schemas.openxmlformats.org/officeDocument/2006/relationships/image" Target="../media/image54.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55.emf"/><Relationship Id="rId5" Type="http://schemas.openxmlformats.org/officeDocument/2006/relationships/oleObject" Target="../embeddings/Microsoft_Excel_97-2003_Worksheet5.xls"/><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57.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0B2D6CE-5951-4E2E-AF98-9DE4DF3921C3}"/>
              </a:ext>
            </a:extLst>
          </p:cNvPr>
          <p:cNvSpPr>
            <a:spLocks noGrp="1" noChangeArrowheads="1"/>
          </p:cNvSpPr>
          <p:nvPr>
            <p:ph type="ctrTitle"/>
          </p:nvPr>
        </p:nvSpPr>
        <p:spPr>
          <a:xfrm>
            <a:off x="762000" y="0"/>
            <a:ext cx="7620000" cy="2209800"/>
          </a:xfrm>
        </p:spPr>
        <p:txBody>
          <a:bodyPr anchor="ctr"/>
          <a:lstStyle/>
          <a:p>
            <a:r>
              <a:rPr lang="en-US" altLang="en-US" sz="4400"/>
              <a:t>Distributed Hydrologic Modeling using GIS and Topmodel</a:t>
            </a:r>
          </a:p>
        </p:txBody>
      </p:sp>
      <p:sp>
        <p:nvSpPr>
          <p:cNvPr id="2052" name="Rectangle 4">
            <a:extLst>
              <a:ext uri="{FF2B5EF4-FFF2-40B4-BE49-F238E27FC236}">
                <a16:creationId xmlns:a16="http://schemas.microsoft.com/office/drawing/2014/main" id="{DA65B07A-1C4D-4590-9B42-D9BF04893750}"/>
              </a:ext>
            </a:extLst>
          </p:cNvPr>
          <p:cNvSpPr>
            <a:spLocks noGrp="1" noChangeArrowheads="1"/>
          </p:cNvSpPr>
          <p:nvPr>
            <p:ph type="subTitle" idx="1"/>
          </p:nvPr>
        </p:nvSpPr>
        <p:spPr>
          <a:xfrm>
            <a:off x="1517650" y="2628900"/>
            <a:ext cx="6248400" cy="2312988"/>
          </a:xfrm>
        </p:spPr>
        <p:txBody>
          <a:bodyPr/>
          <a:lstStyle/>
          <a:p>
            <a:r>
              <a:rPr lang="en-US" altLang="en-US" b="1"/>
              <a:t>David G. Tarboton</a:t>
            </a:r>
            <a:endParaRPr lang="en-US" altLang="en-US"/>
          </a:p>
          <a:p>
            <a:r>
              <a:rPr lang="en-US" altLang="en-US" sz="2000"/>
              <a:t>Utah State University</a:t>
            </a:r>
            <a:endParaRPr lang="en-US" altLang="en-US"/>
          </a:p>
          <a:p>
            <a:r>
              <a:rPr lang="en-US" altLang="en-US" b="1"/>
              <a:t>Ross Woods, Charles Pearson, Ude Shankar, Roddy Henderson, Richard Ibbitt</a:t>
            </a:r>
            <a:endParaRPr lang="en-US" altLang="en-US"/>
          </a:p>
          <a:p>
            <a:r>
              <a:rPr lang="en-US" altLang="en-US" sz="2000"/>
              <a:t>National Institute of Water and Atmospheric Research, New Zealand</a:t>
            </a:r>
            <a:endParaRPr lang="en-US" altLang="en-US"/>
          </a:p>
          <a:p>
            <a:endParaRPr lang="en-US" altLang="en-US" sz="3200"/>
          </a:p>
        </p:txBody>
      </p:sp>
      <p:pic>
        <p:nvPicPr>
          <p:cNvPr id="2053" name="Picture 5" descr="D:\NZwork\niwapb.gif">
            <a:extLst>
              <a:ext uri="{FF2B5EF4-FFF2-40B4-BE49-F238E27FC236}">
                <a16:creationId xmlns:a16="http://schemas.microsoft.com/office/drawing/2014/main" id="{F3F4DFC9-9DE8-40C0-B9AB-250276A5C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00"/>
          <a:stretch>
            <a:fillRect/>
          </a:stretch>
        </p:blipFill>
        <p:spPr bwMode="auto">
          <a:xfrm>
            <a:off x="3300413" y="5789613"/>
            <a:ext cx="5638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Correspondence\WORDMARK.TIF">
            <a:extLst>
              <a:ext uri="{FF2B5EF4-FFF2-40B4-BE49-F238E27FC236}">
                <a16:creationId xmlns:a16="http://schemas.microsoft.com/office/drawing/2014/main" id="{ADB0DBC5-3C8A-41A4-A883-B1701D952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719763"/>
            <a:ext cx="2733675" cy="866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D:\NZwork\greydwp.wmf">
            <a:extLst>
              <a:ext uri="{FF2B5EF4-FFF2-40B4-BE49-F238E27FC236}">
                <a16:creationId xmlns:a16="http://schemas.microsoft.com/office/drawing/2014/main" id="{5CE14CC9-1C32-4C27-AB5F-84C41A148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25"/>
            <a:ext cx="9607550" cy="6797675"/>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a:extLst>
              <a:ext uri="{FF2B5EF4-FFF2-40B4-BE49-F238E27FC236}">
                <a16:creationId xmlns:a16="http://schemas.microsoft.com/office/drawing/2014/main" id="{93CDCBCA-211D-4DCC-93E5-EB97D19A4394}"/>
              </a:ext>
            </a:extLst>
          </p:cNvPr>
          <p:cNvSpPr>
            <a:spLocks noGrp="1" noChangeArrowheads="1"/>
          </p:cNvSpPr>
          <p:nvPr>
            <p:ph type="title"/>
          </p:nvPr>
        </p:nvSpPr>
        <p:spPr>
          <a:xfrm>
            <a:off x="0" y="0"/>
            <a:ext cx="2438400" cy="762000"/>
          </a:xfrm>
        </p:spPr>
        <p:txBody>
          <a:bodyPr/>
          <a:lstStyle/>
          <a:p>
            <a:r>
              <a:rPr lang="en-US" altLang="en-US" sz="2400"/>
              <a:t>Depth Weighted </a:t>
            </a:r>
            <a:br>
              <a:rPr lang="en-US" altLang="en-US" sz="2400"/>
            </a:br>
            <a:r>
              <a:rPr lang="en-US" altLang="en-US" sz="2400"/>
              <a:t>Macroporosity</a:t>
            </a:r>
            <a:endParaRPr lang="en-US"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4AA4988-3389-49EE-887D-D5C2896BF57D}"/>
              </a:ext>
            </a:extLst>
          </p:cNvPr>
          <p:cNvSpPr>
            <a:spLocks noGrp="1" noChangeArrowheads="1"/>
          </p:cNvSpPr>
          <p:nvPr>
            <p:ph type="title"/>
          </p:nvPr>
        </p:nvSpPr>
        <p:spPr>
          <a:xfrm>
            <a:off x="381000" y="0"/>
            <a:ext cx="4876800" cy="533400"/>
          </a:xfrm>
        </p:spPr>
        <p:txBody>
          <a:bodyPr/>
          <a:lstStyle/>
          <a:p>
            <a:r>
              <a:rPr lang="en-US" altLang="en-US" sz="2800"/>
              <a:t>Rain and streamflow gauges</a:t>
            </a:r>
          </a:p>
        </p:txBody>
      </p:sp>
      <p:pic>
        <p:nvPicPr>
          <p:cNvPr id="32771" name="Picture 3">
            <a:extLst>
              <a:ext uri="{FF2B5EF4-FFF2-40B4-BE49-F238E27FC236}">
                <a16:creationId xmlns:a16="http://schemas.microsoft.com/office/drawing/2014/main" id="{5444F236-1D4C-4A7D-8DF4-399D005D6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4838"/>
            <a:ext cx="8839200" cy="625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a:extLst>
              <a:ext uri="{FF2B5EF4-FFF2-40B4-BE49-F238E27FC236}">
                <a16:creationId xmlns:a16="http://schemas.microsoft.com/office/drawing/2014/main" id="{F01B6F76-53C4-4637-B5F9-6CF3599A8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2"/>
          <a:stretch>
            <a:fillRect/>
          </a:stretch>
        </p:blipFill>
        <p:spPr bwMode="auto">
          <a:xfrm>
            <a:off x="0" y="263525"/>
            <a:ext cx="9144000"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Rectangle 2">
            <a:extLst>
              <a:ext uri="{FF2B5EF4-FFF2-40B4-BE49-F238E27FC236}">
                <a16:creationId xmlns:a16="http://schemas.microsoft.com/office/drawing/2014/main" id="{57F37D5C-C61A-49D5-9866-BE4E8B2D6CBE}"/>
              </a:ext>
            </a:extLst>
          </p:cNvPr>
          <p:cNvSpPr>
            <a:spLocks noGrp="1" noChangeArrowheads="1"/>
          </p:cNvSpPr>
          <p:nvPr>
            <p:ph type="title"/>
          </p:nvPr>
        </p:nvSpPr>
        <p:spPr>
          <a:xfrm>
            <a:off x="0" y="0"/>
            <a:ext cx="1371600" cy="533400"/>
          </a:xfrm>
        </p:spPr>
        <p:txBody>
          <a:bodyPr/>
          <a:lstStyle/>
          <a:p>
            <a:pPr algn="l"/>
            <a:r>
              <a:rPr lang="en-US" altLang="en-US" sz="2800"/>
              <a:t>Rainfall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6209E25-E9EC-4239-B897-27903143FBB3}"/>
              </a:ext>
            </a:extLst>
          </p:cNvPr>
          <p:cNvSpPr>
            <a:spLocks noGrp="1" noChangeArrowheads="1"/>
          </p:cNvSpPr>
          <p:nvPr>
            <p:ph type="title"/>
          </p:nvPr>
        </p:nvSpPr>
        <p:spPr>
          <a:xfrm>
            <a:off x="0" y="0"/>
            <a:ext cx="7772400" cy="609600"/>
          </a:xfrm>
        </p:spPr>
        <p:txBody>
          <a:bodyPr/>
          <a:lstStyle/>
          <a:p>
            <a:r>
              <a:rPr lang="en-US" altLang="en-US" sz="2800"/>
              <a:t>Rainfall interpolation</a:t>
            </a:r>
          </a:p>
        </p:txBody>
      </p:sp>
      <p:sp>
        <p:nvSpPr>
          <p:cNvPr id="34819" name="Rectangle 3">
            <a:extLst>
              <a:ext uri="{FF2B5EF4-FFF2-40B4-BE49-F238E27FC236}">
                <a16:creationId xmlns:a16="http://schemas.microsoft.com/office/drawing/2014/main" id="{F723204F-839D-4D30-B2B1-8DA4736AA11F}"/>
              </a:ext>
            </a:extLst>
          </p:cNvPr>
          <p:cNvSpPr>
            <a:spLocks noGrp="1" noChangeArrowheads="1"/>
          </p:cNvSpPr>
          <p:nvPr>
            <p:ph type="body" idx="1"/>
          </p:nvPr>
        </p:nvSpPr>
        <p:spPr>
          <a:xfrm>
            <a:off x="685800" y="914400"/>
            <a:ext cx="7772400" cy="5181600"/>
          </a:xfrm>
        </p:spPr>
        <p:txBody>
          <a:bodyPr/>
          <a:lstStyle/>
          <a:p>
            <a:pPr>
              <a:buFontTx/>
              <a:buNone/>
            </a:pPr>
            <a:r>
              <a:rPr lang="en-US" altLang="en-US" sz="2000"/>
              <a:t>A(</a:t>
            </a:r>
            <a:r>
              <a:rPr lang="en-US" altLang="en-US" sz="2000" u="sng"/>
              <a:t>x</a:t>
            </a:r>
            <a:r>
              <a:rPr lang="en-US" altLang="en-US" sz="2000"/>
              <a:t>) - Normal annual rainfall at location </a:t>
            </a:r>
            <a:r>
              <a:rPr lang="en-US" altLang="en-US" sz="2000" u="sng"/>
              <a:t>x</a:t>
            </a:r>
            <a:endParaRPr lang="en-US" altLang="en-US" sz="2000"/>
          </a:p>
          <a:p>
            <a:pPr>
              <a:buFontTx/>
              <a:buNone/>
            </a:pPr>
            <a:r>
              <a:rPr lang="en-US" altLang="en-US" sz="2000"/>
              <a:t>P</a:t>
            </a:r>
            <a:r>
              <a:rPr lang="en-US" altLang="en-US" sz="2000" baseline="-25000"/>
              <a:t>i</a:t>
            </a:r>
            <a:r>
              <a:rPr lang="en-US" altLang="en-US" sz="2000"/>
              <a:t> - Hourly precipitation at gauge location </a:t>
            </a:r>
            <a:r>
              <a:rPr lang="en-US" altLang="en-US" sz="2000" u="sng"/>
              <a:t>x</a:t>
            </a:r>
            <a:r>
              <a:rPr lang="en-US" altLang="en-US" sz="2000" baseline="-25000"/>
              <a:t>i</a:t>
            </a:r>
            <a:r>
              <a:rPr lang="en-US" altLang="en-US" sz="2000"/>
              <a:t> </a:t>
            </a:r>
          </a:p>
          <a:p>
            <a:pPr>
              <a:buFontTx/>
              <a:buNone/>
            </a:pPr>
            <a:r>
              <a:rPr lang="en-US" altLang="en-US" sz="2000"/>
              <a:t>P(</a:t>
            </a:r>
            <a:r>
              <a:rPr lang="en-US" altLang="en-US" sz="2000" u="sng"/>
              <a:t>x</a:t>
            </a:r>
            <a:r>
              <a:rPr lang="en-US" altLang="en-US" sz="2000"/>
              <a:t>) - Hourly precipition at (non gauge) location </a:t>
            </a:r>
            <a:r>
              <a:rPr lang="en-US" altLang="en-US" sz="2000" u="sng"/>
              <a:t>x</a:t>
            </a:r>
            <a:r>
              <a:rPr lang="en-US" altLang="en-US" sz="2000"/>
              <a:t>.</a:t>
            </a:r>
          </a:p>
          <a:p>
            <a:pPr>
              <a:buFontTx/>
              <a:buNone/>
            </a:pPr>
            <a:r>
              <a:rPr lang="en-US" altLang="en-US" sz="2000"/>
              <a:t>N</a:t>
            </a:r>
            <a:r>
              <a:rPr lang="en-US" altLang="en-US" sz="2000" baseline="-25000"/>
              <a:t>i</a:t>
            </a:r>
            <a:r>
              <a:rPr lang="en-US" altLang="en-US" sz="2000"/>
              <a:t> = P</a:t>
            </a:r>
            <a:r>
              <a:rPr lang="en-US" altLang="en-US" sz="2000" baseline="-25000"/>
              <a:t>i</a:t>
            </a:r>
            <a:r>
              <a:rPr lang="en-US" altLang="en-US" sz="2000"/>
              <a:t>/A(</a:t>
            </a:r>
            <a:r>
              <a:rPr lang="en-US" altLang="en-US" sz="2000" u="sng"/>
              <a:t>x</a:t>
            </a:r>
            <a:r>
              <a:rPr lang="en-US" altLang="en-US" sz="2000" baseline="-25000"/>
              <a:t>i</a:t>
            </a:r>
            <a:r>
              <a:rPr lang="en-US" altLang="en-US" sz="2000"/>
              <a:t>) - Normalized hourly precipitation at gauge i.</a:t>
            </a:r>
          </a:p>
          <a:p>
            <a:pPr>
              <a:buFontTx/>
              <a:buNone/>
            </a:pPr>
            <a:endParaRPr lang="en-US" altLang="en-US" sz="2000"/>
          </a:p>
        </p:txBody>
      </p:sp>
      <p:graphicFrame>
        <p:nvGraphicFramePr>
          <p:cNvPr id="34821" name="Object 5">
            <a:extLst>
              <a:ext uri="{FF2B5EF4-FFF2-40B4-BE49-F238E27FC236}">
                <a16:creationId xmlns:a16="http://schemas.microsoft.com/office/drawing/2014/main" id="{A92E35C9-7F17-4A35-8012-DB43D24A5D03}"/>
              </a:ext>
            </a:extLst>
          </p:cNvPr>
          <p:cNvGraphicFramePr>
            <a:graphicFrameLocks noChangeAspect="1"/>
          </p:cNvGraphicFramePr>
          <p:nvPr/>
        </p:nvGraphicFramePr>
        <p:xfrm>
          <a:off x="762000" y="2514600"/>
          <a:ext cx="2387600" cy="558800"/>
        </p:xfrm>
        <a:graphic>
          <a:graphicData uri="http://schemas.openxmlformats.org/presentationml/2006/ole">
            <mc:AlternateContent xmlns:mc="http://schemas.openxmlformats.org/markup-compatibility/2006">
              <mc:Choice xmlns:v="urn:schemas-microsoft-com:vml" Requires="v">
                <p:oleObj spid="_x0000_s34831" name="Equation" r:id="rId4" imgW="2387520" imgH="558720" progId="Equation.3">
                  <p:embed/>
                </p:oleObj>
              </mc:Choice>
              <mc:Fallback>
                <p:oleObj name="Equation" r:id="rId4" imgW="2387520" imgH="5587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514600"/>
                        <a:ext cx="23876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 Box 6">
            <a:extLst>
              <a:ext uri="{FF2B5EF4-FFF2-40B4-BE49-F238E27FC236}">
                <a16:creationId xmlns:a16="http://schemas.microsoft.com/office/drawing/2014/main" id="{CECE0591-33FA-4B45-B8B7-B002868F0AB2}"/>
              </a:ext>
            </a:extLst>
          </p:cNvPr>
          <p:cNvSpPr txBox="1">
            <a:spLocks noChangeArrowheads="1"/>
          </p:cNvSpPr>
          <p:nvPr/>
        </p:nvSpPr>
        <p:spPr bwMode="auto">
          <a:xfrm>
            <a:off x="1905000" y="3124200"/>
            <a:ext cx="6934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Weight or basis function for linear interpolation of normalized precipitation at location x from gauges at nodes of the encompassing Delauney triangle</a:t>
            </a:r>
          </a:p>
        </p:txBody>
      </p:sp>
      <p:sp>
        <p:nvSpPr>
          <p:cNvPr id="34823" name="Line 7">
            <a:extLst>
              <a:ext uri="{FF2B5EF4-FFF2-40B4-BE49-F238E27FC236}">
                <a16:creationId xmlns:a16="http://schemas.microsoft.com/office/drawing/2014/main" id="{5F0A417F-CFD2-4585-9203-37693B7EBFEA}"/>
              </a:ext>
            </a:extLst>
          </p:cNvPr>
          <p:cNvSpPr>
            <a:spLocks noChangeShapeType="1"/>
          </p:cNvSpPr>
          <p:nvPr/>
        </p:nvSpPr>
        <p:spPr bwMode="auto">
          <a:xfrm flipV="1">
            <a:off x="2362200" y="2895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Text Box 11">
            <a:extLst>
              <a:ext uri="{FF2B5EF4-FFF2-40B4-BE49-F238E27FC236}">
                <a16:creationId xmlns:a16="http://schemas.microsoft.com/office/drawing/2014/main" id="{B43F6E61-B604-4359-8B6B-6F1DD53B5F7E}"/>
              </a:ext>
            </a:extLst>
          </p:cNvPr>
          <p:cNvSpPr txBox="1">
            <a:spLocks noChangeArrowheads="1"/>
          </p:cNvSpPr>
          <p:nvPr/>
        </p:nvSpPr>
        <p:spPr bwMode="auto">
          <a:xfrm>
            <a:off x="685800" y="4267200"/>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a:t>
            </a:r>
            <a:r>
              <a:rPr lang="en-US" altLang="en-US" sz="2000" u="sng"/>
              <a:t>x</a:t>
            </a:r>
            <a:r>
              <a:rPr lang="en-US" altLang="en-US" sz="2000"/>
              <a:t>) = N(</a:t>
            </a:r>
            <a:r>
              <a:rPr lang="en-US" altLang="en-US" sz="2000" u="sng"/>
              <a:t>x</a:t>
            </a:r>
            <a:r>
              <a:rPr lang="en-US" altLang="en-US" sz="2000"/>
              <a:t>) A(</a:t>
            </a:r>
            <a:r>
              <a:rPr lang="en-US" altLang="en-US" sz="2000" u="sng"/>
              <a:t>x</a:t>
            </a:r>
            <a:r>
              <a:rPr lang="en-US" altLang="en-US" sz="2000"/>
              <a:t>) - Precipitation estimate for location </a:t>
            </a:r>
            <a:r>
              <a:rPr lang="en-US" altLang="en-US" sz="2000" u="sng"/>
              <a:t>x</a:t>
            </a:r>
            <a:r>
              <a:rPr lang="en-US" altLang="en-US" sz="2000"/>
              <a:t>.</a:t>
            </a:r>
          </a:p>
        </p:txBody>
      </p:sp>
      <p:graphicFrame>
        <p:nvGraphicFramePr>
          <p:cNvPr id="34828" name="Object 12">
            <a:extLst>
              <a:ext uri="{FF2B5EF4-FFF2-40B4-BE49-F238E27FC236}">
                <a16:creationId xmlns:a16="http://schemas.microsoft.com/office/drawing/2014/main" id="{17601C01-18E3-43DE-BDBF-BE46642EEDD1}"/>
              </a:ext>
            </a:extLst>
          </p:cNvPr>
          <p:cNvGraphicFramePr>
            <a:graphicFrameLocks noChangeAspect="1"/>
          </p:cNvGraphicFramePr>
          <p:nvPr/>
        </p:nvGraphicFramePr>
        <p:xfrm>
          <a:off x="1295400" y="4572000"/>
          <a:ext cx="6542088" cy="749300"/>
        </p:xfrm>
        <a:graphic>
          <a:graphicData uri="http://schemas.openxmlformats.org/presentationml/2006/ole">
            <mc:AlternateContent xmlns:mc="http://schemas.openxmlformats.org/markup-compatibility/2006">
              <mc:Choice xmlns:v="urn:schemas-microsoft-com:vml" Requires="v">
                <p:oleObj spid="_x0000_s34832" name="Equation" r:id="rId6" imgW="6540480" imgH="749160" progId="Equation.3">
                  <p:embed/>
                </p:oleObj>
              </mc:Choice>
              <mc:Fallback>
                <p:oleObj name="Equation" r:id="rId6" imgW="6540480" imgH="74916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572000"/>
                        <a:ext cx="6542088"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9" name="Text Box 13">
            <a:extLst>
              <a:ext uri="{FF2B5EF4-FFF2-40B4-BE49-F238E27FC236}">
                <a16:creationId xmlns:a16="http://schemas.microsoft.com/office/drawing/2014/main" id="{1CF064A6-75DA-44BF-8C25-8026E5DC0036}"/>
              </a:ext>
            </a:extLst>
          </p:cNvPr>
          <p:cNvSpPr txBox="1">
            <a:spLocks noChangeArrowheads="1"/>
          </p:cNvSpPr>
          <p:nvPr/>
        </p:nvSpPr>
        <p:spPr bwMode="auto">
          <a:xfrm>
            <a:off x="685800" y="5461000"/>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Over subbasin</a:t>
            </a:r>
          </a:p>
        </p:txBody>
      </p:sp>
      <p:graphicFrame>
        <p:nvGraphicFramePr>
          <p:cNvPr id="34830" name="Object 14">
            <a:extLst>
              <a:ext uri="{FF2B5EF4-FFF2-40B4-BE49-F238E27FC236}">
                <a16:creationId xmlns:a16="http://schemas.microsoft.com/office/drawing/2014/main" id="{865F183D-B61E-4AB8-897B-9ACB40C28493}"/>
              </a:ext>
            </a:extLst>
          </p:cNvPr>
          <p:cNvGraphicFramePr>
            <a:graphicFrameLocks noChangeAspect="1"/>
          </p:cNvGraphicFramePr>
          <p:nvPr/>
        </p:nvGraphicFramePr>
        <p:xfrm>
          <a:off x="768350" y="5903913"/>
          <a:ext cx="4737100" cy="660400"/>
        </p:xfrm>
        <a:graphic>
          <a:graphicData uri="http://schemas.openxmlformats.org/presentationml/2006/ole">
            <mc:AlternateContent xmlns:mc="http://schemas.openxmlformats.org/markup-compatibility/2006">
              <mc:Choice xmlns:v="urn:schemas-microsoft-com:vml" Requires="v">
                <p:oleObj spid="_x0000_s34833" name="Equation" r:id="rId8" imgW="4736880" imgH="660240" progId="Equation.3">
                  <p:embed/>
                </p:oleObj>
              </mc:Choice>
              <mc:Fallback>
                <p:oleObj name="Equation" r:id="rId8" imgW="4736880" imgH="66024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350" y="5903913"/>
                        <a:ext cx="47371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FACC93E2-FE8A-40E7-B5D3-68D5556DF5E9}"/>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endParaRPr lang="en-CA" altLang="en-US"/>
          </a:p>
        </p:txBody>
      </p:sp>
      <p:sp>
        <p:nvSpPr>
          <p:cNvPr id="137219" name="Rectangle 3">
            <a:extLst>
              <a:ext uri="{FF2B5EF4-FFF2-40B4-BE49-F238E27FC236}">
                <a16:creationId xmlns:a16="http://schemas.microsoft.com/office/drawing/2014/main" id="{EDD31BED-E957-4A85-8DF5-F7C2BCB9BFE4}"/>
              </a:ext>
            </a:extLst>
          </p:cNvPr>
          <p:cNvSpPr>
            <a:spLocks noGrp="1" noChangeArrowheads="1"/>
          </p:cNvSpPr>
          <p:nvPr>
            <p:ph type="title"/>
          </p:nvPr>
        </p:nvSpPr>
        <p:spPr>
          <a:xfrm>
            <a:off x="533400" y="330200"/>
            <a:ext cx="3048000" cy="495300"/>
          </a:xfrm>
          <a:noFill/>
          <a:ln/>
        </p:spPr>
        <p:txBody>
          <a:bodyPr/>
          <a:lstStyle/>
          <a:p>
            <a:r>
              <a:rPr lang="en-US" altLang="en-US" sz="2800" b="1">
                <a:solidFill>
                  <a:srgbClr val="FF0000"/>
                </a:solidFill>
              </a:rPr>
              <a:t>Hydrologic Model</a:t>
            </a:r>
          </a:p>
        </p:txBody>
      </p:sp>
      <p:grpSp>
        <p:nvGrpSpPr>
          <p:cNvPr id="137239" name="Group 23">
            <a:extLst>
              <a:ext uri="{FF2B5EF4-FFF2-40B4-BE49-F238E27FC236}">
                <a16:creationId xmlns:a16="http://schemas.microsoft.com/office/drawing/2014/main" id="{EF146BCA-6AD4-4FDD-82B0-E07F25534A03}"/>
              </a:ext>
            </a:extLst>
          </p:cNvPr>
          <p:cNvGrpSpPr>
            <a:grpSpLocks/>
          </p:cNvGrpSpPr>
          <p:nvPr/>
        </p:nvGrpSpPr>
        <p:grpSpPr bwMode="auto">
          <a:xfrm>
            <a:off x="4964113" y="444500"/>
            <a:ext cx="4570412" cy="4067175"/>
            <a:chOff x="3095" y="1102"/>
            <a:chExt cx="2879" cy="2562"/>
          </a:xfrm>
        </p:grpSpPr>
        <p:pic>
          <p:nvPicPr>
            <p:cNvPr id="137229" name="Picture 13" descr="D:\streamtube1.bmp">
              <a:extLst>
                <a:ext uri="{FF2B5EF4-FFF2-40B4-BE49-F238E27FC236}">
                  <a16:creationId xmlns:a16="http://schemas.microsoft.com/office/drawing/2014/main" id="{0764302D-1EE8-4B3B-B3DF-9BFC98216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 y="1102"/>
              <a:ext cx="2491" cy="2562"/>
            </a:xfrm>
            <a:prstGeom prst="rect">
              <a:avLst/>
            </a:prstGeom>
            <a:noFill/>
            <a:extLst>
              <a:ext uri="{909E8E84-426E-40DD-AFC4-6F175D3DCCD1}">
                <a14:hiddenFill xmlns:a14="http://schemas.microsoft.com/office/drawing/2010/main">
                  <a:solidFill>
                    <a:srgbClr val="FFFFFF"/>
                  </a:solidFill>
                </a14:hiddenFill>
              </a:ext>
            </a:extLst>
          </p:spPr>
        </p:pic>
        <p:sp>
          <p:nvSpPr>
            <p:cNvPr id="137230" name="Text Box 14">
              <a:extLst>
                <a:ext uri="{FF2B5EF4-FFF2-40B4-BE49-F238E27FC236}">
                  <a16:creationId xmlns:a16="http://schemas.microsoft.com/office/drawing/2014/main" id="{847CE0F8-131D-4392-B30A-BCA908BDC9DC}"/>
                </a:ext>
              </a:extLst>
            </p:cNvPr>
            <p:cNvSpPr txBox="1">
              <a:spLocks noChangeAspect="1" noChangeArrowheads="1"/>
            </p:cNvSpPr>
            <p:nvPr/>
          </p:nvSpPr>
          <p:spPr bwMode="auto">
            <a:xfrm rot="-1069943">
              <a:off x="3546" y="2515"/>
              <a:ext cx="18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Upslope contributing area a</a:t>
              </a:r>
            </a:p>
          </p:txBody>
        </p:sp>
        <p:sp>
          <p:nvSpPr>
            <p:cNvPr id="137232" name="Text Box 16">
              <a:extLst>
                <a:ext uri="{FF2B5EF4-FFF2-40B4-BE49-F238E27FC236}">
                  <a16:creationId xmlns:a16="http://schemas.microsoft.com/office/drawing/2014/main" id="{E8B0F522-0DDB-4D42-9180-0D8D05EE9B95}"/>
                </a:ext>
              </a:extLst>
            </p:cNvPr>
            <p:cNvSpPr txBox="1">
              <a:spLocks noChangeAspect="1" noChangeArrowheads="1"/>
            </p:cNvSpPr>
            <p:nvPr/>
          </p:nvSpPr>
          <p:spPr bwMode="auto">
            <a:xfrm>
              <a:off x="3965" y="1131"/>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Stream line</a:t>
              </a:r>
            </a:p>
          </p:txBody>
        </p:sp>
        <p:sp>
          <p:nvSpPr>
            <p:cNvPr id="137231" name="Text Box 15">
              <a:extLst>
                <a:ext uri="{FF2B5EF4-FFF2-40B4-BE49-F238E27FC236}">
                  <a16:creationId xmlns:a16="http://schemas.microsoft.com/office/drawing/2014/main" id="{F2E8A713-5695-4899-A9E3-255902786B17}"/>
                </a:ext>
              </a:extLst>
            </p:cNvPr>
            <p:cNvSpPr txBox="1">
              <a:spLocks noChangeAspect="1" noChangeArrowheads="1"/>
            </p:cNvSpPr>
            <p:nvPr/>
          </p:nvSpPr>
          <p:spPr bwMode="auto">
            <a:xfrm>
              <a:off x="4914" y="1809"/>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Contour line</a:t>
              </a:r>
            </a:p>
          </p:txBody>
        </p:sp>
      </p:grpSp>
      <p:sp>
        <p:nvSpPr>
          <p:cNvPr id="137237" name="Rectangle 21">
            <a:extLst>
              <a:ext uri="{FF2B5EF4-FFF2-40B4-BE49-F238E27FC236}">
                <a16:creationId xmlns:a16="http://schemas.microsoft.com/office/drawing/2014/main" id="{70986976-FA85-46F6-991A-BD13285B7EB5}"/>
              </a:ext>
            </a:extLst>
          </p:cNvPr>
          <p:cNvSpPr>
            <a:spLocks noGrp="1" noChangeArrowheads="1"/>
          </p:cNvSpPr>
          <p:nvPr>
            <p:ph type="body" idx="1"/>
          </p:nvPr>
        </p:nvSpPr>
        <p:spPr>
          <a:xfrm>
            <a:off x="0" y="1282700"/>
            <a:ext cx="5321300" cy="5016500"/>
          </a:xfrm>
        </p:spPr>
        <p:txBody>
          <a:bodyPr/>
          <a:lstStyle/>
          <a:p>
            <a:r>
              <a:rPr lang="en-US" altLang="en-US" sz="2000" b="1"/>
              <a:t>TOPMODEL (Beven and Kirkby, 1979 and later) applied to each subwatershed.</a:t>
            </a:r>
          </a:p>
          <a:p>
            <a:r>
              <a:rPr lang="en-US" altLang="en-US" sz="2000" b="1"/>
              <a:t>Temperature and radiation based potential (reference) evapotranspiration.</a:t>
            </a:r>
          </a:p>
          <a:p>
            <a:r>
              <a:rPr lang="en-US" altLang="en-US" sz="2000" b="1"/>
              <a:t>Vegetation based interception component.</a:t>
            </a:r>
          </a:p>
          <a:p>
            <a:r>
              <a:rPr lang="en-US" altLang="en-US" sz="2000" b="1"/>
              <a:t>Modified soil zone</a:t>
            </a:r>
          </a:p>
          <a:p>
            <a:pPr lvl="1"/>
            <a:r>
              <a:rPr lang="en-US" altLang="en-US" sz="1800" b="1"/>
              <a:t>Adjust ET based on soil moisture availability in root zone</a:t>
            </a:r>
          </a:p>
          <a:p>
            <a:pPr lvl="1"/>
            <a:r>
              <a:rPr lang="en-US" altLang="en-US" sz="1800" b="1"/>
              <a:t>Infiltration excess runoff generation capabiity</a:t>
            </a:r>
          </a:p>
          <a:p>
            <a:pPr lvl="1"/>
            <a:r>
              <a:rPr lang="en-US" altLang="en-US" sz="1800" b="1"/>
              <a:t>unsaturated storage and drainage</a:t>
            </a:r>
          </a:p>
          <a:p>
            <a:r>
              <a:rPr lang="en-US" altLang="en-US" sz="2000" b="1"/>
              <a:t>Parameters scaled by GIS average properties over each subwatershed.</a:t>
            </a:r>
          </a:p>
          <a:p>
            <a:r>
              <a:rPr lang="en-US" altLang="en-US" sz="2000" b="1"/>
              <a:t>Kinematic wave routing of streamflow through channel network.</a:t>
            </a:r>
          </a:p>
          <a:p>
            <a:pPr>
              <a:buFontTx/>
              <a:buNone/>
            </a:pPr>
            <a:endParaRPr lang="en-US" altLang="en-US" sz="2000"/>
          </a:p>
          <a:p>
            <a:pPr>
              <a:buFontTx/>
              <a:buNone/>
            </a:pPr>
            <a:endParaRPr lang="en-US"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CD09A514-641F-4B6D-AC11-3CBD1C6B9CC7}"/>
              </a:ext>
            </a:extLst>
          </p:cNvPr>
          <p:cNvSpPr>
            <a:spLocks noGrp="1" noChangeArrowheads="1"/>
          </p:cNvSpPr>
          <p:nvPr>
            <p:ph type="title"/>
          </p:nvPr>
        </p:nvSpPr>
        <p:spPr>
          <a:xfrm>
            <a:off x="685800" y="0"/>
            <a:ext cx="7772400" cy="381000"/>
          </a:xfrm>
        </p:spPr>
        <p:txBody>
          <a:bodyPr/>
          <a:lstStyle/>
          <a:p>
            <a:r>
              <a:rPr lang="en-US" altLang="en-US" sz="2400"/>
              <a:t>Topmodel (Based on Beven and Kirkby, 1979 and later)</a:t>
            </a:r>
          </a:p>
        </p:txBody>
      </p:sp>
      <p:sp>
        <p:nvSpPr>
          <p:cNvPr id="139267" name="Rectangle 3">
            <a:extLst>
              <a:ext uri="{FF2B5EF4-FFF2-40B4-BE49-F238E27FC236}">
                <a16:creationId xmlns:a16="http://schemas.microsoft.com/office/drawing/2014/main" id="{091EDEEA-F694-4C80-9570-ACF0812062E2}"/>
              </a:ext>
            </a:extLst>
          </p:cNvPr>
          <p:cNvSpPr>
            <a:spLocks noGrp="1" noChangeArrowheads="1"/>
          </p:cNvSpPr>
          <p:nvPr>
            <p:ph type="body" idx="1"/>
          </p:nvPr>
        </p:nvSpPr>
        <p:spPr>
          <a:xfrm>
            <a:off x="762000" y="685800"/>
            <a:ext cx="7848600" cy="6172200"/>
          </a:xfrm>
        </p:spPr>
        <p:txBody>
          <a:bodyPr/>
          <a:lstStyle/>
          <a:p>
            <a:pPr>
              <a:buFontTx/>
              <a:buNone/>
              <a:tabLst>
                <a:tab pos="3652838" algn="l"/>
                <a:tab pos="4110038" algn="l"/>
              </a:tabLst>
            </a:pPr>
            <a:r>
              <a:rPr lang="en-US" altLang="en-US" sz="2000" u="sng"/>
              <a:t>Assumption 1.</a:t>
            </a:r>
            <a:endParaRPr lang="en-US" altLang="en-US" sz="2000"/>
          </a:p>
          <a:p>
            <a:pPr>
              <a:buFontTx/>
              <a:buNone/>
              <a:tabLst>
                <a:tab pos="3652838" algn="l"/>
                <a:tab pos="4110038" algn="l"/>
              </a:tabLst>
            </a:pPr>
            <a:r>
              <a:rPr lang="en-US" altLang="en-US" sz="2000"/>
              <a:t>Hydraulic conductivity decreasing with depth - sensitivity parameter f</a:t>
            </a:r>
          </a:p>
          <a:p>
            <a:pPr>
              <a:buFontTx/>
              <a:buNone/>
              <a:tabLst>
                <a:tab pos="3652838" algn="l"/>
                <a:tab pos="4110038" algn="l"/>
              </a:tabLst>
            </a:pPr>
            <a:endParaRPr lang="en-US" altLang="en-US" sz="2000"/>
          </a:p>
          <a:p>
            <a:pPr>
              <a:buFontTx/>
              <a:buNone/>
              <a:tabLst>
                <a:tab pos="3652838" algn="l"/>
                <a:tab pos="4110038" algn="l"/>
              </a:tabLst>
            </a:pPr>
            <a:endParaRPr lang="en-US" altLang="en-US" sz="2000"/>
          </a:p>
          <a:p>
            <a:pPr>
              <a:buFontTx/>
              <a:buNone/>
              <a:tabLst>
                <a:tab pos="3652838" algn="l"/>
                <a:tab pos="4110038" algn="l"/>
              </a:tabLst>
            </a:pPr>
            <a:r>
              <a:rPr lang="en-US" altLang="en-US" sz="2000" u="sng"/>
              <a:t>Assumption 2.</a:t>
            </a:r>
            <a:r>
              <a:rPr lang="en-US" altLang="en-US" sz="2000"/>
              <a:t>  </a:t>
            </a:r>
          </a:p>
          <a:p>
            <a:pPr>
              <a:buFontTx/>
              <a:buNone/>
              <a:tabLst>
                <a:tab pos="3652838" algn="l"/>
                <a:tab pos="4110038" algn="l"/>
              </a:tabLst>
            </a:pPr>
            <a:r>
              <a:rPr lang="en-US" altLang="en-US" sz="2000"/>
              <a:t>Saturated lateral flow driven by topographic gradient and controlled by depth to water table (soil moisture deficit).</a:t>
            </a:r>
          </a:p>
          <a:p>
            <a:pPr>
              <a:buFontTx/>
              <a:buNone/>
              <a:tabLst>
                <a:tab pos="3652838" algn="l"/>
                <a:tab pos="4110038" algn="l"/>
              </a:tabLst>
            </a:pPr>
            <a:endParaRPr lang="en-US" altLang="en-US" sz="2000"/>
          </a:p>
          <a:p>
            <a:pPr>
              <a:buFontTx/>
              <a:buNone/>
              <a:tabLst>
                <a:tab pos="3652838" algn="l"/>
                <a:tab pos="4110038" algn="l"/>
              </a:tabLst>
            </a:pPr>
            <a:endParaRPr lang="en-US" altLang="en-US" sz="2000"/>
          </a:p>
          <a:p>
            <a:pPr>
              <a:buFontTx/>
              <a:buNone/>
              <a:tabLst>
                <a:tab pos="3652838" algn="l"/>
                <a:tab pos="4110038" algn="l"/>
              </a:tabLst>
            </a:pPr>
            <a:r>
              <a:rPr lang="en-US" altLang="en-US" sz="2000" u="sng"/>
              <a:t>Assumption 3.</a:t>
            </a:r>
            <a:r>
              <a:rPr lang="en-US" altLang="en-US" sz="2000"/>
              <a:t>  </a:t>
            </a:r>
          </a:p>
          <a:p>
            <a:pPr>
              <a:buFontTx/>
              <a:buNone/>
              <a:tabLst>
                <a:tab pos="3652838" algn="l"/>
                <a:tab pos="4110038" algn="l"/>
              </a:tabLst>
            </a:pPr>
            <a:r>
              <a:rPr lang="en-US" altLang="en-US" sz="2000"/>
              <a:t>Steady state.  Saturated lateral flow related to equilibrium recharge rate.</a:t>
            </a:r>
          </a:p>
          <a:p>
            <a:pPr>
              <a:buFontTx/>
              <a:buNone/>
              <a:tabLst>
                <a:tab pos="3652838" algn="l"/>
                <a:tab pos="4110038" algn="l"/>
              </a:tabLst>
            </a:pPr>
            <a:endParaRPr lang="en-US" altLang="en-US" sz="2000"/>
          </a:p>
          <a:p>
            <a:pPr>
              <a:buFontTx/>
              <a:buNone/>
              <a:tabLst>
                <a:tab pos="3652838" algn="l"/>
                <a:tab pos="4110038" algn="l"/>
              </a:tabLst>
            </a:pPr>
            <a:r>
              <a:rPr lang="en-US" altLang="en-US" sz="2000"/>
              <a:t>		Determines depth to water table and</a:t>
            </a:r>
          </a:p>
          <a:p>
            <a:pPr>
              <a:spcBef>
                <a:spcPct val="0"/>
              </a:spcBef>
              <a:buFontTx/>
              <a:buNone/>
              <a:tabLst>
                <a:tab pos="3652838" algn="l"/>
                <a:tab pos="4110038" algn="l"/>
              </a:tabLst>
            </a:pPr>
            <a:r>
              <a:rPr lang="en-US" altLang="en-US" sz="2000"/>
              <a:t>		saturation excess runoff generation</a:t>
            </a:r>
          </a:p>
          <a:p>
            <a:pPr>
              <a:spcBef>
                <a:spcPct val="0"/>
              </a:spcBef>
              <a:buFontTx/>
              <a:buNone/>
              <a:tabLst>
                <a:tab pos="3652838" algn="l"/>
                <a:tab pos="4110038" algn="l"/>
              </a:tabLst>
            </a:pPr>
            <a:r>
              <a:rPr lang="en-US" altLang="en-US" sz="2000"/>
              <a:t>			when z &lt; 0</a:t>
            </a:r>
          </a:p>
          <a:p>
            <a:pPr>
              <a:buFontTx/>
              <a:buNone/>
              <a:tabLst>
                <a:tab pos="3652838" algn="l"/>
                <a:tab pos="4110038" algn="l"/>
              </a:tabLst>
            </a:pPr>
            <a:endParaRPr lang="en-US" altLang="en-US" sz="2000"/>
          </a:p>
          <a:p>
            <a:pPr>
              <a:buFontTx/>
              <a:buNone/>
              <a:tabLst>
                <a:tab pos="3652838" algn="l"/>
                <a:tab pos="4110038" algn="l"/>
              </a:tabLst>
            </a:pPr>
            <a:endParaRPr lang="en-US" altLang="en-US" sz="2000"/>
          </a:p>
        </p:txBody>
      </p:sp>
      <p:graphicFrame>
        <p:nvGraphicFramePr>
          <p:cNvPr id="139268" name="Object 4">
            <a:extLst>
              <a:ext uri="{FF2B5EF4-FFF2-40B4-BE49-F238E27FC236}">
                <a16:creationId xmlns:a16="http://schemas.microsoft.com/office/drawing/2014/main" id="{40C15507-4A73-4E28-A87F-A75F8E533F3E}"/>
              </a:ext>
            </a:extLst>
          </p:cNvPr>
          <p:cNvGraphicFramePr>
            <a:graphicFrameLocks noChangeAspect="1"/>
          </p:cNvGraphicFramePr>
          <p:nvPr/>
        </p:nvGraphicFramePr>
        <p:xfrm>
          <a:off x="1219200" y="1524000"/>
          <a:ext cx="1574800" cy="404813"/>
        </p:xfrm>
        <a:graphic>
          <a:graphicData uri="http://schemas.openxmlformats.org/presentationml/2006/ole">
            <mc:AlternateContent xmlns:mc="http://schemas.openxmlformats.org/markup-compatibility/2006">
              <mc:Choice xmlns:v="urn:schemas-microsoft-com:vml" Requires="v">
                <p:oleObj spid="_x0000_s139273" name="Equation" r:id="rId4" imgW="1574640" imgH="406080" progId="Equation.3">
                  <p:embed/>
                </p:oleObj>
              </mc:Choice>
              <mc:Fallback>
                <p:oleObj name="Equation" r:id="rId4" imgW="1574640" imgH="4060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524000"/>
                        <a:ext cx="1574800"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69" name="Object 5">
            <a:extLst>
              <a:ext uri="{FF2B5EF4-FFF2-40B4-BE49-F238E27FC236}">
                <a16:creationId xmlns:a16="http://schemas.microsoft.com/office/drawing/2014/main" id="{355C11B2-F2D6-4576-B866-7AAD9E9F3913}"/>
              </a:ext>
            </a:extLst>
          </p:cNvPr>
          <p:cNvGraphicFramePr>
            <a:graphicFrameLocks noChangeAspect="1"/>
          </p:cNvGraphicFramePr>
          <p:nvPr/>
        </p:nvGraphicFramePr>
        <p:xfrm>
          <a:off x="1143000" y="3200400"/>
          <a:ext cx="5321300" cy="620713"/>
        </p:xfrm>
        <a:graphic>
          <a:graphicData uri="http://schemas.openxmlformats.org/presentationml/2006/ole">
            <mc:AlternateContent xmlns:mc="http://schemas.openxmlformats.org/markup-compatibility/2006">
              <mc:Choice xmlns:v="urn:schemas-microsoft-com:vml" Requires="v">
                <p:oleObj spid="_x0000_s139274" name="Equation" r:id="rId6" imgW="5321160" imgH="622080" progId="Equation.3">
                  <p:embed/>
                </p:oleObj>
              </mc:Choice>
              <mc:Fallback>
                <p:oleObj name="Equation" r:id="rId6" imgW="5321160" imgH="6220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200400"/>
                        <a:ext cx="5321300" cy="62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70" name="Object 6">
            <a:extLst>
              <a:ext uri="{FF2B5EF4-FFF2-40B4-BE49-F238E27FC236}">
                <a16:creationId xmlns:a16="http://schemas.microsoft.com/office/drawing/2014/main" id="{68060654-1AEE-478D-A065-D4793E3C539E}"/>
              </a:ext>
            </a:extLst>
          </p:cNvPr>
          <p:cNvGraphicFramePr>
            <a:graphicFrameLocks noChangeAspect="1"/>
          </p:cNvGraphicFramePr>
          <p:nvPr/>
        </p:nvGraphicFramePr>
        <p:xfrm>
          <a:off x="990600" y="5181600"/>
          <a:ext cx="3200400" cy="341313"/>
        </p:xfrm>
        <a:graphic>
          <a:graphicData uri="http://schemas.openxmlformats.org/presentationml/2006/ole">
            <mc:AlternateContent xmlns:mc="http://schemas.openxmlformats.org/markup-compatibility/2006">
              <mc:Choice xmlns:v="urn:schemas-microsoft-com:vml" Requires="v">
                <p:oleObj spid="_x0000_s139275" name="Equation" r:id="rId8" imgW="3200400" imgH="342720" progId="Equation.3">
                  <p:embed/>
                </p:oleObj>
              </mc:Choice>
              <mc:Fallback>
                <p:oleObj name="Equation" r:id="rId8" imgW="3200400" imgH="34272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181600"/>
                        <a:ext cx="320040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71" name="Object 7">
            <a:extLst>
              <a:ext uri="{FF2B5EF4-FFF2-40B4-BE49-F238E27FC236}">
                <a16:creationId xmlns:a16="http://schemas.microsoft.com/office/drawing/2014/main" id="{C7365E74-5CAB-42E1-BFCE-F092DB9DF1D0}"/>
              </a:ext>
            </a:extLst>
          </p:cNvPr>
          <p:cNvGraphicFramePr>
            <a:graphicFrameLocks noChangeAspect="1"/>
          </p:cNvGraphicFramePr>
          <p:nvPr/>
        </p:nvGraphicFramePr>
        <p:xfrm>
          <a:off x="2286000" y="5791200"/>
          <a:ext cx="2286000" cy="531813"/>
        </p:xfrm>
        <a:graphic>
          <a:graphicData uri="http://schemas.openxmlformats.org/presentationml/2006/ole">
            <mc:AlternateContent xmlns:mc="http://schemas.openxmlformats.org/markup-compatibility/2006">
              <mc:Choice xmlns:v="urn:schemas-microsoft-com:vml" Requires="v">
                <p:oleObj spid="_x0000_s139276" name="Equation" r:id="rId10" imgW="2286000" imgH="533160" progId="Equation.3">
                  <p:embed/>
                </p:oleObj>
              </mc:Choice>
              <mc:Fallback>
                <p:oleObj name="Equation" r:id="rId10" imgW="2286000" imgH="53316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5791200"/>
                        <a:ext cx="22860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272" name="Line 8">
            <a:extLst>
              <a:ext uri="{FF2B5EF4-FFF2-40B4-BE49-F238E27FC236}">
                <a16:creationId xmlns:a16="http://schemas.microsoft.com/office/drawing/2014/main" id="{7AE4906F-B918-4437-BC34-13195CFE271E}"/>
              </a:ext>
            </a:extLst>
          </p:cNvPr>
          <p:cNvSpPr>
            <a:spLocks noChangeShapeType="1"/>
          </p:cNvSpPr>
          <p:nvPr/>
        </p:nvSpPr>
        <p:spPr bwMode="auto">
          <a:xfrm flipV="1">
            <a:off x="2362200" y="5486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9F147AF-1969-474B-B3CB-8356D7AE8805}"/>
              </a:ext>
            </a:extLst>
          </p:cNvPr>
          <p:cNvSpPr>
            <a:spLocks noGrp="1" noChangeArrowheads="1"/>
          </p:cNvSpPr>
          <p:nvPr>
            <p:ph type="title"/>
          </p:nvPr>
        </p:nvSpPr>
        <p:spPr>
          <a:xfrm>
            <a:off x="685800" y="0"/>
            <a:ext cx="7772400" cy="457200"/>
          </a:xfrm>
        </p:spPr>
        <p:txBody>
          <a:bodyPr/>
          <a:lstStyle/>
          <a:p>
            <a:r>
              <a:rPr lang="en-US" altLang="en-US" sz="2400"/>
              <a:t>Implementation (additions/modifications)</a:t>
            </a:r>
          </a:p>
        </p:txBody>
      </p:sp>
      <p:graphicFrame>
        <p:nvGraphicFramePr>
          <p:cNvPr id="141315" name="Object 3">
            <a:extLst>
              <a:ext uri="{FF2B5EF4-FFF2-40B4-BE49-F238E27FC236}">
                <a16:creationId xmlns:a16="http://schemas.microsoft.com/office/drawing/2014/main" id="{8AD3FAE3-D398-4228-A6BB-D503B03A7104}"/>
              </a:ext>
            </a:extLst>
          </p:cNvPr>
          <p:cNvGraphicFramePr>
            <a:graphicFrameLocks noChangeAspect="1"/>
          </p:cNvGraphicFramePr>
          <p:nvPr/>
        </p:nvGraphicFramePr>
        <p:xfrm>
          <a:off x="1147763" y="460375"/>
          <a:ext cx="6783387" cy="5935663"/>
        </p:xfrm>
        <a:graphic>
          <a:graphicData uri="http://schemas.openxmlformats.org/presentationml/2006/ole">
            <mc:AlternateContent xmlns:mc="http://schemas.openxmlformats.org/markup-compatibility/2006">
              <mc:Choice xmlns:v="urn:schemas-microsoft-com:vml" Requires="v">
                <p:oleObj spid="_x0000_s141316" name="Picture" r:id="rId4" imgW="6781680" imgH="5934240" progId="Word.Picture.8">
                  <p:embed/>
                </p:oleObj>
              </mc:Choice>
              <mc:Fallback>
                <p:oleObj name="Picture" r:id="rId4" imgW="6781680" imgH="593424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460375"/>
                        <a:ext cx="6783387"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1449A605-2034-4B1E-B974-F1DFC2883888}"/>
              </a:ext>
            </a:extLst>
          </p:cNvPr>
          <p:cNvSpPr>
            <a:spLocks noGrp="1" noChangeArrowheads="1"/>
          </p:cNvSpPr>
          <p:nvPr>
            <p:ph type="title"/>
          </p:nvPr>
        </p:nvSpPr>
        <p:spPr>
          <a:xfrm>
            <a:off x="762000" y="0"/>
            <a:ext cx="8077200" cy="1524000"/>
          </a:xfrm>
        </p:spPr>
        <p:txBody>
          <a:bodyPr/>
          <a:lstStyle/>
          <a:p>
            <a:pPr algn="l"/>
            <a:r>
              <a:rPr lang="en-US" altLang="en-US" sz="2800"/>
              <a:t>Potential Evapotranspiration </a:t>
            </a:r>
            <a:r>
              <a:rPr lang="en-US" altLang="en-US" sz="2000"/>
              <a:t>(following Maidment D. R. (editor), 1993, Handbook of Hydrology, Chapter 4 on Evaporation by W J Shuttleworth.)</a:t>
            </a:r>
            <a:endParaRPr lang="en-US" altLang="en-US"/>
          </a:p>
        </p:txBody>
      </p:sp>
      <p:graphicFrame>
        <p:nvGraphicFramePr>
          <p:cNvPr id="143363" name="Object 3">
            <a:extLst>
              <a:ext uri="{FF2B5EF4-FFF2-40B4-BE49-F238E27FC236}">
                <a16:creationId xmlns:a16="http://schemas.microsoft.com/office/drawing/2014/main" id="{210D990D-C0D6-49CA-A874-45673154E0A1}"/>
              </a:ext>
            </a:extLst>
          </p:cNvPr>
          <p:cNvGraphicFramePr>
            <a:graphicFrameLocks noChangeAspect="1"/>
          </p:cNvGraphicFramePr>
          <p:nvPr/>
        </p:nvGraphicFramePr>
        <p:xfrm>
          <a:off x="990600" y="1447800"/>
          <a:ext cx="2247900" cy="596900"/>
        </p:xfrm>
        <a:graphic>
          <a:graphicData uri="http://schemas.openxmlformats.org/presentationml/2006/ole">
            <mc:AlternateContent xmlns:mc="http://schemas.openxmlformats.org/markup-compatibility/2006">
              <mc:Choice xmlns:v="urn:schemas-microsoft-com:vml" Requires="v">
                <p:oleObj spid="_x0000_s143368" name="Equation" r:id="rId4" imgW="2247840" imgH="596880" progId="Equation.3">
                  <p:embed/>
                </p:oleObj>
              </mc:Choice>
              <mc:Fallback>
                <p:oleObj name="Equation" r:id="rId4" imgW="2247840" imgH="5968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22479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4" name="Text Box 4">
            <a:extLst>
              <a:ext uri="{FF2B5EF4-FFF2-40B4-BE49-F238E27FC236}">
                <a16:creationId xmlns:a16="http://schemas.microsoft.com/office/drawing/2014/main" id="{B049B4E1-6DED-4B94-ABF4-40FD44E8E623}"/>
              </a:ext>
            </a:extLst>
          </p:cNvPr>
          <p:cNvSpPr txBox="1">
            <a:spLocks noChangeArrowheads="1"/>
          </p:cNvSpPr>
          <p:nvPr/>
        </p:nvSpPr>
        <p:spPr bwMode="auto">
          <a:xfrm>
            <a:off x="914400" y="1981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A = Available energy = (1-</a:t>
            </a:r>
            <a:r>
              <a:rPr lang="en-US" altLang="en-US" sz="1800">
                <a:latin typeface="Symbol" panose="05050102010706020507" pitchFamily="18" charset="2"/>
              </a:rPr>
              <a:t>a</a:t>
            </a:r>
            <a:r>
              <a:rPr lang="en-US" altLang="en-US" sz="1800"/>
              <a:t>)T</a:t>
            </a:r>
            <a:r>
              <a:rPr lang="en-US" altLang="en-US" sz="1800" baseline="-25000"/>
              <a:t>f</a:t>
            </a:r>
            <a:r>
              <a:rPr lang="en-US" altLang="en-US" sz="1800"/>
              <a:t> S</a:t>
            </a:r>
            <a:r>
              <a:rPr lang="en-US" altLang="en-US" sz="1800" baseline="-25000"/>
              <a:t>o</a:t>
            </a:r>
            <a:r>
              <a:rPr lang="en-US" altLang="en-US" sz="1800"/>
              <a:t> - f </a:t>
            </a:r>
            <a:r>
              <a:rPr lang="en-US" altLang="en-US" sz="1800">
                <a:latin typeface="Symbol" panose="05050102010706020507" pitchFamily="18" charset="2"/>
              </a:rPr>
              <a:t>e</a:t>
            </a:r>
            <a:r>
              <a:rPr lang="en-US" altLang="en-US" sz="1800"/>
              <a:t>’ </a:t>
            </a:r>
            <a:r>
              <a:rPr lang="en-US" altLang="en-US" sz="1800">
                <a:latin typeface="Symbol" panose="05050102010706020507" pitchFamily="18" charset="2"/>
              </a:rPr>
              <a:t>s</a:t>
            </a:r>
            <a:r>
              <a:rPr lang="en-US" altLang="en-US" sz="1800"/>
              <a:t> T</a:t>
            </a:r>
            <a:r>
              <a:rPr lang="en-US" altLang="en-US" sz="1800" baseline="30000"/>
              <a:t>4</a:t>
            </a:r>
            <a:endParaRPr lang="en-US" altLang="en-US" sz="1800"/>
          </a:p>
        </p:txBody>
      </p:sp>
      <p:graphicFrame>
        <p:nvGraphicFramePr>
          <p:cNvPr id="143365" name="Object 5">
            <a:extLst>
              <a:ext uri="{FF2B5EF4-FFF2-40B4-BE49-F238E27FC236}">
                <a16:creationId xmlns:a16="http://schemas.microsoft.com/office/drawing/2014/main" id="{164557B1-1B71-460F-A530-47897F827A8F}"/>
              </a:ext>
            </a:extLst>
          </p:cNvPr>
          <p:cNvGraphicFramePr>
            <a:graphicFrameLocks noChangeAspect="1"/>
          </p:cNvGraphicFramePr>
          <p:nvPr/>
        </p:nvGraphicFramePr>
        <p:xfrm>
          <a:off x="990600" y="2362200"/>
          <a:ext cx="5640388" cy="722313"/>
        </p:xfrm>
        <a:graphic>
          <a:graphicData uri="http://schemas.openxmlformats.org/presentationml/2006/ole">
            <mc:AlternateContent xmlns:mc="http://schemas.openxmlformats.org/markup-compatibility/2006">
              <mc:Choice xmlns:v="urn:schemas-microsoft-com:vml" Requires="v">
                <p:oleObj spid="_x0000_s143369" name="Equation" r:id="rId6" imgW="5638680" imgH="723600" progId="Equation.3">
                  <p:embed/>
                </p:oleObj>
              </mc:Choice>
              <mc:Fallback>
                <p:oleObj name="Equation" r:id="rId6" imgW="5638680" imgH="723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362200"/>
                        <a:ext cx="5640388"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6" name="Text Box 6">
            <a:extLst>
              <a:ext uri="{FF2B5EF4-FFF2-40B4-BE49-F238E27FC236}">
                <a16:creationId xmlns:a16="http://schemas.microsoft.com/office/drawing/2014/main" id="{F784E6B9-26E7-484E-8206-7B15499A3492}"/>
              </a:ext>
            </a:extLst>
          </p:cNvPr>
          <p:cNvSpPr txBox="1">
            <a:spLocks noChangeArrowheads="1"/>
          </p:cNvSpPr>
          <p:nvPr/>
        </p:nvSpPr>
        <p:spPr bwMode="auto">
          <a:xfrm>
            <a:off x="990600" y="3124200"/>
            <a:ext cx="7543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f = T</a:t>
            </a:r>
            <a:r>
              <a:rPr lang="en-US" altLang="en-US" sz="1800" baseline="-25000"/>
              <a:t>f</a:t>
            </a:r>
            <a:r>
              <a:rPr lang="en-US" altLang="en-US" sz="1800"/>
              <a:t>/a    Cloudiness factor</a:t>
            </a:r>
          </a:p>
          <a:p>
            <a:pPr>
              <a:spcBef>
                <a:spcPct val="50000"/>
              </a:spcBef>
            </a:pPr>
            <a:r>
              <a:rPr lang="en-US" altLang="en-US" sz="1800">
                <a:latin typeface="Symbol" panose="05050102010706020507" pitchFamily="18" charset="2"/>
              </a:rPr>
              <a:t>D</a:t>
            </a:r>
            <a:r>
              <a:rPr lang="en-US" altLang="en-US" sz="1800"/>
              <a:t> = gradient of saturated vapor pressure - temperature curve at air temperature</a:t>
            </a:r>
          </a:p>
          <a:p>
            <a:pPr>
              <a:spcBef>
                <a:spcPct val="50000"/>
              </a:spcBef>
            </a:pPr>
            <a:r>
              <a:rPr lang="en-US" altLang="en-US" sz="1800">
                <a:latin typeface="Symbol" panose="05050102010706020507" pitchFamily="18" charset="2"/>
              </a:rPr>
              <a:t>g</a:t>
            </a:r>
            <a:r>
              <a:rPr lang="en-US" altLang="en-US" sz="1800"/>
              <a:t> = psychometric constant at air temperature and pressure</a:t>
            </a:r>
          </a:p>
          <a:p>
            <a:pPr>
              <a:spcBef>
                <a:spcPct val="50000"/>
              </a:spcBef>
            </a:pPr>
            <a:r>
              <a:rPr lang="en-US" altLang="en-US" sz="1800">
                <a:latin typeface="Symbol" panose="05050102010706020507" pitchFamily="18" charset="2"/>
              </a:rPr>
              <a:t>e</a:t>
            </a:r>
            <a:r>
              <a:rPr lang="en-US" altLang="en-US" sz="1800"/>
              <a:t>’ = net emmissivity based upon dew point</a:t>
            </a:r>
          </a:p>
          <a:p>
            <a:pPr>
              <a:spcBef>
                <a:spcPct val="50000"/>
              </a:spcBef>
            </a:pPr>
            <a:r>
              <a:rPr lang="en-US" altLang="en-US" sz="1800"/>
              <a:t>Temperature and dew point lapsed from measurements at sea level</a:t>
            </a:r>
          </a:p>
        </p:txBody>
      </p:sp>
      <p:graphicFrame>
        <p:nvGraphicFramePr>
          <p:cNvPr id="143367" name="Object 7">
            <a:extLst>
              <a:ext uri="{FF2B5EF4-FFF2-40B4-BE49-F238E27FC236}">
                <a16:creationId xmlns:a16="http://schemas.microsoft.com/office/drawing/2014/main" id="{79BFE94F-A65D-48BF-A794-7A60659ECC61}"/>
              </a:ext>
            </a:extLst>
          </p:cNvPr>
          <p:cNvGraphicFramePr>
            <a:graphicFrameLocks noChangeAspect="1"/>
          </p:cNvGraphicFramePr>
          <p:nvPr/>
        </p:nvGraphicFramePr>
        <p:xfrm>
          <a:off x="5156200" y="4405313"/>
          <a:ext cx="1295400" cy="341312"/>
        </p:xfrm>
        <a:graphic>
          <a:graphicData uri="http://schemas.openxmlformats.org/presentationml/2006/ole">
            <mc:AlternateContent xmlns:mc="http://schemas.openxmlformats.org/markup-compatibility/2006">
              <mc:Choice xmlns:v="urn:schemas-microsoft-com:vml" Requires="v">
                <p:oleObj spid="_x0000_s143370" name="Equation" r:id="rId8" imgW="1295280" imgH="342720" progId="Equation.3">
                  <p:embed/>
                </p:oleObj>
              </mc:Choice>
              <mc:Fallback>
                <p:oleObj name="Equation" r:id="rId8" imgW="1295280" imgH="34272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6200" y="4405313"/>
                        <a:ext cx="12954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Object 3">
            <a:extLst>
              <a:ext uri="{FF2B5EF4-FFF2-40B4-BE49-F238E27FC236}">
                <a16:creationId xmlns:a16="http://schemas.microsoft.com/office/drawing/2014/main" id="{8FD4BAA2-31DA-4F9D-A4E3-3D1BDAE3C559}"/>
              </a:ext>
            </a:extLst>
          </p:cNvPr>
          <p:cNvGraphicFramePr>
            <a:graphicFrameLocks noChangeAspect="1"/>
          </p:cNvGraphicFramePr>
          <p:nvPr/>
        </p:nvGraphicFramePr>
        <p:xfrm>
          <a:off x="0" y="390525"/>
          <a:ext cx="9144000" cy="6467475"/>
        </p:xfrm>
        <a:graphic>
          <a:graphicData uri="http://schemas.openxmlformats.org/presentationml/2006/ole">
            <mc:AlternateContent xmlns:mc="http://schemas.openxmlformats.org/markup-compatibility/2006">
              <mc:Choice xmlns:v="urn:schemas-microsoft-com:vml" Requires="v">
                <p:oleObj spid="_x0000_s47110" name="Graph Sheet" r:id="rId4" imgW="3564000" imgH="2520000" progId="SPLUSGraphSheetFileType">
                  <p:embed/>
                </p:oleObj>
              </mc:Choice>
              <mc:Fallback>
                <p:oleObj name="Graph Sheet" r:id="rId4" imgW="3564000" imgH="252000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0525"/>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8" name="Rectangle 4">
            <a:extLst>
              <a:ext uri="{FF2B5EF4-FFF2-40B4-BE49-F238E27FC236}">
                <a16:creationId xmlns:a16="http://schemas.microsoft.com/office/drawing/2014/main" id="{C2ACE0EB-2E6F-4600-A061-8D0D25E20901}"/>
              </a:ext>
            </a:extLst>
          </p:cNvPr>
          <p:cNvSpPr>
            <a:spLocks noGrp="1" noChangeArrowheads="1"/>
          </p:cNvSpPr>
          <p:nvPr>
            <p:ph type="title"/>
          </p:nvPr>
        </p:nvSpPr>
        <p:spPr/>
        <p:txBody>
          <a:bodyPr/>
          <a:lstStyle/>
          <a:p>
            <a:r>
              <a:rPr lang="en-US" altLang="en-US"/>
              <a:t> </a:t>
            </a:r>
          </a:p>
        </p:txBody>
      </p:sp>
      <p:sp>
        <p:nvSpPr>
          <p:cNvPr id="47109" name="Rectangle 5">
            <a:extLst>
              <a:ext uri="{FF2B5EF4-FFF2-40B4-BE49-F238E27FC236}">
                <a16:creationId xmlns:a16="http://schemas.microsoft.com/office/drawing/2014/main" id="{E961EDB1-5169-4780-9031-210A09095D6F}"/>
              </a:ext>
            </a:extLst>
          </p:cNvPr>
          <p:cNvSpPr>
            <a:spLocks noChangeArrowheads="1"/>
          </p:cNvSpPr>
          <p:nvPr/>
        </p:nvSpPr>
        <p:spPr bwMode="auto">
          <a:xfrm>
            <a:off x="533400" y="152400"/>
            <a:ext cx="822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Model potential evapotranspiration compared to reference values for Reefton from </a:t>
            </a:r>
            <a:r>
              <a:rPr lang="en-US" altLang="en-US" sz="1400">
                <a:latin typeface="MS Sans Serif"/>
              </a:rPr>
              <a:t>Rowe, L. K., A. J. Pearce and C. L. O'Loughlin, (1994), "hydrology and Related Changes After Harvesting Native Forest Catchments and Establishing Pinus Radiata Plantations.  Part 1.  Introduction to the Study," </a:t>
            </a:r>
            <a:r>
              <a:rPr lang="en-US" altLang="en-US" sz="1400" u="sng">
                <a:latin typeface="MS Sans Serif"/>
              </a:rPr>
              <a:t>Hydrological Processes</a:t>
            </a:r>
            <a:r>
              <a:rPr lang="en-US" altLang="en-US" sz="1400">
                <a:latin typeface="MS Sans Serif"/>
              </a:rPr>
              <a:t>, 8: 263-279.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F1570C4-B555-4E75-B3B1-F5BFBC41884F}"/>
              </a:ext>
            </a:extLst>
          </p:cNvPr>
          <p:cNvSpPr>
            <a:spLocks noGrp="1" noChangeArrowheads="1"/>
          </p:cNvSpPr>
          <p:nvPr>
            <p:ph type="title"/>
          </p:nvPr>
        </p:nvSpPr>
        <p:spPr>
          <a:xfrm>
            <a:off x="1143000" y="762000"/>
            <a:ext cx="7050088" cy="477838"/>
          </a:xfrm>
        </p:spPr>
        <p:txBody>
          <a:bodyPr/>
          <a:lstStyle/>
          <a:p>
            <a:r>
              <a:rPr lang="en-US" altLang="en-US" sz="2400"/>
              <a:t>Interception (adapted following Ibbitt, 1971)</a:t>
            </a:r>
          </a:p>
        </p:txBody>
      </p:sp>
      <p:sp>
        <p:nvSpPr>
          <p:cNvPr id="145411" name="Line 3">
            <a:extLst>
              <a:ext uri="{FF2B5EF4-FFF2-40B4-BE49-F238E27FC236}">
                <a16:creationId xmlns:a16="http://schemas.microsoft.com/office/drawing/2014/main" id="{15160889-DEBA-4BF4-BD05-A76D56147D93}"/>
              </a:ext>
            </a:extLst>
          </p:cNvPr>
          <p:cNvSpPr>
            <a:spLocks noChangeShapeType="1"/>
          </p:cNvSpPr>
          <p:nvPr/>
        </p:nvSpPr>
        <p:spPr bwMode="auto">
          <a:xfrm flipV="1">
            <a:off x="1951038" y="2398713"/>
            <a:ext cx="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2" name="Line 4">
            <a:extLst>
              <a:ext uri="{FF2B5EF4-FFF2-40B4-BE49-F238E27FC236}">
                <a16:creationId xmlns:a16="http://schemas.microsoft.com/office/drawing/2014/main" id="{8F63B697-1C21-4AE7-B5E4-83C51871CA60}"/>
              </a:ext>
            </a:extLst>
          </p:cNvPr>
          <p:cNvSpPr>
            <a:spLocks noChangeShapeType="1"/>
          </p:cNvSpPr>
          <p:nvPr/>
        </p:nvSpPr>
        <p:spPr bwMode="auto">
          <a:xfrm>
            <a:off x="1951038" y="4608513"/>
            <a:ext cx="2895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3" name="Arc 5">
            <a:extLst>
              <a:ext uri="{FF2B5EF4-FFF2-40B4-BE49-F238E27FC236}">
                <a16:creationId xmlns:a16="http://schemas.microsoft.com/office/drawing/2014/main" id="{40DE2CE3-8350-4EED-94A5-4518A85B0E74}"/>
              </a:ext>
            </a:extLst>
          </p:cNvPr>
          <p:cNvSpPr>
            <a:spLocks/>
          </p:cNvSpPr>
          <p:nvPr/>
        </p:nvSpPr>
        <p:spPr bwMode="auto">
          <a:xfrm flipH="1">
            <a:off x="1951038" y="2855913"/>
            <a:ext cx="2286000" cy="1752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4" name="Text Box 6">
            <a:extLst>
              <a:ext uri="{FF2B5EF4-FFF2-40B4-BE49-F238E27FC236}">
                <a16:creationId xmlns:a16="http://schemas.microsoft.com/office/drawing/2014/main" id="{C4A03D57-C1F3-49BA-98FA-7E1AD4FEA5E5}"/>
              </a:ext>
            </a:extLst>
          </p:cNvPr>
          <p:cNvSpPr txBox="1">
            <a:spLocks noChangeArrowheads="1"/>
          </p:cNvSpPr>
          <p:nvPr/>
        </p:nvSpPr>
        <p:spPr bwMode="auto">
          <a:xfrm rot="-5400000">
            <a:off x="314325" y="3121025"/>
            <a:ext cx="2424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Throughfall</a:t>
            </a:r>
            <a:r>
              <a:rPr lang="en-US" altLang="en-US"/>
              <a:t>  f(CV)</a:t>
            </a:r>
          </a:p>
        </p:txBody>
      </p:sp>
      <p:sp>
        <p:nvSpPr>
          <p:cNvPr id="145415" name="Text Box 7">
            <a:extLst>
              <a:ext uri="{FF2B5EF4-FFF2-40B4-BE49-F238E27FC236}">
                <a16:creationId xmlns:a16="http://schemas.microsoft.com/office/drawing/2014/main" id="{FA514DD8-95EF-46C5-8E95-007EB299B29C}"/>
              </a:ext>
            </a:extLst>
          </p:cNvPr>
          <p:cNvSpPr txBox="1">
            <a:spLocks noChangeArrowheads="1"/>
          </p:cNvSpPr>
          <p:nvPr/>
        </p:nvSpPr>
        <p:spPr bwMode="auto">
          <a:xfrm>
            <a:off x="2027238" y="4989513"/>
            <a:ext cx="3840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Relative intercepted storage CV/CC</a:t>
            </a:r>
          </a:p>
        </p:txBody>
      </p:sp>
      <p:sp>
        <p:nvSpPr>
          <p:cNvPr id="145416" name="Line 8">
            <a:extLst>
              <a:ext uri="{FF2B5EF4-FFF2-40B4-BE49-F238E27FC236}">
                <a16:creationId xmlns:a16="http://schemas.microsoft.com/office/drawing/2014/main" id="{61B9E427-CDE1-4A1B-815E-4CDF9D3048FA}"/>
              </a:ext>
            </a:extLst>
          </p:cNvPr>
          <p:cNvSpPr>
            <a:spLocks noChangeShapeType="1"/>
          </p:cNvSpPr>
          <p:nvPr/>
        </p:nvSpPr>
        <p:spPr bwMode="auto">
          <a:xfrm flipH="1" flipV="1">
            <a:off x="4313238" y="453231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7" name="Text Box 9">
            <a:extLst>
              <a:ext uri="{FF2B5EF4-FFF2-40B4-BE49-F238E27FC236}">
                <a16:creationId xmlns:a16="http://schemas.microsoft.com/office/drawing/2014/main" id="{7BF50B72-4C2F-41A3-A5CF-DDB49BB8D02E}"/>
              </a:ext>
            </a:extLst>
          </p:cNvPr>
          <p:cNvSpPr txBox="1">
            <a:spLocks noChangeArrowheads="1"/>
          </p:cNvSpPr>
          <p:nvPr/>
        </p:nvSpPr>
        <p:spPr bwMode="auto">
          <a:xfrm>
            <a:off x="4160838" y="467995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1</a:t>
            </a:r>
          </a:p>
        </p:txBody>
      </p:sp>
      <p:graphicFrame>
        <p:nvGraphicFramePr>
          <p:cNvPr id="145418" name="Object 10">
            <a:extLst>
              <a:ext uri="{FF2B5EF4-FFF2-40B4-BE49-F238E27FC236}">
                <a16:creationId xmlns:a16="http://schemas.microsoft.com/office/drawing/2014/main" id="{8204FB48-DA26-430A-8BC3-59F7BD426404}"/>
              </a:ext>
            </a:extLst>
          </p:cNvPr>
          <p:cNvGraphicFramePr>
            <a:graphicFrameLocks noChangeAspect="1"/>
          </p:cNvGraphicFramePr>
          <p:nvPr/>
        </p:nvGraphicFramePr>
        <p:xfrm>
          <a:off x="4465638" y="2855913"/>
          <a:ext cx="2133600" cy="596900"/>
        </p:xfrm>
        <a:graphic>
          <a:graphicData uri="http://schemas.openxmlformats.org/presentationml/2006/ole">
            <mc:AlternateContent xmlns:mc="http://schemas.openxmlformats.org/markup-compatibility/2006">
              <mc:Choice xmlns:v="urn:schemas-microsoft-com:vml" Requires="v">
                <p:oleObj spid="_x0000_s145422" name="Equation" r:id="rId3" imgW="2133360" imgH="596880" progId="Equation.3">
                  <p:embed/>
                </p:oleObj>
              </mc:Choice>
              <mc:Fallback>
                <p:oleObj name="Equation" r:id="rId3" imgW="2133360" imgH="59688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2855913"/>
                        <a:ext cx="2133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19" name="Object 11">
            <a:extLst>
              <a:ext uri="{FF2B5EF4-FFF2-40B4-BE49-F238E27FC236}">
                <a16:creationId xmlns:a16="http://schemas.microsoft.com/office/drawing/2014/main" id="{DA5BA325-582D-401E-A795-7427A90F7F69}"/>
              </a:ext>
            </a:extLst>
          </p:cNvPr>
          <p:cNvGraphicFramePr>
            <a:graphicFrameLocks noChangeAspect="1"/>
          </p:cNvGraphicFramePr>
          <p:nvPr/>
        </p:nvGraphicFramePr>
        <p:xfrm>
          <a:off x="4465638" y="3617913"/>
          <a:ext cx="3213100" cy="558800"/>
        </p:xfrm>
        <a:graphic>
          <a:graphicData uri="http://schemas.openxmlformats.org/presentationml/2006/ole">
            <mc:AlternateContent xmlns:mc="http://schemas.openxmlformats.org/markup-compatibility/2006">
              <mc:Choice xmlns:v="urn:schemas-microsoft-com:vml" Requires="v">
                <p:oleObj spid="_x0000_s145423" name="Equation" r:id="rId5" imgW="3213000" imgH="558720" progId="Equation.3">
                  <p:embed/>
                </p:oleObj>
              </mc:Choice>
              <mc:Fallback>
                <p:oleObj name="Equation" r:id="rId5" imgW="3213000" imgH="55872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5638" y="3617913"/>
                        <a:ext cx="32131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20" name="Line 12">
            <a:extLst>
              <a:ext uri="{FF2B5EF4-FFF2-40B4-BE49-F238E27FC236}">
                <a16:creationId xmlns:a16="http://schemas.microsoft.com/office/drawing/2014/main" id="{EA10FE88-5FF2-4AA9-8E36-7FCEFFDE8512}"/>
              </a:ext>
            </a:extLst>
          </p:cNvPr>
          <p:cNvSpPr>
            <a:spLocks noChangeShapeType="1"/>
          </p:cNvSpPr>
          <p:nvPr/>
        </p:nvSpPr>
        <p:spPr bwMode="auto">
          <a:xfrm>
            <a:off x="1951038" y="2855913"/>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21" name="Text Box 13">
            <a:extLst>
              <a:ext uri="{FF2B5EF4-FFF2-40B4-BE49-F238E27FC236}">
                <a16:creationId xmlns:a16="http://schemas.microsoft.com/office/drawing/2014/main" id="{BE79EE3C-90C0-49B4-9F3C-7E763E43892B}"/>
              </a:ext>
            </a:extLst>
          </p:cNvPr>
          <p:cNvSpPr txBox="1">
            <a:spLocks noChangeArrowheads="1"/>
          </p:cNvSpPr>
          <p:nvPr/>
        </p:nvSpPr>
        <p:spPr bwMode="auto">
          <a:xfrm>
            <a:off x="1722438" y="2703513"/>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1</a:t>
            </a:r>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AA405C-32D8-4828-8FBA-E7855876D497}"/>
              </a:ext>
            </a:extLst>
          </p:cNvPr>
          <p:cNvSpPr>
            <a:spLocks noGrp="1" noChangeArrowheads="1"/>
          </p:cNvSpPr>
          <p:nvPr>
            <p:ph type="title"/>
          </p:nvPr>
        </p:nvSpPr>
        <p:spPr>
          <a:xfrm>
            <a:off x="0" y="0"/>
            <a:ext cx="5486400" cy="762000"/>
          </a:xfrm>
        </p:spPr>
        <p:txBody>
          <a:bodyPr/>
          <a:lstStyle/>
          <a:p>
            <a:r>
              <a:rPr lang="en-US" altLang="en-US" sz="3600"/>
              <a:t>Objectives</a:t>
            </a:r>
          </a:p>
        </p:txBody>
      </p:sp>
      <p:sp>
        <p:nvSpPr>
          <p:cNvPr id="9219" name="Rectangle 3">
            <a:extLst>
              <a:ext uri="{FF2B5EF4-FFF2-40B4-BE49-F238E27FC236}">
                <a16:creationId xmlns:a16="http://schemas.microsoft.com/office/drawing/2014/main" id="{C492822B-DCF6-4635-A49F-88DF6CF39668}"/>
              </a:ext>
            </a:extLst>
          </p:cNvPr>
          <p:cNvSpPr>
            <a:spLocks noGrp="1" noChangeArrowheads="1"/>
          </p:cNvSpPr>
          <p:nvPr>
            <p:ph type="body" idx="1"/>
          </p:nvPr>
        </p:nvSpPr>
        <p:spPr>
          <a:xfrm>
            <a:off x="457200" y="685800"/>
            <a:ext cx="8305800" cy="5943600"/>
          </a:xfrm>
        </p:spPr>
        <p:txBody>
          <a:bodyPr/>
          <a:lstStyle/>
          <a:p>
            <a:r>
              <a:rPr lang="en-US" altLang="en-US" sz="2800"/>
              <a:t>Use distributed hydrologic modeling to improve understanding of the hydrology, water balance and streamflow variability in the Grey River basin.</a:t>
            </a:r>
          </a:p>
          <a:p>
            <a:pPr>
              <a:lnSpc>
                <a:spcPct val="30000"/>
              </a:lnSpc>
            </a:pPr>
            <a:endParaRPr lang="en-US" altLang="en-US" sz="2800"/>
          </a:p>
          <a:p>
            <a:pPr lvl="1">
              <a:lnSpc>
                <a:spcPct val="90000"/>
              </a:lnSpc>
            </a:pPr>
            <a:r>
              <a:rPr lang="en-US" altLang="en-US"/>
              <a:t>Test and validate model components and complete model against internal and spatially distributed measurements.</a:t>
            </a:r>
          </a:p>
          <a:p>
            <a:pPr lvl="1">
              <a:lnSpc>
                <a:spcPct val="90000"/>
              </a:lnSpc>
            </a:pPr>
            <a:r>
              <a:rPr lang="en-US" altLang="en-US"/>
              <a:t>Evaluate the level of complexity needed to provide adequate characterization of streamflow at various scales.</a:t>
            </a:r>
          </a:p>
          <a:p>
            <a:pPr lvl="1">
              <a:lnSpc>
                <a:spcPct val="90000"/>
              </a:lnSpc>
            </a:pPr>
            <a:r>
              <a:rPr lang="en-US" altLang="en-US"/>
              <a:t>Quantify spatial heterogeneity of inputs (rainfall, topography, soils - where data exist) and relate this to heterogeneity in streamflow</a:t>
            </a:r>
            <a:r>
              <a:rPr lang="en-US" altLang="en-US" sz="24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DC3E06F3-3DCD-473B-B0BA-77A205F93CB9}"/>
              </a:ext>
            </a:extLst>
          </p:cNvPr>
          <p:cNvSpPr>
            <a:spLocks noGrp="1" noChangeArrowheads="1"/>
          </p:cNvSpPr>
          <p:nvPr>
            <p:ph type="title"/>
          </p:nvPr>
        </p:nvSpPr>
        <p:spPr>
          <a:xfrm>
            <a:off x="0" y="300038"/>
            <a:ext cx="3200400" cy="457200"/>
          </a:xfrm>
        </p:spPr>
        <p:txBody>
          <a:bodyPr/>
          <a:lstStyle/>
          <a:p>
            <a:r>
              <a:rPr lang="en-US" altLang="en-US" sz="2400"/>
              <a:t>Soil Zone</a:t>
            </a:r>
            <a:endParaRPr lang="en-US" altLang="en-US"/>
          </a:p>
        </p:txBody>
      </p:sp>
      <p:sp>
        <p:nvSpPr>
          <p:cNvPr id="146435" name="Text Box 3">
            <a:extLst>
              <a:ext uri="{FF2B5EF4-FFF2-40B4-BE49-F238E27FC236}">
                <a16:creationId xmlns:a16="http://schemas.microsoft.com/office/drawing/2014/main" id="{C9D94205-F13F-4F73-BEBA-3254F0192DA2}"/>
              </a:ext>
            </a:extLst>
          </p:cNvPr>
          <p:cNvSpPr txBox="1">
            <a:spLocks noChangeArrowheads="1"/>
          </p:cNvSpPr>
          <p:nvPr/>
        </p:nvSpPr>
        <p:spPr bwMode="auto">
          <a:xfrm>
            <a:off x="290513" y="1274763"/>
            <a:ext cx="3394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Green-Ampt like infiltration </a:t>
            </a:r>
          </a:p>
          <a:p>
            <a:r>
              <a:rPr lang="en-US" altLang="en-US" sz="1800"/>
              <a:t>excess rate formulation</a:t>
            </a:r>
            <a:r>
              <a:rPr lang="en-US" altLang="en-US" sz="2000"/>
              <a:t> </a:t>
            </a:r>
          </a:p>
        </p:txBody>
      </p:sp>
      <p:sp>
        <p:nvSpPr>
          <p:cNvPr id="146436" name="Rectangle 4">
            <a:extLst>
              <a:ext uri="{FF2B5EF4-FFF2-40B4-BE49-F238E27FC236}">
                <a16:creationId xmlns:a16="http://schemas.microsoft.com/office/drawing/2014/main" id="{BBA9232E-251F-437A-9036-8CFCC9EE4E52}"/>
              </a:ext>
            </a:extLst>
          </p:cNvPr>
          <p:cNvSpPr>
            <a:spLocks noChangeArrowheads="1"/>
          </p:cNvSpPr>
          <p:nvPr/>
        </p:nvSpPr>
        <p:spPr bwMode="auto">
          <a:xfrm>
            <a:off x="5211763" y="2139950"/>
            <a:ext cx="2316162" cy="13112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6437" name="Line 5">
            <a:extLst>
              <a:ext uri="{FF2B5EF4-FFF2-40B4-BE49-F238E27FC236}">
                <a16:creationId xmlns:a16="http://schemas.microsoft.com/office/drawing/2014/main" id="{C5F50A69-F463-4651-941A-9B0425F168E0}"/>
              </a:ext>
            </a:extLst>
          </p:cNvPr>
          <p:cNvSpPr>
            <a:spLocks noChangeShapeType="1"/>
          </p:cNvSpPr>
          <p:nvPr/>
        </p:nvSpPr>
        <p:spPr bwMode="auto">
          <a:xfrm>
            <a:off x="6264275" y="2139950"/>
            <a:ext cx="0" cy="1325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38" name="Text Box 6">
            <a:extLst>
              <a:ext uri="{FF2B5EF4-FFF2-40B4-BE49-F238E27FC236}">
                <a16:creationId xmlns:a16="http://schemas.microsoft.com/office/drawing/2014/main" id="{E626C36B-6B0E-4DD2-ABA5-F23EA1AE5D57}"/>
              </a:ext>
            </a:extLst>
          </p:cNvPr>
          <p:cNvSpPr txBox="1">
            <a:spLocks noChangeArrowheads="1"/>
          </p:cNvSpPr>
          <p:nvPr/>
        </p:nvSpPr>
        <p:spPr bwMode="auto">
          <a:xfrm>
            <a:off x="5211763" y="2189163"/>
            <a:ext cx="29495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Plant </a:t>
            </a:r>
          </a:p>
          <a:p>
            <a:pPr>
              <a:spcBef>
                <a:spcPct val="50000"/>
              </a:spcBef>
            </a:pPr>
            <a:r>
              <a:rPr lang="en-US" altLang="en-US" sz="1800"/>
              <a:t>Available</a:t>
            </a:r>
          </a:p>
        </p:txBody>
      </p:sp>
      <p:sp>
        <p:nvSpPr>
          <p:cNvPr id="146439" name="Text Box 7">
            <a:extLst>
              <a:ext uri="{FF2B5EF4-FFF2-40B4-BE49-F238E27FC236}">
                <a16:creationId xmlns:a16="http://schemas.microsoft.com/office/drawing/2014/main" id="{63F6C13C-AF1D-4B1F-8985-76ABC9D7ABB4}"/>
              </a:ext>
            </a:extLst>
          </p:cNvPr>
          <p:cNvSpPr txBox="1">
            <a:spLocks noChangeArrowheads="1"/>
          </p:cNvSpPr>
          <p:nvPr/>
        </p:nvSpPr>
        <p:spPr bwMode="auto">
          <a:xfrm>
            <a:off x="6264275" y="2189163"/>
            <a:ext cx="1404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Drainable</a:t>
            </a:r>
          </a:p>
        </p:txBody>
      </p:sp>
      <p:sp>
        <p:nvSpPr>
          <p:cNvPr id="146440" name="Text Box 8">
            <a:extLst>
              <a:ext uri="{FF2B5EF4-FFF2-40B4-BE49-F238E27FC236}">
                <a16:creationId xmlns:a16="http://schemas.microsoft.com/office/drawing/2014/main" id="{EA96EA2A-129C-42A9-8317-9476E4E946F9}"/>
              </a:ext>
            </a:extLst>
          </p:cNvPr>
          <p:cNvSpPr txBox="1">
            <a:spLocks noChangeArrowheads="1"/>
          </p:cNvSpPr>
          <p:nvPr/>
        </p:nvSpPr>
        <p:spPr bwMode="auto">
          <a:xfrm>
            <a:off x="5492750" y="2995613"/>
            <a:ext cx="631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Symbol" panose="05050102010706020507" pitchFamily="18" charset="2"/>
              </a:rPr>
              <a:t>Dq</a:t>
            </a:r>
            <a:r>
              <a:rPr lang="en-US" altLang="en-US" sz="1800" baseline="-25000"/>
              <a:t>2</a:t>
            </a:r>
            <a:endParaRPr lang="en-US" altLang="en-US"/>
          </a:p>
        </p:txBody>
      </p:sp>
      <p:sp>
        <p:nvSpPr>
          <p:cNvPr id="146441" name="Rectangle 9">
            <a:extLst>
              <a:ext uri="{FF2B5EF4-FFF2-40B4-BE49-F238E27FC236}">
                <a16:creationId xmlns:a16="http://schemas.microsoft.com/office/drawing/2014/main" id="{CB398C26-9D69-4951-BDA6-C646E1C0A214}"/>
              </a:ext>
            </a:extLst>
          </p:cNvPr>
          <p:cNvSpPr>
            <a:spLocks noChangeArrowheads="1"/>
          </p:cNvSpPr>
          <p:nvPr/>
        </p:nvSpPr>
        <p:spPr bwMode="auto">
          <a:xfrm>
            <a:off x="6615113" y="2595563"/>
            <a:ext cx="51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Symbol" panose="05050102010706020507" pitchFamily="18" charset="2"/>
              </a:rPr>
              <a:t>Dq</a:t>
            </a:r>
            <a:r>
              <a:rPr lang="en-US" altLang="en-US" sz="1800" baseline="-25000"/>
              <a:t>1</a:t>
            </a:r>
          </a:p>
        </p:txBody>
      </p:sp>
      <p:sp>
        <p:nvSpPr>
          <p:cNvPr id="146442" name="Line 10">
            <a:extLst>
              <a:ext uri="{FF2B5EF4-FFF2-40B4-BE49-F238E27FC236}">
                <a16:creationId xmlns:a16="http://schemas.microsoft.com/office/drawing/2014/main" id="{237F6D0C-C01B-4445-8B28-F5C586553172}"/>
              </a:ext>
            </a:extLst>
          </p:cNvPr>
          <p:cNvSpPr>
            <a:spLocks noChangeShapeType="1"/>
          </p:cNvSpPr>
          <p:nvPr/>
        </p:nvSpPr>
        <p:spPr bwMode="auto">
          <a:xfrm>
            <a:off x="4789488" y="2139950"/>
            <a:ext cx="0" cy="12858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3" name="Rectangle 11">
            <a:extLst>
              <a:ext uri="{FF2B5EF4-FFF2-40B4-BE49-F238E27FC236}">
                <a16:creationId xmlns:a16="http://schemas.microsoft.com/office/drawing/2014/main" id="{C52A62F0-06A4-46CF-9741-57E8BA001961}"/>
              </a:ext>
            </a:extLst>
          </p:cNvPr>
          <p:cNvSpPr>
            <a:spLocks noChangeArrowheads="1"/>
          </p:cNvSpPr>
          <p:nvPr/>
        </p:nvSpPr>
        <p:spPr bwMode="auto">
          <a:xfrm>
            <a:off x="4438650" y="25447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z</a:t>
            </a:r>
            <a:r>
              <a:rPr lang="en-US" altLang="en-US" sz="1800" baseline="-25000"/>
              <a:t>r</a:t>
            </a:r>
          </a:p>
        </p:txBody>
      </p:sp>
      <p:graphicFrame>
        <p:nvGraphicFramePr>
          <p:cNvPr id="146444" name="Object 12">
            <a:extLst>
              <a:ext uri="{FF2B5EF4-FFF2-40B4-BE49-F238E27FC236}">
                <a16:creationId xmlns:a16="http://schemas.microsoft.com/office/drawing/2014/main" id="{F8E12A0D-D715-4FD4-8110-2DD2C1187FED}"/>
              </a:ext>
            </a:extLst>
          </p:cNvPr>
          <p:cNvGraphicFramePr>
            <a:graphicFrameLocks noChangeAspect="1"/>
          </p:cNvGraphicFramePr>
          <p:nvPr/>
        </p:nvGraphicFramePr>
        <p:xfrm>
          <a:off x="4368800" y="365125"/>
          <a:ext cx="4775200" cy="1887538"/>
        </p:xfrm>
        <a:graphic>
          <a:graphicData uri="http://schemas.openxmlformats.org/presentationml/2006/ole">
            <mc:AlternateContent xmlns:mc="http://schemas.openxmlformats.org/markup-compatibility/2006">
              <mc:Choice xmlns:v="urn:schemas-microsoft-com:vml" Requires="v">
                <p:oleObj spid="_x0000_s146456" name="Document" r:id="rId3" imgW="2400840" imgH="1314360" progId="Word.Document.8">
                  <p:embed/>
                </p:oleObj>
              </mc:Choice>
              <mc:Fallback>
                <p:oleObj name="Document" r:id="rId3" imgW="2400840" imgH="1314360" progId="Word.Documen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365125"/>
                        <a:ext cx="477520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45" name="Text Box 13">
            <a:extLst>
              <a:ext uri="{FF2B5EF4-FFF2-40B4-BE49-F238E27FC236}">
                <a16:creationId xmlns:a16="http://schemas.microsoft.com/office/drawing/2014/main" id="{DE976A60-5BA8-403C-AF9F-DC85F27E0FED}"/>
              </a:ext>
            </a:extLst>
          </p:cNvPr>
          <p:cNvSpPr txBox="1">
            <a:spLocks noChangeArrowheads="1"/>
          </p:cNvSpPr>
          <p:nvPr/>
        </p:nvSpPr>
        <p:spPr bwMode="auto">
          <a:xfrm>
            <a:off x="3878263" y="833438"/>
            <a:ext cx="12922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ET/PET</a:t>
            </a:r>
            <a:endParaRPr lang="en-US" altLang="en-US"/>
          </a:p>
        </p:txBody>
      </p:sp>
      <p:sp>
        <p:nvSpPr>
          <p:cNvPr id="146446" name="Text Box 14">
            <a:extLst>
              <a:ext uri="{FF2B5EF4-FFF2-40B4-BE49-F238E27FC236}">
                <a16:creationId xmlns:a16="http://schemas.microsoft.com/office/drawing/2014/main" id="{C61DE2A1-62D6-4B8B-BB84-DFBDBD770242}"/>
              </a:ext>
            </a:extLst>
          </p:cNvPr>
          <p:cNvSpPr txBox="1">
            <a:spLocks noChangeArrowheads="1"/>
          </p:cNvSpPr>
          <p:nvPr/>
        </p:nvSpPr>
        <p:spPr bwMode="auto">
          <a:xfrm>
            <a:off x="5410200" y="3811588"/>
            <a:ext cx="234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SOILC = z</a:t>
            </a:r>
            <a:r>
              <a:rPr lang="en-US" altLang="en-US" sz="1800" baseline="-25000"/>
              <a:t>r</a:t>
            </a:r>
            <a:r>
              <a:rPr lang="en-US" altLang="en-US" sz="1800"/>
              <a:t> (</a:t>
            </a:r>
            <a:r>
              <a:rPr lang="en-US" altLang="en-US" sz="1800">
                <a:latin typeface="Symbol" panose="05050102010706020507" pitchFamily="18" charset="2"/>
              </a:rPr>
              <a:t>Dq</a:t>
            </a:r>
            <a:r>
              <a:rPr lang="en-US" altLang="en-US" sz="1800" baseline="-25000"/>
              <a:t>1</a:t>
            </a:r>
            <a:r>
              <a:rPr lang="en-US" altLang="en-US" sz="1800"/>
              <a:t>+ </a:t>
            </a:r>
            <a:r>
              <a:rPr lang="en-US" altLang="en-US" sz="1800">
                <a:latin typeface="Symbol" panose="05050102010706020507" pitchFamily="18" charset="2"/>
              </a:rPr>
              <a:t>Dq</a:t>
            </a:r>
            <a:r>
              <a:rPr lang="en-US" altLang="en-US" sz="1800" baseline="-25000"/>
              <a:t>2</a:t>
            </a:r>
            <a:r>
              <a:rPr lang="en-US" altLang="en-US" sz="1800"/>
              <a:t>)</a:t>
            </a:r>
            <a:endParaRPr lang="en-US" altLang="en-US"/>
          </a:p>
        </p:txBody>
      </p:sp>
      <p:graphicFrame>
        <p:nvGraphicFramePr>
          <p:cNvPr id="146447" name="Object 15">
            <a:extLst>
              <a:ext uri="{FF2B5EF4-FFF2-40B4-BE49-F238E27FC236}">
                <a16:creationId xmlns:a16="http://schemas.microsoft.com/office/drawing/2014/main" id="{E6162038-F539-4AE6-86D4-464C1AA39D51}"/>
              </a:ext>
            </a:extLst>
          </p:cNvPr>
          <p:cNvGraphicFramePr>
            <a:graphicFrameLocks noChangeAspect="1"/>
          </p:cNvGraphicFramePr>
          <p:nvPr/>
        </p:nvGraphicFramePr>
        <p:xfrm>
          <a:off x="669925" y="2471738"/>
          <a:ext cx="1930400" cy="609600"/>
        </p:xfrm>
        <a:graphic>
          <a:graphicData uri="http://schemas.openxmlformats.org/presentationml/2006/ole">
            <mc:AlternateContent xmlns:mc="http://schemas.openxmlformats.org/markup-compatibility/2006">
              <mc:Choice xmlns:v="urn:schemas-microsoft-com:vml" Requires="v">
                <p:oleObj spid="_x0000_s146457" name="Equation" r:id="rId5" imgW="1930320" imgH="609480" progId="Equation.3">
                  <p:embed/>
                </p:oleObj>
              </mc:Choice>
              <mc:Fallback>
                <p:oleObj name="Equation" r:id="rId5" imgW="1930320" imgH="60948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25" y="2471738"/>
                        <a:ext cx="193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48" name="Object 16">
            <a:extLst>
              <a:ext uri="{FF2B5EF4-FFF2-40B4-BE49-F238E27FC236}">
                <a16:creationId xmlns:a16="http://schemas.microsoft.com/office/drawing/2014/main" id="{53260549-84AE-4EF1-9C65-94DDF89A0ADC}"/>
              </a:ext>
            </a:extLst>
          </p:cNvPr>
          <p:cNvGraphicFramePr>
            <a:graphicFrameLocks noChangeAspect="1"/>
          </p:cNvGraphicFramePr>
          <p:nvPr/>
        </p:nvGraphicFramePr>
        <p:xfrm>
          <a:off x="685800" y="2051050"/>
          <a:ext cx="1993900" cy="290513"/>
        </p:xfrm>
        <a:graphic>
          <a:graphicData uri="http://schemas.openxmlformats.org/presentationml/2006/ole">
            <mc:AlternateContent xmlns:mc="http://schemas.openxmlformats.org/markup-compatibility/2006">
              <mc:Choice xmlns:v="urn:schemas-microsoft-com:vml" Requires="v">
                <p:oleObj spid="_x0000_s146458" name="Equation" r:id="rId7" imgW="1993680" imgH="291960" progId="Equation.3">
                  <p:embed/>
                </p:oleObj>
              </mc:Choice>
              <mc:Fallback>
                <p:oleObj name="Equation" r:id="rId7" imgW="1993680" imgH="291960"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051050"/>
                        <a:ext cx="19939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49" name="Text Box 17">
            <a:extLst>
              <a:ext uri="{FF2B5EF4-FFF2-40B4-BE49-F238E27FC236}">
                <a16:creationId xmlns:a16="http://schemas.microsoft.com/office/drawing/2014/main" id="{F72A7B31-97E4-4E87-BF89-A758825395CC}"/>
              </a:ext>
            </a:extLst>
          </p:cNvPr>
          <p:cNvSpPr txBox="1">
            <a:spLocks noChangeArrowheads="1"/>
          </p:cNvSpPr>
          <p:nvPr/>
        </p:nvSpPr>
        <p:spPr bwMode="auto">
          <a:xfrm>
            <a:off x="388938" y="3749675"/>
            <a:ext cx="181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Soil Drainage</a:t>
            </a:r>
            <a:r>
              <a:rPr lang="en-US" altLang="en-US" sz="2000"/>
              <a:t> </a:t>
            </a:r>
          </a:p>
        </p:txBody>
      </p:sp>
      <p:graphicFrame>
        <p:nvGraphicFramePr>
          <p:cNvPr id="146450" name="Object 18">
            <a:extLst>
              <a:ext uri="{FF2B5EF4-FFF2-40B4-BE49-F238E27FC236}">
                <a16:creationId xmlns:a16="http://schemas.microsoft.com/office/drawing/2014/main" id="{27EB23D8-F4A5-4510-97F5-7815E4BB3FD2}"/>
              </a:ext>
            </a:extLst>
          </p:cNvPr>
          <p:cNvGraphicFramePr>
            <a:graphicFrameLocks noChangeAspect="1"/>
          </p:cNvGraphicFramePr>
          <p:nvPr/>
        </p:nvGraphicFramePr>
        <p:xfrm>
          <a:off x="615950" y="4048125"/>
          <a:ext cx="3378200" cy="749300"/>
        </p:xfrm>
        <a:graphic>
          <a:graphicData uri="http://schemas.openxmlformats.org/presentationml/2006/ole">
            <mc:AlternateContent xmlns:mc="http://schemas.openxmlformats.org/markup-compatibility/2006">
              <mc:Choice xmlns:v="urn:schemas-microsoft-com:vml" Requires="v">
                <p:oleObj spid="_x0000_s146459" name="Equation" r:id="rId9" imgW="3377880" imgH="749160" progId="Equation.3">
                  <p:embed/>
                </p:oleObj>
              </mc:Choice>
              <mc:Fallback>
                <p:oleObj name="Equation" r:id="rId9" imgW="3377880" imgH="74916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50" y="4048125"/>
                        <a:ext cx="3378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51" name="Text Box 19">
            <a:extLst>
              <a:ext uri="{FF2B5EF4-FFF2-40B4-BE49-F238E27FC236}">
                <a16:creationId xmlns:a16="http://schemas.microsoft.com/office/drawing/2014/main" id="{834B19CD-2E19-48E7-B8E6-97067585F20D}"/>
              </a:ext>
            </a:extLst>
          </p:cNvPr>
          <p:cNvSpPr txBox="1">
            <a:spLocks noChangeArrowheads="1"/>
          </p:cNvSpPr>
          <p:nvPr/>
        </p:nvSpPr>
        <p:spPr bwMode="auto">
          <a:xfrm>
            <a:off x="4918075" y="835025"/>
            <a:ext cx="325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1</a:t>
            </a:r>
          </a:p>
        </p:txBody>
      </p:sp>
      <p:sp>
        <p:nvSpPr>
          <p:cNvPr id="146452" name="Line 20">
            <a:extLst>
              <a:ext uri="{FF2B5EF4-FFF2-40B4-BE49-F238E27FC236}">
                <a16:creationId xmlns:a16="http://schemas.microsoft.com/office/drawing/2014/main" id="{513766AC-6EFB-4602-B80E-C4BDE6B4B79B}"/>
              </a:ext>
            </a:extLst>
          </p:cNvPr>
          <p:cNvSpPr>
            <a:spLocks noChangeShapeType="1"/>
          </p:cNvSpPr>
          <p:nvPr/>
        </p:nvSpPr>
        <p:spPr bwMode="auto">
          <a:xfrm flipV="1">
            <a:off x="5257800" y="44958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3" name="Line 21">
            <a:extLst>
              <a:ext uri="{FF2B5EF4-FFF2-40B4-BE49-F238E27FC236}">
                <a16:creationId xmlns:a16="http://schemas.microsoft.com/office/drawing/2014/main" id="{3193F144-6382-4ADA-8254-888DBBED2C73}"/>
              </a:ext>
            </a:extLst>
          </p:cNvPr>
          <p:cNvSpPr>
            <a:spLocks noChangeShapeType="1"/>
          </p:cNvSpPr>
          <p:nvPr/>
        </p:nvSpPr>
        <p:spPr bwMode="auto">
          <a:xfrm>
            <a:off x="5257800" y="57150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4" name="Arc 22">
            <a:extLst>
              <a:ext uri="{FF2B5EF4-FFF2-40B4-BE49-F238E27FC236}">
                <a16:creationId xmlns:a16="http://schemas.microsoft.com/office/drawing/2014/main" id="{962DD844-A2C4-425B-A2EA-0992B3855C3A}"/>
              </a:ext>
            </a:extLst>
          </p:cNvPr>
          <p:cNvSpPr>
            <a:spLocks/>
          </p:cNvSpPr>
          <p:nvPr/>
        </p:nvSpPr>
        <p:spPr bwMode="auto">
          <a:xfrm flipV="1">
            <a:off x="6324600" y="4648200"/>
            <a:ext cx="1219200" cy="1066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5" name="Text Box 23">
            <a:extLst>
              <a:ext uri="{FF2B5EF4-FFF2-40B4-BE49-F238E27FC236}">
                <a16:creationId xmlns:a16="http://schemas.microsoft.com/office/drawing/2014/main" id="{C8AF43F1-2E7C-4BC6-ABFC-BEDD71EFEACB}"/>
              </a:ext>
            </a:extLst>
          </p:cNvPr>
          <p:cNvSpPr txBox="1">
            <a:spLocks noChangeArrowheads="1"/>
          </p:cNvSpPr>
          <p:nvPr/>
        </p:nvSpPr>
        <p:spPr bwMode="auto">
          <a:xfrm rot="-5400000">
            <a:off x="3749675" y="4708525"/>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Drainage/Recharge   r</a:t>
            </a:r>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23E3C40-E8CF-4F0E-9943-A45B38A264B6}"/>
              </a:ext>
            </a:extLst>
          </p:cNvPr>
          <p:cNvSpPr>
            <a:spLocks noGrp="1" noChangeArrowheads="1"/>
          </p:cNvSpPr>
          <p:nvPr>
            <p:ph type="title"/>
          </p:nvPr>
        </p:nvSpPr>
        <p:spPr>
          <a:xfrm>
            <a:off x="304800" y="152400"/>
            <a:ext cx="3505200" cy="457200"/>
          </a:xfrm>
        </p:spPr>
        <p:txBody>
          <a:bodyPr/>
          <a:lstStyle/>
          <a:p>
            <a:r>
              <a:rPr lang="en-US" altLang="en-US" sz="2400"/>
              <a:t>Pattinson Creek</a:t>
            </a:r>
          </a:p>
        </p:txBody>
      </p:sp>
      <p:grpSp>
        <p:nvGrpSpPr>
          <p:cNvPr id="45065" name="Group 9">
            <a:extLst>
              <a:ext uri="{FF2B5EF4-FFF2-40B4-BE49-F238E27FC236}">
                <a16:creationId xmlns:a16="http://schemas.microsoft.com/office/drawing/2014/main" id="{8CCDEC4A-52FE-4F48-B2AB-EF1DBCE76947}"/>
              </a:ext>
            </a:extLst>
          </p:cNvPr>
          <p:cNvGrpSpPr>
            <a:grpSpLocks/>
          </p:cNvGrpSpPr>
          <p:nvPr/>
        </p:nvGrpSpPr>
        <p:grpSpPr bwMode="auto">
          <a:xfrm>
            <a:off x="0" y="2133600"/>
            <a:ext cx="7142163" cy="4371975"/>
            <a:chOff x="0" y="1200"/>
            <a:chExt cx="4499" cy="2754"/>
          </a:xfrm>
        </p:grpSpPr>
        <p:pic>
          <p:nvPicPr>
            <p:cNvPr id="45062" name="Picture 6" descr="D:\NZwork\Pattinson\patt.wmf">
              <a:extLst>
                <a:ext uri="{FF2B5EF4-FFF2-40B4-BE49-F238E27FC236}">
                  <a16:creationId xmlns:a16="http://schemas.microsoft.com/office/drawing/2014/main" id="{9140E164-81C2-4191-8466-D5E25A83C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563" t="20216"/>
            <a:stretch>
              <a:fillRect/>
            </a:stretch>
          </p:blipFill>
          <p:spPr bwMode="auto">
            <a:xfrm>
              <a:off x="192" y="1296"/>
              <a:ext cx="4307" cy="2658"/>
            </a:xfrm>
            <a:prstGeom prst="rect">
              <a:avLst/>
            </a:prstGeom>
            <a:noFill/>
            <a:extLst>
              <a:ext uri="{909E8E84-426E-40DD-AFC4-6F175D3DCCD1}">
                <a14:hiddenFill xmlns:a14="http://schemas.microsoft.com/office/drawing/2010/main">
                  <a:solidFill>
                    <a:srgbClr val="FFFFFF"/>
                  </a:solidFill>
                </a14:hiddenFill>
              </a:ext>
            </a:extLst>
          </p:spPr>
        </p:pic>
        <p:sp>
          <p:nvSpPr>
            <p:cNvPr id="45063" name="AutoShape 7">
              <a:extLst>
                <a:ext uri="{FF2B5EF4-FFF2-40B4-BE49-F238E27FC236}">
                  <a16:creationId xmlns:a16="http://schemas.microsoft.com/office/drawing/2014/main" id="{E48D690E-09E3-497D-8D8A-D3067E3746FC}"/>
                </a:ext>
              </a:extLst>
            </p:cNvPr>
            <p:cNvSpPr>
              <a:spLocks noChangeArrowheads="1"/>
            </p:cNvSpPr>
            <p:nvPr/>
          </p:nvSpPr>
          <p:spPr bwMode="auto">
            <a:xfrm flipH="1" flipV="1">
              <a:off x="1392" y="1248"/>
              <a:ext cx="1680" cy="1104"/>
            </a:xfrm>
            <a:prstGeom prst="rtTriangle">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Rectangle 8">
              <a:extLst>
                <a:ext uri="{FF2B5EF4-FFF2-40B4-BE49-F238E27FC236}">
                  <a16:creationId xmlns:a16="http://schemas.microsoft.com/office/drawing/2014/main" id="{4274E628-EF61-464D-89F0-009FEA31D4D9}"/>
                </a:ext>
              </a:extLst>
            </p:cNvPr>
            <p:cNvSpPr>
              <a:spLocks noChangeArrowheads="1"/>
            </p:cNvSpPr>
            <p:nvPr/>
          </p:nvSpPr>
          <p:spPr bwMode="auto">
            <a:xfrm>
              <a:off x="0" y="1200"/>
              <a:ext cx="192"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5067" name="Object 11">
            <a:extLst>
              <a:ext uri="{FF2B5EF4-FFF2-40B4-BE49-F238E27FC236}">
                <a16:creationId xmlns:a16="http://schemas.microsoft.com/office/drawing/2014/main" id="{3A44B211-3AA7-4140-8A9E-6D57E0582452}"/>
              </a:ext>
            </a:extLst>
          </p:cNvPr>
          <p:cNvGraphicFramePr>
            <a:graphicFrameLocks noChangeAspect="1"/>
          </p:cNvGraphicFramePr>
          <p:nvPr>
            <p:extLst>
              <p:ext uri="{D42A27DB-BD31-4B8C-83A1-F6EECF244321}">
                <p14:modId xmlns:p14="http://schemas.microsoft.com/office/powerpoint/2010/main" val="2024473435"/>
              </p:ext>
            </p:extLst>
          </p:nvPr>
        </p:nvGraphicFramePr>
        <p:xfrm>
          <a:off x="4437063" y="304800"/>
          <a:ext cx="4706937" cy="5411788"/>
        </p:xfrm>
        <a:graphic>
          <a:graphicData uri="http://schemas.openxmlformats.org/presentationml/2006/ole">
            <mc:AlternateContent xmlns:mc="http://schemas.openxmlformats.org/markup-compatibility/2006">
              <mc:Choice xmlns:v="urn:schemas-microsoft-com:vml" Requires="v">
                <p:oleObj spid="_x0000_s147457" name="Worksheet" r:id="rId5" imgW="4705230" imgH="5410200" progId="Excel.Sheet.8">
                  <p:embed/>
                </p:oleObj>
              </mc:Choice>
              <mc:Fallback>
                <p:oleObj name="Worksheet" r:id="rId5" imgW="4705230" imgH="5410200" progId="Excel.Sheet.8">
                  <p:embed/>
                  <p:pic>
                    <p:nvPicPr>
                      <p:cNvPr id="0" name="Object 11"/>
                      <p:cNvPicPr>
                        <a:picLocks noChangeAspect="1" noChangeArrowheads="1"/>
                      </p:cNvPicPr>
                      <p:nvPr/>
                    </p:nvPicPr>
                    <p:blipFill>
                      <a:blip r:embed="rId6"/>
                      <a:srcRect/>
                      <a:stretch>
                        <a:fillRect/>
                      </a:stretch>
                    </p:blipFill>
                    <p:spPr bwMode="auto">
                      <a:xfrm>
                        <a:off x="4437063" y="304800"/>
                        <a:ext cx="4706937" cy="541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23" name="Picture 43">
            <a:extLst>
              <a:ext uri="{FF2B5EF4-FFF2-40B4-BE49-F238E27FC236}">
                <a16:creationId xmlns:a16="http://schemas.microsoft.com/office/drawing/2014/main" id="{548170EA-C8DF-445C-AC41-E90121CA0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8105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25" name="Picture 45">
            <a:extLst>
              <a:ext uri="{FF2B5EF4-FFF2-40B4-BE49-F238E27FC236}">
                <a16:creationId xmlns:a16="http://schemas.microsoft.com/office/drawing/2014/main" id="{387923CD-013E-422C-80DD-9605B51AD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71925"/>
            <a:ext cx="77819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26" name="Text Box 46">
            <a:extLst>
              <a:ext uri="{FF2B5EF4-FFF2-40B4-BE49-F238E27FC236}">
                <a16:creationId xmlns:a16="http://schemas.microsoft.com/office/drawing/2014/main" id="{C2C4C2C6-76E3-44B9-8909-E3905C8B30F8}"/>
              </a:ext>
            </a:extLst>
          </p:cNvPr>
          <p:cNvSpPr txBox="1">
            <a:spLocks noChangeArrowheads="1"/>
          </p:cNvSpPr>
          <p:nvPr/>
        </p:nvSpPr>
        <p:spPr bwMode="auto">
          <a:xfrm>
            <a:off x="914400" y="2286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Pattinson Creek - Calibration 1990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543241CF-0981-43D3-91F1-90279EF68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9625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Text Box 3">
            <a:extLst>
              <a:ext uri="{FF2B5EF4-FFF2-40B4-BE49-F238E27FC236}">
                <a16:creationId xmlns:a16="http://schemas.microsoft.com/office/drawing/2014/main" id="{35CB4523-24F5-4682-B26C-F39F17D409F1}"/>
              </a:ext>
            </a:extLst>
          </p:cNvPr>
          <p:cNvSpPr txBox="1">
            <a:spLocks noChangeArrowheads="1"/>
          </p:cNvSpPr>
          <p:nvPr/>
        </p:nvSpPr>
        <p:spPr bwMode="auto">
          <a:xfrm>
            <a:off x="1371600" y="3810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Pattinson Creek - Calibration 1990</a:t>
            </a:r>
          </a:p>
        </p:txBody>
      </p:sp>
      <p:sp>
        <p:nvSpPr>
          <p:cNvPr id="48133" name="Text Box 5">
            <a:extLst>
              <a:ext uri="{FF2B5EF4-FFF2-40B4-BE49-F238E27FC236}">
                <a16:creationId xmlns:a16="http://schemas.microsoft.com/office/drawing/2014/main" id="{C6A9EA49-22E4-4C0B-B166-F58BE55F5F32}"/>
              </a:ext>
            </a:extLst>
          </p:cNvPr>
          <p:cNvSpPr txBox="1">
            <a:spLocks noChangeArrowheads="1"/>
          </p:cNvSpPr>
          <p:nvPr/>
        </p:nvSpPr>
        <p:spPr bwMode="auto">
          <a:xfrm>
            <a:off x="5181600" y="2286000"/>
            <a:ext cx="3581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Mean Square Error:  0.00264</a:t>
            </a:r>
          </a:p>
          <a:p>
            <a:pPr>
              <a:spcBef>
                <a:spcPct val="50000"/>
              </a:spcBef>
            </a:pPr>
            <a:r>
              <a:rPr lang="en-US" altLang="en-US" sz="2000"/>
              <a:t>Mean Absolute Error: 0.0252</a:t>
            </a:r>
          </a:p>
          <a:p>
            <a:pPr>
              <a:spcBef>
                <a:spcPct val="50000"/>
              </a:spcBef>
            </a:pPr>
            <a:r>
              <a:rPr lang="en-US" altLang="en-US" sz="2000"/>
              <a:t>Nash-Sutcliffe:   0.942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77D8D0D3-0C8B-48A3-8A5A-42015243D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7152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a:extLst>
              <a:ext uri="{FF2B5EF4-FFF2-40B4-BE49-F238E27FC236}">
                <a16:creationId xmlns:a16="http://schemas.microsoft.com/office/drawing/2014/main" id="{76F8202D-B99C-43CE-A157-605C31DA7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33800"/>
            <a:ext cx="76771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4">
            <a:extLst>
              <a:ext uri="{FF2B5EF4-FFF2-40B4-BE49-F238E27FC236}">
                <a16:creationId xmlns:a16="http://schemas.microsoft.com/office/drawing/2014/main" id="{4B31A6D8-DDD2-4852-8AE5-B01D94D78514}"/>
              </a:ext>
            </a:extLst>
          </p:cNvPr>
          <p:cNvSpPr txBox="1">
            <a:spLocks noChangeArrowheads="1"/>
          </p:cNvSpPr>
          <p:nvPr/>
        </p:nvSpPr>
        <p:spPr bwMode="auto">
          <a:xfrm>
            <a:off x="1600200" y="1524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Pattinson Creek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AE582373-447F-45B5-A175-6DE35E481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7533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79" name="Text Box 3">
            <a:extLst>
              <a:ext uri="{FF2B5EF4-FFF2-40B4-BE49-F238E27FC236}">
                <a16:creationId xmlns:a16="http://schemas.microsoft.com/office/drawing/2014/main" id="{3C188805-9B1A-4017-B09A-1DB59301C54E}"/>
              </a:ext>
            </a:extLst>
          </p:cNvPr>
          <p:cNvSpPr txBox="1">
            <a:spLocks noChangeArrowheads="1"/>
          </p:cNvSpPr>
          <p:nvPr/>
        </p:nvSpPr>
        <p:spPr bwMode="auto">
          <a:xfrm>
            <a:off x="990600" y="152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Pattinson Creek - Validation 1993/94 with triangulated rainfall</a:t>
            </a:r>
          </a:p>
        </p:txBody>
      </p:sp>
      <p:pic>
        <p:nvPicPr>
          <p:cNvPr id="50180" name="Picture 4">
            <a:extLst>
              <a:ext uri="{FF2B5EF4-FFF2-40B4-BE49-F238E27FC236}">
                <a16:creationId xmlns:a16="http://schemas.microsoft.com/office/drawing/2014/main" id="{6FD6BC25-3218-42D2-9BCF-01900B241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77724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D376911E-37FD-45DC-9D65-D0E617EAE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474345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Text Box 4">
            <a:extLst>
              <a:ext uri="{FF2B5EF4-FFF2-40B4-BE49-F238E27FC236}">
                <a16:creationId xmlns:a16="http://schemas.microsoft.com/office/drawing/2014/main" id="{2169EFEB-2222-48AE-B7E6-08B6C19E42ED}"/>
              </a:ext>
            </a:extLst>
          </p:cNvPr>
          <p:cNvSpPr txBox="1">
            <a:spLocks noChangeArrowheads="1"/>
          </p:cNvSpPr>
          <p:nvPr/>
        </p:nvSpPr>
        <p:spPr bwMode="auto">
          <a:xfrm>
            <a:off x="1524000" y="5334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Pattinson Creek - Verification 1993</a:t>
            </a:r>
          </a:p>
        </p:txBody>
      </p:sp>
      <p:sp>
        <p:nvSpPr>
          <p:cNvPr id="51205" name="Text Box 5">
            <a:extLst>
              <a:ext uri="{FF2B5EF4-FFF2-40B4-BE49-F238E27FC236}">
                <a16:creationId xmlns:a16="http://schemas.microsoft.com/office/drawing/2014/main" id="{89241814-FA43-4EC5-B2D9-F772DD3D7292}"/>
              </a:ext>
            </a:extLst>
          </p:cNvPr>
          <p:cNvSpPr txBox="1">
            <a:spLocks noChangeArrowheads="1"/>
          </p:cNvSpPr>
          <p:nvPr/>
        </p:nvSpPr>
        <p:spPr bwMode="auto">
          <a:xfrm>
            <a:off x="5334000" y="2438400"/>
            <a:ext cx="3581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Mean Square Error:  0.00792</a:t>
            </a:r>
          </a:p>
          <a:p>
            <a:pPr>
              <a:spcBef>
                <a:spcPct val="50000"/>
              </a:spcBef>
            </a:pPr>
            <a:r>
              <a:rPr lang="en-US" altLang="en-US" sz="2000"/>
              <a:t>Mean Absolute Error: 0.043</a:t>
            </a:r>
          </a:p>
          <a:p>
            <a:pPr>
              <a:spcBef>
                <a:spcPct val="50000"/>
              </a:spcBef>
            </a:pPr>
            <a:r>
              <a:rPr lang="en-US" altLang="en-US" sz="2000"/>
              <a:t>Nash-Sutcliffe:   0.856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694AD538-887C-4D7D-BF76-76439CD66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7724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ext Box 3">
            <a:extLst>
              <a:ext uri="{FF2B5EF4-FFF2-40B4-BE49-F238E27FC236}">
                <a16:creationId xmlns:a16="http://schemas.microsoft.com/office/drawing/2014/main" id="{AC16D02A-9E5C-42BA-B991-00915B8CC363}"/>
              </a:ext>
            </a:extLst>
          </p:cNvPr>
          <p:cNvSpPr txBox="1">
            <a:spLocks noChangeArrowheads="1"/>
          </p:cNvSpPr>
          <p:nvPr/>
        </p:nvSpPr>
        <p:spPr bwMode="auto">
          <a:xfrm>
            <a:off x="1600200" y="228600"/>
            <a:ext cx="541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Pattinson Creek - 1993</a:t>
            </a:r>
          </a:p>
        </p:txBody>
      </p:sp>
      <p:pic>
        <p:nvPicPr>
          <p:cNvPr id="54276" name="Picture 4">
            <a:extLst>
              <a:ext uri="{FF2B5EF4-FFF2-40B4-BE49-F238E27FC236}">
                <a16:creationId xmlns:a16="http://schemas.microsoft.com/office/drawing/2014/main" id="{80F35EBC-7950-4225-B88B-64B349E68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81400"/>
            <a:ext cx="76866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3DB6B67-638A-456A-BC97-363D0BA7581A}"/>
              </a:ext>
            </a:extLst>
          </p:cNvPr>
          <p:cNvSpPr>
            <a:spLocks noGrp="1" noChangeArrowheads="1"/>
          </p:cNvSpPr>
          <p:nvPr>
            <p:ph type="title"/>
          </p:nvPr>
        </p:nvSpPr>
        <p:spPr>
          <a:xfrm>
            <a:off x="609600" y="0"/>
            <a:ext cx="7772400" cy="381000"/>
          </a:xfrm>
        </p:spPr>
        <p:txBody>
          <a:bodyPr/>
          <a:lstStyle/>
          <a:p>
            <a:r>
              <a:rPr lang="en-US" altLang="en-US" sz="2800"/>
              <a:t>Grey at Dobson</a:t>
            </a:r>
          </a:p>
        </p:txBody>
      </p:sp>
      <p:pic>
        <p:nvPicPr>
          <p:cNvPr id="55300" name="Picture 4">
            <a:extLst>
              <a:ext uri="{FF2B5EF4-FFF2-40B4-BE49-F238E27FC236}">
                <a16:creationId xmlns:a16="http://schemas.microsoft.com/office/drawing/2014/main" id="{0313CDE8-A917-44CC-905B-E973FFF61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7533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a:extLst>
              <a:ext uri="{FF2B5EF4-FFF2-40B4-BE49-F238E27FC236}">
                <a16:creationId xmlns:a16="http://schemas.microsoft.com/office/drawing/2014/main" id="{EF2EE3B1-BAC2-4142-BCE4-954FBDD94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7600"/>
            <a:ext cx="77247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5E5AD97E-CA8A-48AC-B8DB-AFF42961B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65400"/>
            <a:ext cx="497205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Line 4">
            <a:extLst>
              <a:ext uri="{FF2B5EF4-FFF2-40B4-BE49-F238E27FC236}">
                <a16:creationId xmlns:a16="http://schemas.microsoft.com/office/drawing/2014/main" id="{96DAEB1F-C90C-4386-82F3-A26190D1C017}"/>
              </a:ext>
            </a:extLst>
          </p:cNvPr>
          <p:cNvSpPr>
            <a:spLocks noChangeShapeType="1"/>
          </p:cNvSpPr>
          <p:nvPr/>
        </p:nvSpPr>
        <p:spPr bwMode="auto">
          <a:xfrm flipH="1">
            <a:off x="4114800" y="25908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Line 5">
            <a:extLst>
              <a:ext uri="{FF2B5EF4-FFF2-40B4-BE49-F238E27FC236}">
                <a16:creationId xmlns:a16="http://schemas.microsoft.com/office/drawing/2014/main" id="{082397FF-D267-4D34-8F2D-50E4A101716C}"/>
              </a:ext>
            </a:extLst>
          </p:cNvPr>
          <p:cNvSpPr>
            <a:spLocks noChangeShapeType="1"/>
          </p:cNvSpPr>
          <p:nvPr/>
        </p:nvSpPr>
        <p:spPr bwMode="auto">
          <a:xfrm flipH="1">
            <a:off x="2743200" y="2590800"/>
            <a:ext cx="46482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Line 6">
            <a:extLst>
              <a:ext uri="{FF2B5EF4-FFF2-40B4-BE49-F238E27FC236}">
                <a16:creationId xmlns:a16="http://schemas.microsoft.com/office/drawing/2014/main" id="{BB00F4F0-1C43-4F88-9A7B-CC7752C89D14}"/>
              </a:ext>
            </a:extLst>
          </p:cNvPr>
          <p:cNvSpPr>
            <a:spLocks noChangeShapeType="1"/>
          </p:cNvSpPr>
          <p:nvPr/>
        </p:nvSpPr>
        <p:spPr bwMode="auto">
          <a:xfrm flipH="1">
            <a:off x="3276600" y="2590800"/>
            <a:ext cx="3429000" cy="3429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Line 7">
            <a:extLst>
              <a:ext uri="{FF2B5EF4-FFF2-40B4-BE49-F238E27FC236}">
                <a16:creationId xmlns:a16="http://schemas.microsoft.com/office/drawing/2014/main" id="{281BE65F-A50B-4975-8B8D-E79E09CC4751}"/>
              </a:ext>
            </a:extLst>
          </p:cNvPr>
          <p:cNvSpPr>
            <a:spLocks noChangeShapeType="1"/>
          </p:cNvSpPr>
          <p:nvPr/>
        </p:nvSpPr>
        <p:spPr bwMode="auto">
          <a:xfrm flipH="1">
            <a:off x="3124200" y="2590800"/>
            <a:ext cx="2971800" cy="411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Line 8">
            <a:extLst>
              <a:ext uri="{FF2B5EF4-FFF2-40B4-BE49-F238E27FC236}">
                <a16:creationId xmlns:a16="http://schemas.microsoft.com/office/drawing/2014/main" id="{EC75767B-BF11-4579-AFB5-69F8795EDE15}"/>
              </a:ext>
            </a:extLst>
          </p:cNvPr>
          <p:cNvSpPr>
            <a:spLocks noChangeShapeType="1"/>
          </p:cNvSpPr>
          <p:nvPr/>
        </p:nvSpPr>
        <p:spPr bwMode="auto">
          <a:xfrm flipH="1">
            <a:off x="3886200" y="2590800"/>
            <a:ext cx="16764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Line 9">
            <a:extLst>
              <a:ext uri="{FF2B5EF4-FFF2-40B4-BE49-F238E27FC236}">
                <a16:creationId xmlns:a16="http://schemas.microsoft.com/office/drawing/2014/main" id="{48D3F02D-5DD7-4CC9-A076-DE512F3A42C4}"/>
              </a:ext>
            </a:extLst>
          </p:cNvPr>
          <p:cNvSpPr>
            <a:spLocks noChangeShapeType="1"/>
          </p:cNvSpPr>
          <p:nvPr/>
        </p:nvSpPr>
        <p:spPr bwMode="auto">
          <a:xfrm flipH="1">
            <a:off x="4495800" y="2590800"/>
            <a:ext cx="2286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Line 10">
            <a:extLst>
              <a:ext uri="{FF2B5EF4-FFF2-40B4-BE49-F238E27FC236}">
                <a16:creationId xmlns:a16="http://schemas.microsoft.com/office/drawing/2014/main" id="{67E89833-398B-4D14-895C-8F315B45181F}"/>
              </a:ext>
            </a:extLst>
          </p:cNvPr>
          <p:cNvSpPr>
            <a:spLocks noChangeShapeType="1"/>
          </p:cNvSpPr>
          <p:nvPr/>
        </p:nvSpPr>
        <p:spPr bwMode="auto">
          <a:xfrm flipH="1">
            <a:off x="2667000" y="2590800"/>
            <a:ext cx="129540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Line 11">
            <a:extLst>
              <a:ext uri="{FF2B5EF4-FFF2-40B4-BE49-F238E27FC236}">
                <a16:creationId xmlns:a16="http://schemas.microsoft.com/office/drawing/2014/main" id="{B784E031-B5F8-4A82-82F3-B9B07F77D2E9}"/>
              </a:ext>
            </a:extLst>
          </p:cNvPr>
          <p:cNvSpPr>
            <a:spLocks noChangeShapeType="1"/>
          </p:cNvSpPr>
          <p:nvPr/>
        </p:nvSpPr>
        <p:spPr bwMode="auto">
          <a:xfrm flipH="1">
            <a:off x="1981200" y="2590800"/>
            <a:ext cx="9906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3261" name="Object 13">
            <a:extLst>
              <a:ext uri="{FF2B5EF4-FFF2-40B4-BE49-F238E27FC236}">
                <a16:creationId xmlns:a16="http://schemas.microsoft.com/office/drawing/2014/main" id="{3A8CBF7A-AA94-445D-83CA-09D77FFF5F00}"/>
              </a:ext>
            </a:extLst>
          </p:cNvPr>
          <p:cNvGraphicFramePr>
            <a:graphicFrameLocks noChangeAspect="1"/>
          </p:cNvGraphicFramePr>
          <p:nvPr>
            <p:extLst>
              <p:ext uri="{D42A27DB-BD31-4B8C-83A1-F6EECF244321}">
                <p14:modId xmlns:p14="http://schemas.microsoft.com/office/powerpoint/2010/main" val="1863261701"/>
              </p:ext>
            </p:extLst>
          </p:nvPr>
        </p:nvGraphicFramePr>
        <p:xfrm>
          <a:off x="152400" y="0"/>
          <a:ext cx="8793163" cy="2600325"/>
        </p:xfrm>
        <a:graphic>
          <a:graphicData uri="http://schemas.openxmlformats.org/presentationml/2006/ole">
            <mc:AlternateContent xmlns:mc="http://schemas.openxmlformats.org/markup-compatibility/2006">
              <mc:Choice xmlns:v="urn:schemas-microsoft-com:vml" Requires="v">
                <p:oleObj spid="_x0000_s53265" name="Worksheet" r:id="rId5" imgW="8791730" imgH="2600274" progId="Excel.Sheet.8">
                  <p:embed/>
                </p:oleObj>
              </mc:Choice>
              <mc:Fallback>
                <p:oleObj name="Worksheet" r:id="rId5" imgW="8791730" imgH="2600274" progId="Excel.Sheet.8">
                  <p:embed/>
                  <p:pic>
                    <p:nvPicPr>
                      <p:cNvPr id="0" name="Object 13"/>
                      <p:cNvPicPr>
                        <a:picLocks noChangeAspect="1" noChangeArrowheads="1"/>
                      </p:cNvPicPr>
                      <p:nvPr/>
                    </p:nvPicPr>
                    <p:blipFill>
                      <a:blip r:embed="rId6"/>
                      <a:srcRect/>
                      <a:stretch>
                        <a:fillRect/>
                      </a:stretch>
                    </p:blipFill>
                    <p:spPr bwMode="auto">
                      <a:xfrm>
                        <a:off x="152400" y="0"/>
                        <a:ext cx="8793163"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62" name="Line 14">
            <a:extLst>
              <a:ext uri="{FF2B5EF4-FFF2-40B4-BE49-F238E27FC236}">
                <a16:creationId xmlns:a16="http://schemas.microsoft.com/office/drawing/2014/main" id="{B5EAACD0-55C2-4984-9BF1-B4412B3FF175}"/>
              </a:ext>
            </a:extLst>
          </p:cNvPr>
          <p:cNvSpPr>
            <a:spLocks noChangeShapeType="1"/>
          </p:cNvSpPr>
          <p:nvPr/>
        </p:nvSpPr>
        <p:spPr bwMode="auto">
          <a:xfrm flipH="1">
            <a:off x="4191000" y="2590800"/>
            <a:ext cx="44196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Text Box 15">
            <a:extLst>
              <a:ext uri="{FF2B5EF4-FFF2-40B4-BE49-F238E27FC236}">
                <a16:creationId xmlns:a16="http://schemas.microsoft.com/office/drawing/2014/main" id="{5D28AF4B-EC63-4CF8-96CA-4D43675FD322}"/>
              </a:ext>
            </a:extLst>
          </p:cNvPr>
          <p:cNvSpPr txBox="1">
            <a:spLocks noChangeArrowheads="1"/>
          </p:cNvSpPr>
          <p:nvPr/>
        </p:nvSpPr>
        <p:spPr bwMode="auto">
          <a:xfrm>
            <a:off x="7315200" y="3048000"/>
            <a:ext cx="1828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“White space” is the Grey at Dobson minus Ahaura, Arnold and Grey at Waipuna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D198C64-7362-4EF4-A7EB-8D59EAC25B44}"/>
              </a:ext>
            </a:extLst>
          </p:cNvPr>
          <p:cNvSpPr>
            <a:spLocks noGrp="1" noChangeArrowheads="1"/>
          </p:cNvSpPr>
          <p:nvPr>
            <p:ph type="title"/>
          </p:nvPr>
        </p:nvSpPr>
        <p:spPr>
          <a:xfrm>
            <a:off x="0" y="0"/>
            <a:ext cx="5486400" cy="762000"/>
          </a:xfrm>
        </p:spPr>
        <p:txBody>
          <a:bodyPr/>
          <a:lstStyle/>
          <a:p>
            <a:r>
              <a:rPr lang="en-US" altLang="en-US" sz="3600"/>
              <a:t>Overview</a:t>
            </a:r>
          </a:p>
        </p:txBody>
      </p:sp>
      <p:sp>
        <p:nvSpPr>
          <p:cNvPr id="11267" name="Rectangle 3">
            <a:extLst>
              <a:ext uri="{FF2B5EF4-FFF2-40B4-BE49-F238E27FC236}">
                <a16:creationId xmlns:a16="http://schemas.microsoft.com/office/drawing/2014/main" id="{A28E5EA8-2025-483D-9E95-3CC700F4D047}"/>
              </a:ext>
            </a:extLst>
          </p:cNvPr>
          <p:cNvSpPr>
            <a:spLocks noGrp="1" noChangeArrowheads="1"/>
          </p:cNvSpPr>
          <p:nvPr>
            <p:ph type="body" idx="1"/>
          </p:nvPr>
        </p:nvSpPr>
        <p:spPr>
          <a:xfrm>
            <a:off x="444500" y="920750"/>
            <a:ext cx="8305800" cy="4651375"/>
          </a:xfrm>
        </p:spPr>
        <p:txBody>
          <a:bodyPr/>
          <a:lstStyle/>
          <a:p>
            <a:r>
              <a:rPr lang="en-US" altLang="en-US" sz="2000"/>
              <a:t>The data used</a:t>
            </a:r>
          </a:p>
          <a:p>
            <a:pPr lvl="1"/>
            <a:r>
              <a:rPr lang="en-US" altLang="en-US" sz="2000"/>
              <a:t>DEM based system for delimiting channels, model components and estimating model parameters</a:t>
            </a:r>
          </a:p>
          <a:p>
            <a:pPr lvl="1"/>
            <a:r>
              <a:rPr lang="en-US" altLang="en-US" sz="2000"/>
              <a:t>Precipitation interpolation</a:t>
            </a:r>
          </a:p>
          <a:p>
            <a:r>
              <a:rPr lang="en-US" altLang="en-US" sz="2000"/>
              <a:t>The Model</a:t>
            </a:r>
          </a:p>
          <a:p>
            <a:pPr lvl="1">
              <a:lnSpc>
                <a:spcPct val="90000"/>
              </a:lnSpc>
            </a:pPr>
            <a:r>
              <a:rPr lang="en-US" altLang="en-US" sz="2000"/>
              <a:t>Enhanced TOPMODEL</a:t>
            </a:r>
          </a:p>
          <a:p>
            <a:pPr lvl="2">
              <a:lnSpc>
                <a:spcPct val="90000"/>
              </a:lnSpc>
            </a:pPr>
            <a:r>
              <a:rPr lang="en-US" altLang="en-US" sz="2000"/>
              <a:t>Soil Zone</a:t>
            </a:r>
          </a:p>
          <a:p>
            <a:pPr lvl="2">
              <a:lnSpc>
                <a:spcPct val="90000"/>
              </a:lnSpc>
            </a:pPr>
            <a:r>
              <a:rPr lang="en-US" altLang="en-US" sz="2000"/>
              <a:t>Interception</a:t>
            </a:r>
          </a:p>
          <a:p>
            <a:pPr lvl="1">
              <a:lnSpc>
                <a:spcPct val="90000"/>
              </a:lnSpc>
            </a:pPr>
            <a:r>
              <a:rPr lang="en-US" altLang="en-US" sz="2000"/>
              <a:t>Evapotranspiration</a:t>
            </a:r>
          </a:p>
          <a:p>
            <a:pPr>
              <a:lnSpc>
                <a:spcPct val="90000"/>
              </a:lnSpc>
            </a:pPr>
            <a:r>
              <a:rPr lang="en-US" altLang="en-US" sz="2000"/>
              <a:t>Results</a:t>
            </a:r>
          </a:p>
          <a:p>
            <a:pPr lvl="1">
              <a:lnSpc>
                <a:spcPct val="90000"/>
              </a:lnSpc>
            </a:pPr>
            <a:r>
              <a:rPr lang="en-US" altLang="en-US" sz="1800"/>
              <a:t>Small watershed calibration and validation </a:t>
            </a:r>
          </a:p>
          <a:p>
            <a:pPr lvl="1">
              <a:lnSpc>
                <a:spcPct val="90000"/>
              </a:lnSpc>
            </a:pPr>
            <a:r>
              <a:rPr lang="en-US" altLang="en-US" sz="1800"/>
              <a:t>Reconciliation of spatial pattern of rainfall with rain gage and streamflow measurements</a:t>
            </a:r>
            <a:endParaRPr lang="en-US" altLang="en-US"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DD549D3-2335-400F-AE8D-49D60DC3202B}"/>
              </a:ext>
            </a:extLst>
          </p:cNvPr>
          <p:cNvGraphicFramePr>
            <a:graphicFrameLocks noChangeAspect="1"/>
          </p:cNvGraphicFramePr>
          <p:nvPr/>
        </p:nvGraphicFramePr>
        <p:xfrm>
          <a:off x="679450" y="484188"/>
          <a:ext cx="7537450" cy="6323012"/>
        </p:xfrm>
        <a:graphic>
          <a:graphicData uri="http://schemas.openxmlformats.org/drawingml/2006/chart">
            <c:chart xmlns:c="http://schemas.openxmlformats.org/drawingml/2006/chart" xmlns:r="http://schemas.openxmlformats.org/officeDocument/2006/relationships" r:id="rId2"/>
          </a:graphicData>
        </a:graphic>
      </p:graphicFrame>
      <p:sp>
        <p:nvSpPr>
          <p:cNvPr id="123907" name="Rectangle 3">
            <a:extLst>
              <a:ext uri="{FF2B5EF4-FFF2-40B4-BE49-F238E27FC236}">
                <a16:creationId xmlns:a16="http://schemas.microsoft.com/office/drawing/2014/main" id="{34EF4AF4-FECE-4336-A154-9EE343A2468E}"/>
              </a:ext>
            </a:extLst>
          </p:cNvPr>
          <p:cNvSpPr>
            <a:spLocks noGrp="1" noChangeArrowheads="1"/>
          </p:cNvSpPr>
          <p:nvPr>
            <p:ph type="title"/>
          </p:nvPr>
        </p:nvSpPr>
        <p:spPr>
          <a:xfrm>
            <a:off x="255588" y="0"/>
            <a:ext cx="8888412" cy="542925"/>
          </a:xfrm>
        </p:spPr>
        <p:txBody>
          <a:bodyPr/>
          <a:lstStyle/>
          <a:p>
            <a:r>
              <a:rPr lang="en-US" altLang="en-US" sz="2800"/>
              <a:t>Rainfall (lack of simple) dependence on elevation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a:extLst>
              <a:ext uri="{FF2B5EF4-FFF2-40B4-BE49-F238E27FC236}">
                <a16:creationId xmlns:a16="http://schemas.microsoft.com/office/drawing/2014/main" id="{8C46BB58-F2E7-4FDB-85D7-2A68AE327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404813"/>
            <a:ext cx="8007350"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55" name="Rectangle 3">
            <a:extLst>
              <a:ext uri="{FF2B5EF4-FFF2-40B4-BE49-F238E27FC236}">
                <a16:creationId xmlns:a16="http://schemas.microsoft.com/office/drawing/2014/main" id="{76A473A9-3293-4BD9-B571-922E11707750}"/>
              </a:ext>
            </a:extLst>
          </p:cNvPr>
          <p:cNvSpPr>
            <a:spLocks noGrp="1" noChangeArrowheads="1"/>
          </p:cNvSpPr>
          <p:nvPr>
            <p:ph type="title"/>
          </p:nvPr>
        </p:nvSpPr>
        <p:spPr>
          <a:xfrm>
            <a:off x="2108200" y="0"/>
            <a:ext cx="4775200" cy="368300"/>
          </a:xfrm>
        </p:spPr>
        <p:txBody>
          <a:bodyPr/>
          <a:lstStyle/>
          <a:p>
            <a:pPr algn="l"/>
            <a:r>
              <a:rPr lang="en-US" altLang="en-US" sz="2400"/>
              <a:t>Rainfall interpolation and adjustment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15786F22-5702-4B7F-964D-ED6976E35CC5}"/>
              </a:ext>
            </a:extLst>
          </p:cNvPr>
          <p:cNvSpPr>
            <a:spLocks noGrp="1" noChangeArrowheads="1"/>
          </p:cNvSpPr>
          <p:nvPr>
            <p:ph type="title"/>
          </p:nvPr>
        </p:nvSpPr>
        <p:spPr>
          <a:xfrm>
            <a:off x="736600" y="0"/>
            <a:ext cx="7010400" cy="647700"/>
          </a:xfrm>
        </p:spPr>
        <p:txBody>
          <a:bodyPr/>
          <a:lstStyle/>
          <a:p>
            <a:r>
              <a:rPr lang="en-US" altLang="en-US" sz="2800"/>
              <a:t>Rainfall interpolation</a:t>
            </a:r>
          </a:p>
        </p:txBody>
      </p:sp>
      <p:graphicFrame>
        <p:nvGraphicFramePr>
          <p:cNvPr id="128003" name="Object 3">
            <a:extLst>
              <a:ext uri="{FF2B5EF4-FFF2-40B4-BE49-F238E27FC236}">
                <a16:creationId xmlns:a16="http://schemas.microsoft.com/office/drawing/2014/main" id="{47E6F247-C7F6-41CA-9E28-805D79121D95}"/>
              </a:ext>
            </a:extLst>
          </p:cNvPr>
          <p:cNvGraphicFramePr>
            <a:graphicFrameLocks noChangeAspect="1"/>
          </p:cNvGraphicFramePr>
          <p:nvPr/>
        </p:nvGraphicFramePr>
        <p:xfrm>
          <a:off x="419100" y="711200"/>
          <a:ext cx="7950200" cy="5918200"/>
        </p:xfrm>
        <a:graphic>
          <a:graphicData uri="http://schemas.openxmlformats.org/presentationml/2006/ole">
            <mc:AlternateContent xmlns:mc="http://schemas.openxmlformats.org/markup-compatibility/2006">
              <mc:Choice xmlns:v="urn:schemas-microsoft-com:vml" Requires="v">
                <p:oleObj spid="_x0000_s149504" name="Document" r:id="rId4" imgW="7956000" imgH="5917680" progId="Word.Document.8">
                  <p:embed/>
                </p:oleObj>
              </mc:Choice>
              <mc:Fallback>
                <p:oleObj name="Document" r:id="rId4" imgW="7956000" imgH="591768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711200"/>
                        <a:ext cx="7950200" cy="591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A48C5DB3-D3BE-4C33-8AE0-15D6CE3BC0F4}"/>
              </a:ext>
            </a:extLst>
          </p:cNvPr>
          <p:cNvSpPr>
            <a:spLocks noChangeArrowheads="1"/>
          </p:cNvSpPr>
          <p:nvPr/>
        </p:nvSpPr>
        <p:spPr bwMode="auto">
          <a:xfrm>
            <a:off x="4826000" y="4597400"/>
            <a:ext cx="3441700" cy="787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1" name="Rectangle 3">
            <a:extLst>
              <a:ext uri="{FF2B5EF4-FFF2-40B4-BE49-F238E27FC236}">
                <a16:creationId xmlns:a16="http://schemas.microsoft.com/office/drawing/2014/main" id="{184AC0D4-F26A-43D0-B279-0F3F5E2F91F3}"/>
              </a:ext>
            </a:extLst>
          </p:cNvPr>
          <p:cNvSpPr>
            <a:spLocks noGrp="1" noChangeArrowheads="1"/>
          </p:cNvSpPr>
          <p:nvPr>
            <p:ph type="title"/>
          </p:nvPr>
        </p:nvSpPr>
        <p:spPr>
          <a:xfrm>
            <a:off x="2819400" y="165100"/>
            <a:ext cx="3467100" cy="419100"/>
          </a:xfrm>
        </p:spPr>
        <p:txBody>
          <a:bodyPr/>
          <a:lstStyle/>
          <a:p>
            <a:r>
              <a:rPr lang="en-US" altLang="en-US" sz="2800"/>
              <a:t>Parameters</a:t>
            </a:r>
          </a:p>
        </p:txBody>
      </p:sp>
      <p:sp>
        <p:nvSpPr>
          <p:cNvPr id="130052" name="Text Box 4">
            <a:extLst>
              <a:ext uri="{FF2B5EF4-FFF2-40B4-BE49-F238E27FC236}">
                <a16:creationId xmlns:a16="http://schemas.microsoft.com/office/drawing/2014/main" id="{2FF41A27-031F-436A-89F4-5374EB2A6D88}"/>
              </a:ext>
            </a:extLst>
          </p:cNvPr>
          <p:cNvSpPr txBox="1">
            <a:spLocks noChangeArrowheads="1"/>
          </p:cNvSpPr>
          <p:nvPr/>
        </p:nvSpPr>
        <p:spPr bwMode="auto">
          <a:xfrm>
            <a:off x="4775200" y="4516438"/>
            <a:ext cx="37465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Hydraulic conductivity K, calibrated using multiplying factor applied to spatially variable values.</a:t>
            </a:r>
          </a:p>
          <a:p>
            <a:endParaRPr lang="en-US" altLang="en-US" sz="1800"/>
          </a:p>
          <a:p>
            <a:r>
              <a:rPr lang="en-US" altLang="en-US" sz="1800"/>
              <a:t>The soil capacity parameter ‘soilc’ is estimated as (soil zone depth)/(dth1+dth2)</a:t>
            </a:r>
          </a:p>
        </p:txBody>
      </p:sp>
      <p:graphicFrame>
        <p:nvGraphicFramePr>
          <p:cNvPr id="130053" name="Object 5">
            <a:extLst>
              <a:ext uri="{FF2B5EF4-FFF2-40B4-BE49-F238E27FC236}">
                <a16:creationId xmlns:a16="http://schemas.microsoft.com/office/drawing/2014/main" id="{59CA9DCF-BD8A-4E9C-BA27-595E94D3F5B1}"/>
              </a:ext>
            </a:extLst>
          </p:cNvPr>
          <p:cNvGraphicFramePr>
            <a:graphicFrameLocks noChangeAspect="1"/>
          </p:cNvGraphicFramePr>
          <p:nvPr>
            <p:extLst>
              <p:ext uri="{D42A27DB-BD31-4B8C-83A1-F6EECF244321}">
                <p14:modId xmlns:p14="http://schemas.microsoft.com/office/powerpoint/2010/main" val="3490506014"/>
              </p:ext>
            </p:extLst>
          </p:nvPr>
        </p:nvGraphicFramePr>
        <p:xfrm>
          <a:off x="4805363" y="1052513"/>
          <a:ext cx="3765550" cy="2887662"/>
        </p:xfrm>
        <a:graphic>
          <a:graphicData uri="http://schemas.openxmlformats.org/presentationml/2006/ole">
            <mc:AlternateContent xmlns:mc="http://schemas.openxmlformats.org/markup-compatibility/2006">
              <mc:Choice xmlns:v="urn:schemas-microsoft-com:vml" Requires="v">
                <p:oleObj spid="_x0000_s148482" name="Worksheet" r:id="rId4" imgW="4295758" imgH="3609821" progId="Excel.Sheet.8">
                  <p:embed/>
                </p:oleObj>
              </mc:Choice>
              <mc:Fallback>
                <p:oleObj name="Worksheet" r:id="rId4" imgW="4295758" imgH="3609821" progId="Excel.Sheet.8">
                  <p:embed/>
                  <p:pic>
                    <p:nvPicPr>
                      <p:cNvPr id="0" name="Object 5"/>
                      <p:cNvPicPr>
                        <a:picLocks noChangeAspect="1" noChangeArrowheads="1"/>
                      </p:cNvPicPr>
                      <p:nvPr/>
                    </p:nvPicPr>
                    <p:blipFill>
                      <a:blip r:embed="rId5"/>
                      <a:srcRect/>
                      <a:stretch>
                        <a:fillRect/>
                      </a:stretch>
                    </p:blipFill>
                    <p:spPr bwMode="auto">
                      <a:xfrm>
                        <a:off x="4805363" y="1052513"/>
                        <a:ext cx="3765550"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4" name="Object 6">
            <a:extLst>
              <a:ext uri="{FF2B5EF4-FFF2-40B4-BE49-F238E27FC236}">
                <a16:creationId xmlns:a16="http://schemas.microsoft.com/office/drawing/2014/main" id="{EEAFE6CD-B516-4451-A085-4BE4E7EB2328}"/>
              </a:ext>
            </a:extLst>
          </p:cNvPr>
          <p:cNvGraphicFramePr>
            <a:graphicFrameLocks noChangeAspect="1"/>
          </p:cNvGraphicFramePr>
          <p:nvPr>
            <p:extLst>
              <p:ext uri="{D42A27DB-BD31-4B8C-83A1-F6EECF244321}">
                <p14:modId xmlns:p14="http://schemas.microsoft.com/office/powerpoint/2010/main" val="3767576636"/>
              </p:ext>
            </p:extLst>
          </p:nvPr>
        </p:nvGraphicFramePr>
        <p:xfrm>
          <a:off x="215900" y="1060450"/>
          <a:ext cx="4360863" cy="5594350"/>
        </p:xfrm>
        <a:graphic>
          <a:graphicData uri="http://schemas.openxmlformats.org/presentationml/2006/ole">
            <mc:AlternateContent xmlns:mc="http://schemas.openxmlformats.org/markup-compatibility/2006">
              <mc:Choice xmlns:v="urn:schemas-microsoft-com:vml" Requires="v">
                <p:oleObj spid="_x0000_s148483" name="Worksheet" r:id="rId6" imgW="5486352" imgH="7038821" progId="Excel.Sheet.8">
                  <p:embed/>
                </p:oleObj>
              </mc:Choice>
              <mc:Fallback>
                <p:oleObj name="Worksheet" r:id="rId6" imgW="5486352" imgH="7038821" progId="Excel.Sheet.8">
                  <p:embed/>
                  <p:pic>
                    <p:nvPicPr>
                      <p:cNvPr id="0" name="Object 6"/>
                      <p:cNvPicPr>
                        <a:picLocks noChangeAspect="1" noChangeArrowheads="1"/>
                      </p:cNvPicPr>
                      <p:nvPr/>
                    </p:nvPicPr>
                    <p:blipFill>
                      <a:blip r:embed="rId7"/>
                      <a:srcRect/>
                      <a:stretch>
                        <a:fillRect/>
                      </a:stretch>
                    </p:blipFill>
                    <p:spPr bwMode="auto">
                      <a:xfrm>
                        <a:off x="215900" y="1060450"/>
                        <a:ext cx="4360863"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5" name="Text Box 7">
            <a:extLst>
              <a:ext uri="{FF2B5EF4-FFF2-40B4-BE49-F238E27FC236}">
                <a16:creationId xmlns:a16="http://schemas.microsoft.com/office/drawing/2014/main" id="{04660425-6D22-4CC6-8EF2-2A4A4666E8BB}"/>
              </a:ext>
            </a:extLst>
          </p:cNvPr>
          <p:cNvSpPr txBox="1">
            <a:spLocks noChangeArrowheads="1"/>
          </p:cNvSpPr>
          <p:nvPr/>
        </p:nvSpPr>
        <p:spPr bwMode="auto">
          <a:xfrm>
            <a:off x="215900" y="6223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Spatially variable</a:t>
            </a:r>
          </a:p>
        </p:txBody>
      </p:sp>
      <p:sp>
        <p:nvSpPr>
          <p:cNvPr id="130056" name="Text Box 8">
            <a:extLst>
              <a:ext uri="{FF2B5EF4-FFF2-40B4-BE49-F238E27FC236}">
                <a16:creationId xmlns:a16="http://schemas.microsoft.com/office/drawing/2014/main" id="{A71B1718-DFB1-4ECA-878B-0DE0980A2101}"/>
              </a:ext>
            </a:extLst>
          </p:cNvPr>
          <p:cNvSpPr txBox="1">
            <a:spLocks noChangeArrowheads="1"/>
          </p:cNvSpPr>
          <p:nvPr/>
        </p:nvSpPr>
        <p:spPr bwMode="auto">
          <a:xfrm>
            <a:off x="4711700" y="5715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Spatially constant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374BB350-3C33-4701-AFCF-641077A99A0C}"/>
              </a:ext>
            </a:extLst>
          </p:cNvPr>
          <p:cNvSpPr>
            <a:spLocks noGrp="1" noChangeArrowheads="1"/>
          </p:cNvSpPr>
          <p:nvPr>
            <p:ph type="title"/>
          </p:nvPr>
        </p:nvSpPr>
        <p:spPr>
          <a:xfrm>
            <a:off x="0" y="368300"/>
            <a:ext cx="1371600" cy="660400"/>
          </a:xfrm>
        </p:spPr>
        <p:txBody>
          <a:bodyPr/>
          <a:lstStyle/>
          <a:p>
            <a:r>
              <a:rPr lang="en-US" altLang="en-US" sz="1800"/>
              <a:t>Basin average precipitation</a:t>
            </a:r>
          </a:p>
        </p:txBody>
      </p:sp>
      <p:graphicFrame>
        <p:nvGraphicFramePr>
          <p:cNvPr id="132099" name="Object 3">
            <a:extLst>
              <a:ext uri="{FF2B5EF4-FFF2-40B4-BE49-F238E27FC236}">
                <a16:creationId xmlns:a16="http://schemas.microsoft.com/office/drawing/2014/main" id="{4AF28A0F-1270-496E-A188-4D2C92E586E2}"/>
              </a:ext>
            </a:extLst>
          </p:cNvPr>
          <p:cNvGraphicFramePr>
            <a:graphicFrameLocks noChangeAspect="1"/>
          </p:cNvGraphicFramePr>
          <p:nvPr/>
        </p:nvGraphicFramePr>
        <p:xfrm>
          <a:off x="1090613" y="1655763"/>
          <a:ext cx="8053387" cy="2620962"/>
        </p:xfrm>
        <a:graphic>
          <a:graphicData uri="http://schemas.openxmlformats.org/presentationml/2006/ole">
            <mc:AlternateContent xmlns:mc="http://schemas.openxmlformats.org/markup-compatibility/2006">
              <mc:Choice xmlns:v="urn:schemas-microsoft-com:vml" Requires="v">
                <p:oleObj spid="_x0000_s150528"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30003" b="27885"/>
                      <a:stretch>
                        <a:fillRect/>
                      </a:stretch>
                    </p:blipFill>
                    <p:spPr bwMode="auto">
                      <a:xfrm>
                        <a:off x="1090613" y="1655763"/>
                        <a:ext cx="8053387"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a:extLst>
              <a:ext uri="{FF2B5EF4-FFF2-40B4-BE49-F238E27FC236}">
                <a16:creationId xmlns:a16="http://schemas.microsoft.com/office/drawing/2014/main" id="{1B875BF9-73E7-4EB3-BF1E-93779DF24FC9}"/>
              </a:ext>
            </a:extLst>
          </p:cNvPr>
          <p:cNvGraphicFramePr>
            <a:graphicFrameLocks noChangeAspect="1"/>
          </p:cNvGraphicFramePr>
          <p:nvPr/>
        </p:nvGraphicFramePr>
        <p:xfrm>
          <a:off x="1109663" y="4265613"/>
          <a:ext cx="8034337" cy="2592387"/>
        </p:xfrm>
        <a:graphic>
          <a:graphicData uri="http://schemas.openxmlformats.org/presentationml/2006/ole">
            <mc:AlternateContent xmlns:mc="http://schemas.openxmlformats.org/markup-compatibility/2006">
              <mc:Choice xmlns:v="urn:schemas-microsoft-com:vml" Requires="v">
                <p:oleObj spid="_x0000_s150529" name="Graph Sheet" r:id="rId6" imgW="3352680" imgH="2590560" progId="SPLUSGraphSheetFileType">
                  <p:embed/>
                </p:oleObj>
              </mc:Choice>
              <mc:Fallback>
                <p:oleObj name="Graph Sheet" r:id="rId6" imgW="3352680" imgH="2590560" progId="SPLUSGraphSheetFileTyp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t="30003" b="28238"/>
                      <a:stretch>
                        <a:fillRect/>
                      </a:stretch>
                    </p:blipFill>
                    <p:spPr bwMode="auto">
                      <a:xfrm>
                        <a:off x="1109663" y="4265613"/>
                        <a:ext cx="803433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a:extLst>
              <a:ext uri="{FF2B5EF4-FFF2-40B4-BE49-F238E27FC236}">
                <a16:creationId xmlns:a16="http://schemas.microsoft.com/office/drawing/2014/main" id="{29FB1B73-D0BB-4B51-8C5E-0FA42D54A16F}"/>
              </a:ext>
            </a:extLst>
          </p:cNvPr>
          <p:cNvGraphicFramePr>
            <a:graphicFrameLocks noChangeAspect="1"/>
          </p:cNvGraphicFramePr>
          <p:nvPr/>
        </p:nvGraphicFramePr>
        <p:xfrm>
          <a:off x="1081088" y="0"/>
          <a:ext cx="8062912" cy="1741488"/>
        </p:xfrm>
        <a:graphic>
          <a:graphicData uri="http://schemas.openxmlformats.org/presentationml/2006/ole">
            <mc:AlternateContent xmlns:mc="http://schemas.openxmlformats.org/markup-compatibility/2006">
              <mc:Choice xmlns:v="urn:schemas-microsoft-com:vml" Requires="v">
                <p:oleObj spid="_x0000_s150530" name="Graph Sheet" r:id="rId8" imgW="3352680" imgH="2590560" progId="SPLUSGraphSheetFileType">
                  <p:embed/>
                </p:oleObj>
              </mc:Choice>
              <mc:Fallback>
                <p:oleObj name="Graph Sheet" r:id="rId8" imgW="3352680" imgH="2590560" progId="SPLUSGraphSheetFileType">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t="39532" b="32474"/>
                      <a:stretch>
                        <a:fillRect/>
                      </a:stretch>
                    </p:blipFill>
                    <p:spPr bwMode="auto">
                      <a:xfrm>
                        <a:off x="1081088" y="0"/>
                        <a:ext cx="8062912"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2" name="Rectangle 6">
            <a:extLst>
              <a:ext uri="{FF2B5EF4-FFF2-40B4-BE49-F238E27FC236}">
                <a16:creationId xmlns:a16="http://schemas.microsoft.com/office/drawing/2014/main" id="{D15DAAB9-B5F0-4074-9C71-54528732266F}"/>
              </a:ext>
            </a:extLst>
          </p:cNvPr>
          <p:cNvSpPr>
            <a:spLocks noChangeArrowheads="1"/>
          </p:cNvSpPr>
          <p:nvPr/>
        </p:nvSpPr>
        <p:spPr bwMode="auto">
          <a:xfrm>
            <a:off x="0" y="2565400"/>
            <a:ext cx="1371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800"/>
              <a:t>Streamflow at outlet</a:t>
            </a:r>
          </a:p>
        </p:txBody>
      </p:sp>
      <p:sp>
        <p:nvSpPr>
          <p:cNvPr id="132103" name="Rectangle 7">
            <a:extLst>
              <a:ext uri="{FF2B5EF4-FFF2-40B4-BE49-F238E27FC236}">
                <a16:creationId xmlns:a16="http://schemas.microsoft.com/office/drawing/2014/main" id="{8F07553C-97B1-49B4-8643-2FB14D5AAE4E}"/>
              </a:ext>
            </a:extLst>
          </p:cNvPr>
          <p:cNvSpPr>
            <a:spLocks noChangeArrowheads="1"/>
          </p:cNvSpPr>
          <p:nvPr/>
        </p:nvSpPr>
        <p:spPr bwMode="auto">
          <a:xfrm>
            <a:off x="0" y="5041900"/>
            <a:ext cx="13208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800"/>
              <a:t>Cumulative</a:t>
            </a:r>
            <a:br>
              <a:rPr lang="en-US" altLang="en-US" sz="1800"/>
            </a:br>
            <a:r>
              <a:rPr lang="en-US" altLang="en-US" sz="1800"/>
              <a:t>water balance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a:extLst>
              <a:ext uri="{FF2B5EF4-FFF2-40B4-BE49-F238E27FC236}">
                <a16:creationId xmlns:a16="http://schemas.microsoft.com/office/drawing/2014/main" id="{05A810F9-736F-4A1D-814B-3D71CFBC2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2476500"/>
            <a:ext cx="5100637"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7" name="Line 3">
            <a:extLst>
              <a:ext uri="{FF2B5EF4-FFF2-40B4-BE49-F238E27FC236}">
                <a16:creationId xmlns:a16="http://schemas.microsoft.com/office/drawing/2014/main" id="{3601027B-E519-469F-9A4F-E4FEC06FFA52}"/>
              </a:ext>
            </a:extLst>
          </p:cNvPr>
          <p:cNvSpPr>
            <a:spLocks noChangeShapeType="1"/>
          </p:cNvSpPr>
          <p:nvPr/>
        </p:nvSpPr>
        <p:spPr bwMode="auto">
          <a:xfrm flipH="1">
            <a:off x="3136900" y="2463800"/>
            <a:ext cx="4660900" cy="18542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8" name="Line 4">
            <a:extLst>
              <a:ext uri="{FF2B5EF4-FFF2-40B4-BE49-F238E27FC236}">
                <a16:creationId xmlns:a16="http://schemas.microsoft.com/office/drawing/2014/main" id="{36C98C76-54AE-4942-966F-8D06FF79CE11}"/>
              </a:ext>
            </a:extLst>
          </p:cNvPr>
          <p:cNvSpPr>
            <a:spLocks noChangeShapeType="1"/>
          </p:cNvSpPr>
          <p:nvPr/>
        </p:nvSpPr>
        <p:spPr bwMode="auto">
          <a:xfrm flipH="1">
            <a:off x="3924300" y="2476500"/>
            <a:ext cx="2895600" cy="25146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9" name="Line 5">
            <a:extLst>
              <a:ext uri="{FF2B5EF4-FFF2-40B4-BE49-F238E27FC236}">
                <a16:creationId xmlns:a16="http://schemas.microsoft.com/office/drawing/2014/main" id="{5DD2B1BD-9307-479B-BB79-EC0423B794A7}"/>
              </a:ext>
            </a:extLst>
          </p:cNvPr>
          <p:cNvSpPr>
            <a:spLocks noChangeShapeType="1"/>
          </p:cNvSpPr>
          <p:nvPr/>
        </p:nvSpPr>
        <p:spPr bwMode="auto">
          <a:xfrm flipH="1">
            <a:off x="4178300" y="2476500"/>
            <a:ext cx="1524000" cy="20193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0" name="Line 6">
            <a:extLst>
              <a:ext uri="{FF2B5EF4-FFF2-40B4-BE49-F238E27FC236}">
                <a16:creationId xmlns:a16="http://schemas.microsoft.com/office/drawing/2014/main" id="{403CB57E-4BC6-4295-A5C4-898C32BEAA87}"/>
              </a:ext>
            </a:extLst>
          </p:cNvPr>
          <p:cNvSpPr>
            <a:spLocks noChangeShapeType="1"/>
          </p:cNvSpPr>
          <p:nvPr/>
        </p:nvSpPr>
        <p:spPr bwMode="auto">
          <a:xfrm flipH="1">
            <a:off x="2781300" y="2476500"/>
            <a:ext cx="1943100" cy="33655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1" name="Line 7">
            <a:extLst>
              <a:ext uri="{FF2B5EF4-FFF2-40B4-BE49-F238E27FC236}">
                <a16:creationId xmlns:a16="http://schemas.microsoft.com/office/drawing/2014/main" id="{93B5B216-9F42-482D-AA53-6CBF82F105E9}"/>
              </a:ext>
            </a:extLst>
          </p:cNvPr>
          <p:cNvSpPr>
            <a:spLocks noChangeShapeType="1"/>
          </p:cNvSpPr>
          <p:nvPr/>
        </p:nvSpPr>
        <p:spPr bwMode="auto">
          <a:xfrm flipH="1">
            <a:off x="2044700" y="2463800"/>
            <a:ext cx="1651000" cy="26162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2" name="Text Box 8">
            <a:extLst>
              <a:ext uri="{FF2B5EF4-FFF2-40B4-BE49-F238E27FC236}">
                <a16:creationId xmlns:a16="http://schemas.microsoft.com/office/drawing/2014/main" id="{43C40CC4-F383-4F2C-BBE6-C3F79CCE1C64}"/>
              </a:ext>
            </a:extLst>
          </p:cNvPr>
          <p:cNvSpPr txBox="1">
            <a:spLocks noChangeArrowheads="1"/>
          </p:cNvSpPr>
          <p:nvPr/>
        </p:nvSpPr>
        <p:spPr bwMode="auto">
          <a:xfrm>
            <a:off x="6819900" y="3759200"/>
            <a:ext cx="1828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“White space” is the Grey at Dobson minus Ahaura, Arnold and Grey at Waipuna</a:t>
            </a:r>
          </a:p>
        </p:txBody>
      </p:sp>
      <p:graphicFrame>
        <p:nvGraphicFramePr>
          <p:cNvPr id="134153" name="Object 9">
            <a:extLst>
              <a:ext uri="{FF2B5EF4-FFF2-40B4-BE49-F238E27FC236}">
                <a16:creationId xmlns:a16="http://schemas.microsoft.com/office/drawing/2014/main" id="{592E3D7F-8F53-4CC6-A912-ACB35C18E091}"/>
              </a:ext>
            </a:extLst>
          </p:cNvPr>
          <p:cNvGraphicFramePr>
            <a:graphicFrameLocks noChangeAspect="1"/>
          </p:cNvGraphicFramePr>
          <p:nvPr>
            <p:extLst>
              <p:ext uri="{D42A27DB-BD31-4B8C-83A1-F6EECF244321}">
                <p14:modId xmlns:p14="http://schemas.microsoft.com/office/powerpoint/2010/main" val="1056173450"/>
              </p:ext>
            </p:extLst>
          </p:nvPr>
        </p:nvGraphicFramePr>
        <p:xfrm>
          <a:off x="635000" y="0"/>
          <a:ext cx="7724775" cy="2474913"/>
        </p:xfrm>
        <a:graphic>
          <a:graphicData uri="http://schemas.openxmlformats.org/presentationml/2006/ole">
            <mc:AlternateContent xmlns:mc="http://schemas.openxmlformats.org/markup-compatibility/2006">
              <mc:Choice xmlns:v="urn:schemas-microsoft-com:vml" Requires="v">
                <p:oleObj spid="_x0000_s134155" name="Worksheet" r:id="rId5" imgW="5143481" imgH="1647979" progId="Excel.Sheet.8">
                  <p:embed/>
                </p:oleObj>
              </mc:Choice>
              <mc:Fallback>
                <p:oleObj name="Worksheet" r:id="rId5" imgW="5143481" imgH="1647979" progId="Excel.Sheet.8">
                  <p:embed/>
                  <p:pic>
                    <p:nvPicPr>
                      <p:cNvPr id="0" name="Object 9"/>
                      <p:cNvPicPr>
                        <a:picLocks noChangeAspect="1" noChangeArrowheads="1"/>
                      </p:cNvPicPr>
                      <p:nvPr/>
                    </p:nvPicPr>
                    <p:blipFill>
                      <a:blip r:embed="rId6"/>
                      <a:srcRect/>
                      <a:stretch>
                        <a:fillRect/>
                      </a:stretch>
                    </p:blipFill>
                    <p:spPr bwMode="auto">
                      <a:xfrm>
                        <a:off x="635000" y="0"/>
                        <a:ext cx="772477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DCF61948-EEA5-46E1-954C-3BEE8827EDC1}"/>
              </a:ext>
            </a:extLst>
          </p:cNvPr>
          <p:cNvSpPr>
            <a:spLocks noGrp="1" noChangeArrowheads="1"/>
          </p:cNvSpPr>
          <p:nvPr>
            <p:ph type="title"/>
          </p:nvPr>
        </p:nvSpPr>
        <p:spPr>
          <a:xfrm>
            <a:off x="609600" y="228600"/>
            <a:ext cx="7772400" cy="457200"/>
          </a:xfrm>
        </p:spPr>
        <p:txBody>
          <a:bodyPr/>
          <a:lstStyle/>
          <a:p>
            <a:r>
              <a:rPr lang="en-US" altLang="en-US" sz="2800"/>
              <a:t>Summary and Conclusions</a:t>
            </a:r>
          </a:p>
        </p:txBody>
      </p:sp>
      <p:sp>
        <p:nvSpPr>
          <p:cNvPr id="115715" name="Text Box 3">
            <a:extLst>
              <a:ext uri="{FF2B5EF4-FFF2-40B4-BE49-F238E27FC236}">
                <a16:creationId xmlns:a16="http://schemas.microsoft.com/office/drawing/2014/main" id="{A35C5981-6EA7-40BB-8AE3-A02A5846A7D4}"/>
              </a:ext>
            </a:extLst>
          </p:cNvPr>
          <p:cNvSpPr txBox="1">
            <a:spLocks noChangeArrowheads="1"/>
          </p:cNvSpPr>
          <p:nvPr/>
        </p:nvSpPr>
        <p:spPr bwMode="auto">
          <a:xfrm>
            <a:off x="457200" y="914400"/>
            <a:ext cx="815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n-US" altLang="en-US"/>
              <a:t>Modeling system centered on TOPMODEL for representation of spatially distributed water balance based upon topography and GIS data (vegetation and soils).</a:t>
            </a:r>
          </a:p>
          <a:p>
            <a:pPr>
              <a:spcBef>
                <a:spcPct val="50000"/>
              </a:spcBef>
              <a:buFontTx/>
              <a:buChar char="•"/>
            </a:pPr>
            <a:r>
              <a:rPr lang="en-US" altLang="en-US"/>
              <a:t>Capability to automatically set up and run at different model element scales.</a:t>
            </a:r>
          </a:p>
          <a:p>
            <a:pPr>
              <a:spcBef>
                <a:spcPct val="50000"/>
              </a:spcBef>
              <a:buFontTx/>
              <a:buChar char="•"/>
            </a:pPr>
            <a:r>
              <a:rPr lang="en-US" altLang="en-US"/>
              <a:t>Encouraged by small scale calibration, though physical interpretation of calibrated parameters is problematic.</a:t>
            </a:r>
          </a:p>
          <a:p>
            <a:pPr>
              <a:spcBef>
                <a:spcPct val="50000"/>
              </a:spcBef>
              <a:buFontTx/>
              <a:buChar char="•"/>
            </a:pPr>
            <a:r>
              <a:rPr lang="en-US" altLang="en-US"/>
              <a:t>Large scale water balance problem due to difficulty relating precipitation to topography had to be resolved using rather empirical adjustment method.</a:t>
            </a:r>
          </a:p>
          <a:p>
            <a:pPr>
              <a:spcBef>
                <a:spcPct val="50000"/>
              </a:spcBef>
              <a:buFontTx/>
              <a:buChar char="•"/>
            </a:pPr>
            <a:r>
              <a:rPr lang="en-US" altLang="en-US"/>
              <a:t>Results provide hourly simulations of streamflow over the entire watershed.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B97A9E9-91B9-46F7-911A-53AE2B2D5F74}"/>
              </a:ext>
            </a:extLst>
          </p:cNvPr>
          <p:cNvSpPr>
            <a:spLocks noGrp="1" noChangeArrowheads="1"/>
          </p:cNvSpPr>
          <p:nvPr>
            <p:ph type="title"/>
          </p:nvPr>
        </p:nvSpPr>
        <p:spPr>
          <a:xfrm>
            <a:off x="685800" y="347663"/>
            <a:ext cx="7772400" cy="738187"/>
          </a:xfrm>
        </p:spPr>
        <p:txBody>
          <a:bodyPr/>
          <a:lstStyle/>
          <a:p>
            <a:r>
              <a:rPr lang="en-US" altLang="en-US"/>
              <a:t>Are there any questions ?</a:t>
            </a:r>
          </a:p>
        </p:txBody>
      </p:sp>
      <p:graphicFrame>
        <p:nvGraphicFramePr>
          <p:cNvPr id="118787" name="Object 3">
            <a:extLst>
              <a:ext uri="{FF2B5EF4-FFF2-40B4-BE49-F238E27FC236}">
                <a16:creationId xmlns:a16="http://schemas.microsoft.com/office/drawing/2014/main" id="{AFE9F799-DFB1-4DEE-AC98-B7306C71599F}"/>
              </a:ext>
            </a:extLst>
          </p:cNvPr>
          <p:cNvGraphicFramePr>
            <a:graphicFrameLocks noChangeAspect="1"/>
          </p:cNvGraphicFramePr>
          <p:nvPr/>
        </p:nvGraphicFramePr>
        <p:xfrm>
          <a:off x="2633663" y="1708150"/>
          <a:ext cx="2098675" cy="2255838"/>
        </p:xfrm>
        <a:graphic>
          <a:graphicData uri="http://schemas.openxmlformats.org/presentationml/2006/ole">
            <mc:AlternateContent xmlns:mc="http://schemas.openxmlformats.org/markup-compatibility/2006">
              <mc:Choice xmlns:v="urn:schemas-microsoft-com:vml" Requires="v">
                <p:oleObj spid="_x0000_s118824" name="Clip" r:id="rId3" imgW="3025440" imgH="3252600" progId="MS_ClipArt_Gallery.2">
                  <p:embed/>
                </p:oleObj>
              </mc:Choice>
              <mc:Fallback>
                <p:oleObj name="Clip" r:id="rId3" imgW="3025440" imgH="32526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663" y="1708150"/>
                        <a:ext cx="2098675" cy="225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8788" name="Group 4">
            <a:extLst>
              <a:ext uri="{FF2B5EF4-FFF2-40B4-BE49-F238E27FC236}">
                <a16:creationId xmlns:a16="http://schemas.microsoft.com/office/drawing/2014/main" id="{3CC40053-542B-47AF-A2A1-F94EC1AEAE39}"/>
              </a:ext>
            </a:extLst>
          </p:cNvPr>
          <p:cNvGrpSpPr>
            <a:grpSpLocks/>
          </p:cNvGrpSpPr>
          <p:nvPr/>
        </p:nvGrpSpPr>
        <p:grpSpPr bwMode="auto">
          <a:xfrm>
            <a:off x="4090988" y="2344738"/>
            <a:ext cx="2116137" cy="2636837"/>
            <a:chOff x="408" y="1056"/>
            <a:chExt cx="2297" cy="3024"/>
          </a:xfrm>
        </p:grpSpPr>
        <p:sp>
          <p:nvSpPr>
            <p:cNvPr id="118789" name="Rectangle 5">
              <a:extLst>
                <a:ext uri="{FF2B5EF4-FFF2-40B4-BE49-F238E27FC236}">
                  <a16:creationId xmlns:a16="http://schemas.microsoft.com/office/drawing/2014/main" id="{212560BB-F208-480E-94CA-E332A21AFE49}"/>
                </a:ext>
              </a:extLst>
            </p:cNvPr>
            <p:cNvSpPr>
              <a:spLocks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118790" name="Freeform 6">
              <a:extLst>
                <a:ext uri="{FF2B5EF4-FFF2-40B4-BE49-F238E27FC236}">
                  <a16:creationId xmlns:a16="http://schemas.microsoft.com/office/drawing/2014/main" id="{D617489F-8F54-4D38-B73A-330677FCE5DF}"/>
                </a:ext>
              </a:extLst>
            </p:cNvPr>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1" name="Freeform 7">
              <a:extLst>
                <a:ext uri="{FF2B5EF4-FFF2-40B4-BE49-F238E27FC236}">
                  <a16:creationId xmlns:a16="http://schemas.microsoft.com/office/drawing/2014/main" id="{5210D6E7-842C-4654-94A2-9C1E40B45FAF}"/>
                </a:ext>
              </a:extLst>
            </p:cNvPr>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2" name="Freeform 8">
              <a:extLst>
                <a:ext uri="{FF2B5EF4-FFF2-40B4-BE49-F238E27FC236}">
                  <a16:creationId xmlns:a16="http://schemas.microsoft.com/office/drawing/2014/main" id="{0F21F90F-B02C-4EC7-AE0C-B8545E80C297}"/>
                </a:ext>
              </a:extLst>
            </p:cNvPr>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3" name="Freeform 9">
              <a:extLst>
                <a:ext uri="{FF2B5EF4-FFF2-40B4-BE49-F238E27FC236}">
                  <a16:creationId xmlns:a16="http://schemas.microsoft.com/office/drawing/2014/main" id="{81A86BDF-269C-4D0D-A38B-9EDAA5290916}"/>
                </a:ext>
              </a:extLst>
            </p:cNvPr>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4" name="Freeform 10">
              <a:extLst>
                <a:ext uri="{FF2B5EF4-FFF2-40B4-BE49-F238E27FC236}">
                  <a16:creationId xmlns:a16="http://schemas.microsoft.com/office/drawing/2014/main" id="{F810F87E-12D7-4E6B-931D-CF43A25D07BD}"/>
                </a:ext>
              </a:extLst>
            </p:cNvPr>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5" name="Freeform 11">
              <a:extLst>
                <a:ext uri="{FF2B5EF4-FFF2-40B4-BE49-F238E27FC236}">
                  <a16:creationId xmlns:a16="http://schemas.microsoft.com/office/drawing/2014/main" id="{526F32A5-C495-4F73-B971-75603B349F33}"/>
                </a:ext>
              </a:extLst>
            </p:cNvPr>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6" name="Freeform 12">
              <a:extLst>
                <a:ext uri="{FF2B5EF4-FFF2-40B4-BE49-F238E27FC236}">
                  <a16:creationId xmlns:a16="http://schemas.microsoft.com/office/drawing/2014/main" id="{1A16D323-6AA2-4B95-A964-1E290E9726DB}"/>
                </a:ext>
              </a:extLst>
            </p:cNvPr>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7" name="Line 13">
              <a:extLst>
                <a:ext uri="{FF2B5EF4-FFF2-40B4-BE49-F238E27FC236}">
                  <a16:creationId xmlns:a16="http://schemas.microsoft.com/office/drawing/2014/main" id="{A631F78B-763A-4186-BBAE-452609CAFFC3}"/>
                </a:ext>
              </a:extLst>
            </p:cNvPr>
            <p:cNvSpPr>
              <a:spLocks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8" name="Line 14">
              <a:extLst>
                <a:ext uri="{FF2B5EF4-FFF2-40B4-BE49-F238E27FC236}">
                  <a16:creationId xmlns:a16="http://schemas.microsoft.com/office/drawing/2014/main" id="{4F26D895-0E6C-4C4D-8A41-4A498AFF2072}"/>
                </a:ext>
              </a:extLst>
            </p:cNvPr>
            <p:cNvSpPr>
              <a:spLocks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799" name="Line 15">
              <a:extLst>
                <a:ext uri="{FF2B5EF4-FFF2-40B4-BE49-F238E27FC236}">
                  <a16:creationId xmlns:a16="http://schemas.microsoft.com/office/drawing/2014/main" id="{8EBDA4F2-044A-4CB4-9AA6-E4F29C6F0C0A}"/>
                </a:ext>
              </a:extLst>
            </p:cNvPr>
            <p:cNvSpPr>
              <a:spLocks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0" name="Line 16">
              <a:extLst>
                <a:ext uri="{FF2B5EF4-FFF2-40B4-BE49-F238E27FC236}">
                  <a16:creationId xmlns:a16="http://schemas.microsoft.com/office/drawing/2014/main" id="{C3E56735-E95B-4BDE-BA09-B36C69F76DF7}"/>
                </a:ext>
              </a:extLst>
            </p:cNvPr>
            <p:cNvSpPr>
              <a:spLocks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1" name="Line 17">
              <a:extLst>
                <a:ext uri="{FF2B5EF4-FFF2-40B4-BE49-F238E27FC236}">
                  <a16:creationId xmlns:a16="http://schemas.microsoft.com/office/drawing/2014/main" id="{C7E002BA-331B-42B8-889C-D0A9169DD5E6}"/>
                </a:ext>
              </a:extLst>
            </p:cNvPr>
            <p:cNvSpPr>
              <a:spLocks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2" name="Line 18">
              <a:extLst>
                <a:ext uri="{FF2B5EF4-FFF2-40B4-BE49-F238E27FC236}">
                  <a16:creationId xmlns:a16="http://schemas.microsoft.com/office/drawing/2014/main" id="{92A28D84-C893-4648-95D1-3776B710F466}"/>
                </a:ext>
              </a:extLst>
            </p:cNvPr>
            <p:cNvSpPr>
              <a:spLocks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3" name="Line 19">
              <a:extLst>
                <a:ext uri="{FF2B5EF4-FFF2-40B4-BE49-F238E27FC236}">
                  <a16:creationId xmlns:a16="http://schemas.microsoft.com/office/drawing/2014/main" id="{D84E1592-71C0-4198-BF49-4662D5CF7D4A}"/>
                </a:ext>
              </a:extLst>
            </p:cNvPr>
            <p:cNvSpPr>
              <a:spLocks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4" name="Line 20">
              <a:extLst>
                <a:ext uri="{FF2B5EF4-FFF2-40B4-BE49-F238E27FC236}">
                  <a16:creationId xmlns:a16="http://schemas.microsoft.com/office/drawing/2014/main" id="{B2625DD2-C9E6-4222-A333-8AF2FB2ACC07}"/>
                </a:ext>
              </a:extLst>
            </p:cNvPr>
            <p:cNvSpPr>
              <a:spLocks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5" name="Line 21">
              <a:extLst>
                <a:ext uri="{FF2B5EF4-FFF2-40B4-BE49-F238E27FC236}">
                  <a16:creationId xmlns:a16="http://schemas.microsoft.com/office/drawing/2014/main" id="{63662205-1FD1-4615-B0E1-0A9C2E852237}"/>
                </a:ext>
              </a:extLst>
            </p:cNvPr>
            <p:cNvSpPr>
              <a:spLocks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6" name="Line 22">
              <a:extLst>
                <a:ext uri="{FF2B5EF4-FFF2-40B4-BE49-F238E27FC236}">
                  <a16:creationId xmlns:a16="http://schemas.microsoft.com/office/drawing/2014/main" id="{FCC30B95-5825-4E2A-84BD-DCA6C48AEDDF}"/>
                </a:ext>
              </a:extLst>
            </p:cNvPr>
            <p:cNvSpPr>
              <a:spLocks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7" name="Line 23">
              <a:extLst>
                <a:ext uri="{FF2B5EF4-FFF2-40B4-BE49-F238E27FC236}">
                  <a16:creationId xmlns:a16="http://schemas.microsoft.com/office/drawing/2014/main" id="{99015B23-A3E5-4225-B42C-3D0A115BF838}"/>
                </a:ext>
              </a:extLst>
            </p:cNvPr>
            <p:cNvSpPr>
              <a:spLocks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8" name="Line 24">
              <a:extLst>
                <a:ext uri="{FF2B5EF4-FFF2-40B4-BE49-F238E27FC236}">
                  <a16:creationId xmlns:a16="http://schemas.microsoft.com/office/drawing/2014/main" id="{C348A004-D94E-42E1-A559-DD057D25CCA9}"/>
                </a:ext>
              </a:extLst>
            </p:cNvPr>
            <p:cNvSpPr>
              <a:spLocks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09" name="Line 25">
              <a:extLst>
                <a:ext uri="{FF2B5EF4-FFF2-40B4-BE49-F238E27FC236}">
                  <a16:creationId xmlns:a16="http://schemas.microsoft.com/office/drawing/2014/main" id="{A31551CE-21A5-424B-9433-7BB5543189C3}"/>
                </a:ext>
              </a:extLst>
            </p:cNvPr>
            <p:cNvSpPr>
              <a:spLocks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10" name="Line 26">
              <a:extLst>
                <a:ext uri="{FF2B5EF4-FFF2-40B4-BE49-F238E27FC236}">
                  <a16:creationId xmlns:a16="http://schemas.microsoft.com/office/drawing/2014/main" id="{9F3E9F40-1780-42C8-8554-D7158405C49E}"/>
                </a:ext>
              </a:extLst>
            </p:cNvPr>
            <p:cNvSpPr>
              <a:spLocks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11" name="Freeform 27">
              <a:extLst>
                <a:ext uri="{FF2B5EF4-FFF2-40B4-BE49-F238E27FC236}">
                  <a16:creationId xmlns:a16="http://schemas.microsoft.com/office/drawing/2014/main" id="{15710F7C-43CD-4ED9-ADE5-E8739CE187D2}"/>
                </a:ext>
              </a:extLst>
            </p:cNvPr>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12" name="Freeform 28">
              <a:extLst>
                <a:ext uri="{FF2B5EF4-FFF2-40B4-BE49-F238E27FC236}">
                  <a16:creationId xmlns:a16="http://schemas.microsoft.com/office/drawing/2014/main" id="{912A466E-1904-4918-A3ED-4AA06D042306}"/>
                </a:ext>
              </a:extLst>
            </p:cNvPr>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13" name="Freeform 29">
              <a:extLst>
                <a:ext uri="{FF2B5EF4-FFF2-40B4-BE49-F238E27FC236}">
                  <a16:creationId xmlns:a16="http://schemas.microsoft.com/office/drawing/2014/main" id="{F0368AC3-B3AC-4B0D-8754-2CADDCE338A1}"/>
                </a:ext>
              </a:extLst>
            </p:cNvPr>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14" name="Freeform 30">
              <a:extLst>
                <a:ext uri="{FF2B5EF4-FFF2-40B4-BE49-F238E27FC236}">
                  <a16:creationId xmlns:a16="http://schemas.microsoft.com/office/drawing/2014/main" id="{0834AA23-DAE0-48BB-83E9-BECA48B23413}"/>
                </a:ext>
              </a:extLst>
            </p:cNvPr>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15" name="Text Box 31">
              <a:extLst>
                <a:ext uri="{FF2B5EF4-FFF2-40B4-BE49-F238E27FC236}">
                  <a16:creationId xmlns:a16="http://schemas.microsoft.com/office/drawing/2014/main" id="{38FD5115-A46E-4284-B9DB-B611636FF8F8}"/>
                </a:ext>
              </a:extLst>
            </p:cNvPr>
            <p:cNvSpPr txBox="1">
              <a:spLocks noChangeArrowheads="1"/>
            </p:cNvSpPr>
            <p:nvPr/>
          </p:nvSpPr>
          <p:spPr bwMode="auto">
            <a:xfrm>
              <a:off x="1099" y="2420"/>
              <a:ext cx="488" cy="174"/>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a:r>
                <a:rPr lang="en-CA" altLang="en-US" sz="1000">
                  <a:solidFill>
                    <a:schemeClr val="tx2"/>
                  </a:solidFill>
                  <a:effectLst>
                    <a:outerShdw blurRad="38100" dist="38100" dir="2700000" algn="tl">
                      <a:srgbClr val="C0C0C0"/>
                    </a:outerShdw>
                  </a:effectLst>
                  <a:latin typeface="Arial" panose="020B0604020202020204" pitchFamily="34" charset="0"/>
                </a:rPr>
                <a:t>AREA 1</a:t>
              </a:r>
              <a:endParaRPr lang="en-CA" altLang="en-US" sz="1000">
                <a:latin typeface="Arial" panose="020B0604020202020204" pitchFamily="34" charset="0"/>
              </a:endParaRPr>
            </a:p>
          </p:txBody>
        </p:sp>
        <p:sp>
          <p:nvSpPr>
            <p:cNvPr id="118816" name="Rectangle 32">
              <a:extLst>
                <a:ext uri="{FF2B5EF4-FFF2-40B4-BE49-F238E27FC236}">
                  <a16:creationId xmlns:a16="http://schemas.microsoft.com/office/drawing/2014/main" id="{645EDEB1-795F-4BE2-A5D9-175CF18D340A}"/>
                </a:ext>
              </a:extLst>
            </p:cNvPr>
            <p:cNvSpPr>
              <a:spLocks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118817" name="Freeform 33">
              <a:extLst>
                <a:ext uri="{FF2B5EF4-FFF2-40B4-BE49-F238E27FC236}">
                  <a16:creationId xmlns:a16="http://schemas.microsoft.com/office/drawing/2014/main" id="{914F2C1F-88AF-4E71-979D-D93F318C88E8}"/>
                </a:ext>
              </a:extLst>
            </p:cNvPr>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18" name="Freeform 34">
              <a:extLst>
                <a:ext uri="{FF2B5EF4-FFF2-40B4-BE49-F238E27FC236}">
                  <a16:creationId xmlns:a16="http://schemas.microsoft.com/office/drawing/2014/main" id="{6E8350E8-5FD7-4831-97B8-D83D927A95E9}"/>
                </a:ext>
              </a:extLst>
            </p:cNvPr>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19" name="Text Box 35">
              <a:extLst>
                <a:ext uri="{FF2B5EF4-FFF2-40B4-BE49-F238E27FC236}">
                  <a16:creationId xmlns:a16="http://schemas.microsoft.com/office/drawing/2014/main" id="{98247CB4-75C7-4B62-9731-D39B90D4053C}"/>
                </a:ext>
              </a:extLst>
            </p:cNvPr>
            <p:cNvSpPr txBox="1">
              <a:spLocks noChangeArrowheads="1"/>
            </p:cNvSpPr>
            <p:nvPr/>
          </p:nvSpPr>
          <p:spPr bwMode="auto">
            <a:xfrm>
              <a:off x="1242" y="1642"/>
              <a:ext cx="488" cy="1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a:r>
                <a:rPr lang="en-CA" altLang="en-US" sz="1000">
                  <a:solidFill>
                    <a:schemeClr val="tx2"/>
                  </a:solidFill>
                  <a:effectLst>
                    <a:outerShdw blurRad="38100" dist="38100" dir="2700000" algn="tl">
                      <a:srgbClr val="C0C0C0"/>
                    </a:outerShdw>
                  </a:effectLst>
                  <a:latin typeface="Arial" panose="020B0604020202020204" pitchFamily="34" charset="0"/>
                </a:rPr>
                <a:t>AREA 2</a:t>
              </a:r>
              <a:endParaRPr lang="en-CA" altLang="en-US" sz="3000">
                <a:latin typeface="Arial" panose="020B0604020202020204" pitchFamily="34" charset="0"/>
              </a:endParaRPr>
            </a:p>
          </p:txBody>
        </p:sp>
        <p:sp>
          <p:nvSpPr>
            <p:cNvPr id="118820" name="Line 36">
              <a:extLst>
                <a:ext uri="{FF2B5EF4-FFF2-40B4-BE49-F238E27FC236}">
                  <a16:creationId xmlns:a16="http://schemas.microsoft.com/office/drawing/2014/main" id="{3C20B1A1-BB55-4B2D-8B71-3DCD62395FE0}"/>
                </a:ext>
              </a:extLst>
            </p:cNvPr>
            <p:cNvSpPr>
              <a:spLocks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21" name="Line 37">
              <a:extLst>
                <a:ext uri="{FF2B5EF4-FFF2-40B4-BE49-F238E27FC236}">
                  <a16:creationId xmlns:a16="http://schemas.microsoft.com/office/drawing/2014/main" id="{4136C866-72FC-4F00-A577-0B06A42C2F99}"/>
                </a:ext>
              </a:extLst>
            </p:cNvPr>
            <p:cNvSpPr>
              <a:spLocks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18822" name="Text Box 38">
              <a:extLst>
                <a:ext uri="{FF2B5EF4-FFF2-40B4-BE49-F238E27FC236}">
                  <a16:creationId xmlns:a16="http://schemas.microsoft.com/office/drawing/2014/main" id="{FF19A18F-9CC1-41F5-B6F7-F40EC5AFD573}"/>
                </a:ext>
              </a:extLst>
            </p:cNvPr>
            <p:cNvSpPr txBox="1">
              <a:spLocks noChangeArrowheads="1"/>
            </p:cNvSpPr>
            <p:nvPr/>
          </p:nvSpPr>
          <p:spPr bwMode="auto">
            <a:xfrm>
              <a:off x="1428" y="1757"/>
              <a:ext cx="491"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a:r>
                <a:rPr lang="en-CA" altLang="en-US" sz="1200" b="1">
                  <a:solidFill>
                    <a:srgbClr val="000000"/>
                  </a:solidFill>
                  <a:latin typeface="Arial" panose="020B0604020202020204" pitchFamily="34" charset="0"/>
                </a:rPr>
                <a:t>3</a:t>
              </a:r>
              <a:endParaRPr lang="en-CA" altLang="en-US" sz="1200">
                <a:latin typeface="Arial" panose="020B0604020202020204" pitchFamily="34" charset="0"/>
              </a:endParaRPr>
            </a:p>
          </p:txBody>
        </p:sp>
        <p:sp>
          <p:nvSpPr>
            <p:cNvPr id="118823" name="Text Box 39">
              <a:extLst>
                <a:ext uri="{FF2B5EF4-FFF2-40B4-BE49-F238E27FC236}">
                  <a16:creationId xmlns:a16="http://schemas.microsoft.com/office/drawing/2014/main" id="{BFFEC1FA-17F7-4868-9F53-18D8164C0B2A}"/>
                </a:ext>
              </a:extLst>
            </p:cNvPr>
            <p:cNvSpPr txBox="1">
              <a:spLocks noChangeArrowheads="1"/>
            </p:cNvSpPr>
            <p:nvPr/>
          </p:nvSpPr>
          <p:spPr bwMode="auto">
            <a:xfrm>
              <a:off x="1390" y="3199"/>
              <a:ext cx="583"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a:r>
                <a:rPr lang="en-CA" altLang="en-US" sz="1200" b="1">
                  <a:solidFill>
                    <a:srgbClr val="000000"/>
                  </a:solidFill>
                  <a:latin typeface="Arial" panose="020B0604020202020204" pitchFamily="34" charset="0"/>
                </a:rPr>
                <a:t>12</a:t>
              </a:r>
              <a:endParaRPr lang="en-CA" altLang="en-US" sz="2000">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1029">
            <a:extLst>
              <a:ext uri="{FF2B5EF4-FFF2-40B4-BE49-F238E27FC236}">
                <a16:creationId xmlns:a16="http://schemas.microsoft.com/office/drawing/2014/main" id="{6569BA0F-A8E6-40A8-B975-D3B599950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0"/>
            <a:ext cx="5673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0" name="Text Box 1028">
            <a:extLst>
              <a:ext uri="{FF2B5EF4-FFF2-40B4-BE49-F238E27FC236}">
                <a16:creationId xmlns:a16="http://schemas.microsoft.com/office/drawing/2014/main" id="{30772DE7-925C-48C4-9204-8815A07894A7}"/>
              </a:ext>
            </a:extLst>
          </p:cNvPr>
          <p:cNvSpPr txBox="1">
            <a:spLocks noChangeArrowheads="1"/>
          </p:cNvSpPr>
          <p:nvPr/>
        </p:nvSpPr>
        <p:spPr bwMode="auto">
          <a:xfrm>
            <a:off x="2767013" y="661988"/>
            <a:ext cx="2884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New Zealand South Island</a:t>
            </a:r>
            <a:endParaRPr lang="en-US" altLang="en-US" sz="1600"/>
          </a:p>
        </p:txBody>
      </p:sp>
      <p:sp>
        <p:nvSpPr>
          <p:cNvPr id="121858" name="Rectangle 1026">
            <a:extLst>
              <a:ext uri="{FF2B5EF4-FFF2-40B4-BE49-F238E27FC236}">
                <a16:creationId xmlns:a16="http://schemas.microsoft.com/office/drawing/2014/main" id="{9E5C9881-0407-4064-A780-0C374EE16B80}"/>
              </a:ext>
            </a:extLst>
          </p:cNvPr>
          <p:cNvSpPr>
            <a:spLocks noGrp="1" noChangeArrowheads="1"/>
          </p:cNvSpPr>
          <p:nvPr>
            <p:ph type="title"/>
          </p:nvPr>
        </p:nvSpPr>
        <p:spPr>
          <a:xfrm>
            <a:off x="887413" y="0"/>
            <a:ext cx="3662362" cy="373063"/>
          </a:xfrm>
        </p:spPr>
        <p:txBody>
          <a:bodyPr/>
          <a:lstStyle/>
          <a:p>
            <a:r>
              <a:rPr lang="en-US" altLang="en-US" sz="2000"/>
              <a:t>Location Map of the Grey River</a:t>
            </a:r>
          </a:p>
        </p:txBody>
      </p:sp>
      <p:sp>
        <p:nvSpPr>
          <p:cNvPr id="121862" name="Oval 1030">
            <a:extLst>
              <a:ext uri="{FF2B5EF4-FFF2-40B4-BE49-F238E27FC236}">
                <a16:creationId xmlns:a16="http://schemas.microsoft.com/office/drawing/2014/main" id="{F4D994E0-036D-4736-AAB6-33AB19220C9F}"/>
              </a:ext>
            </a:extLst>
          </p:cNvPr>
          <p:cNvSpPr>
            <a:spLocks noChangeArrowheads="1"/>
          </p:cNvSpPr>
          <p:nvPr/>
        </p:nvSpPr>
        <p:spPr bwMode="auto">
          <a:xfrm>
            <a:off x="6497638" y="3000375"/>
            <a:ext cx="74612"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3" name="Text Box 1031">
            <a:extLst>
              <a:ext uri="{FF2B5EF4-FFF2-40B4-BE49-F238E27FC236}">
                <a16:creationId xmlns:a16="http://schemas.microsoft.com/office/drawing/2014/main" id="{710216CA-8391-47CE-B73A-EDE7BAC87EC6}"/>
              </a:ext>
            </a:extLst>
          </p:cNvPr>
          <p:cNvSpPr txBox="1">
            <a:spLocks noChangeArrowheads="1"/>
          </p:cNvSpPr>
          <p:nvPr/>
        </p:nvSpPr>
        <p:spPr bwMode="auto">
          <a:xfrm>
            <a:off x="6548438" y="2862263"/>
            <a:ext cx="1103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Christchurch</a:t>
            </a:r>
          </a:p>
        </p:txBody>
      </p:sp>
      <p:sp>
        <p:nvSpPr>
          <p:cNvPr id="121864" name="Oval 1032">
            <a:extLst>
              <a:ext uri="{FF2B5EF4-FFF2-40B4-BE49-F238E27FC236}">
                <a16:creationId xmlns:a16="http://schemas.microsoft.com/office/drawing/2014/main" id="{20D2029F-8A4B-4BAE-9D2A-5B3A9360964D}"/>
              </a:ext>
            </a:extLst>
          </p:cNvPr>
          <p:cNvSpPr>
            <a:spLocks noChangeArrowheads="1"/>
          </p:cNvSpPr>
          <p:nvPr/>
        </p:nvSpPr>
        <p:spPr bwMode="auto">
          <a:xfrm>
            <a:off x="5453063" y="2022475"/>
            <a:ext cx="74612"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7" name="Text Box 1035">
            <a:extLst>
              <a:ext uri="{FF2B5EF4-FFF2-40B4-BE49-F238E27FC236}">
                <a16:creationId xmlns:a16="http://schemas.microsoft.com/office/drawing/2014/main" id="{FD751112-7A1D-4DFE-A497-61D49BCE5FDB}"/>
              </a:ext>
            </a:extLst>
          </p:cNvPr>
          <p:cNvSpPr txBox="1">
            <a:spLocks noChangeArrowheads="1"/>
          </p:cNvSpPr>
          <p:nvPr/>
        </p:nvSpPr>
        <p:spPr bwMode="auto">
          <a:xfrm>
            <a:off x="4397375" y="1852613"/>
            <a:ext cx="293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Greymouth</a:t>
            </a:r>
          </a:p>
        </p:txBody>
      </p:sp>
      <p:sp>
        <p:nvSpPr>
          <p:cNvPr id="121868" name="Text Box 1036">
            <a:extLst>
              <a:ext uri="{FF2B5EF4-FFF2-40B4-BE49-F238E27FC236}">
                <a16:creationId xmlns:a16="http://schemas.microsoft.com/office/drawing/2014/main" id="{78874359-B09A-42E8-8091-9C2AB81BB153}"/>
              </a:ext>
            </a:extLst>
          </p:cNvPr>
          <p:cNvSpPr txBox="1">
            <a:spLocks noChangeArrowheads="1"/>
          </p:cNvSpPr>
          <p:nvPr/>
        </p:nvSpPr>
        <p:spPr bwMode="auto">
          <a:xfrm>
            <a:off x="428625" y="1487488"/>
            <a:ext cx="49990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Basin Area: 3817 km</a:t>
            </a:r>
            <a:r>
              <a:rPr lang="en-US" altLang="en-US" sz="2000" baseline="30000"/>
              <a:t>2</a:t>
            </a:r>
            <a:endParaRPr lang="en-US" altLang="en-US" sz="2000"/>
          </a:p>
          <a:p>
            <a:pPr>
              <a:spcBef>
                <a:spcPct val="50000"/>
              </a:spcBef>
            </a:pPr>
            <a:r>
              <a:rPr lang="en-US" altLang="en-US" sz="2000"/>
              <a:t>Flow: 12.1 x 10</a:t>
            </a:r>
            <a:r>
              <a:rPr lang="en-US" altLang="en-US" sz="2000" baseline="30000"/>
              <a:t>9</a:t>
            </a:r>
            <a:r>
              <a:rPr lang="en-US" altLang="en-US" sz="2000"/>
              <a:t> m</a:t>
            </a:r>
            <a:r>
              <a:rPr lang="en-US" altLang="en-US" sz="2000" baseline="30000"/>
              <a:t>3</a:t>
            </a:r>
          </a:p>
          <a:p>
            <a:pPr>
              <a:spcBef>
                <a:spcPct val="50000"/>
              </a:spcBef>
            </a:pPr>
            <a:r>
              <a:rPr lang="en-US" altLang="en-US" sz="2000"/>
              <a:t>Flow/Area: 3184 mm</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NZwork\greydem.wmf">
            <a:extLst>
              <a:ext uri="{FF2B5EF4-FFF2-40B4-BE49-F238E27FC236}">
                <a16:creationId xmlns:a16="http://schemas.microsoft.com/office/drawing/2014/main" id="{8CD9B647-4B7C-484D-8795-D60D4B1DA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347663"/>
            <a:ext cx="10028238" cy="709453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4">
            <a:extLst>
              <a:ext uri="{FF2B5EF4-FFF2-40B4-BE49-F238E27FC236}">
                <a16:creationId xmlns:a16="http://schemas.microsoft.com/office/drawing/2014/main" id="{11BF5C5A-CCCE-4A5C-9F24-0D3696CE81BB}"/>
              </a:ext>
            </a:extLst>
          </p:cNvPr>
          <p:cNvSpPr>
            <a:spLocks noGrp="1" noChangeArrowheads="1"/>
          </p:cNvSpPr>
          <p:nvPr>
            <p:ph type="title" idx="4294967295"/>
          </p:nvPr>
        </p:nvSpPr>
        <p:spPr>
          <a:xfrm>
            <a:off x="304800" y="0"/>
            <a:ext cx="2241550" cy="474663"/>
          </a:xfrm>
        </p:spPr>
        <p:txBody>
          <a:bodyPr/>
          <a:lstStyle/>
          <a:p>
            <a:r>
              <a:rPr lang="en-US" altLang="en-US" sz="1600"/>
              <a:t>Grey Digital Elevation Model</a:t>
            </a:r>
          </a:p>
        </p:txBody>
      </p:sp>
      <p:sp>
        <p:nvSpPr>
          <p:cNvPr id="14341" name="Text Box 5">
            <a:extLst>
              <a:ext uri="{FF2B5EF4-FFF2-40B4-BE49-F238E27FC236}">
                <a16:creationId xmlns:a16="http://schemas.microsoft.com/office/drawing/2014/main" id="{77E6AE55-C0FE-478A-B2A4-D119A4EF4F1F}"/>
              </a:ext>
            </a:extLst>
          </p:cNvPr>
          <p:cNvSpPr txBox="1">
            <a:spLocks noChangeArrowheads="1"/>
          </p:cNvSpPr>
          <p:nvPr/>
        </p:nvSpPr>
        <p:spPr bwMode="auto">
          <a:xfrm>
            <a:off x="157163" y="573088"/>
            <a:ext cx="20097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2815 rows</a:t>
            </a:r>
          </a:p>
          <a:p>
            <a:pPr>
              <a:spcBef>
                <a:spcPct val="50000"/>
              </a:spcBef>
            </a:pPr>
            <a:r>
              <a:rPr lang="en-US" altLang="en-US" sz="1600"/>
              <a:t>3675 columns</a:t>
            </a:r>
          </a:p>
          <a:p>
            <a:pPr>
              <a:spcBef>
                <a:spcPct val="50000"/>
              </a:spcBef>
            </a:pPr>
            <a:r>
              <a:rPr lang="en-US" altLang="en-US" sz="1600"/>
              <a:t>30 m grid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141E6B7-61E3-4668-B133-FE8504A51922}"/>
              </a:ext>
            </a:extLst>
          </p:cNvPr>
          <p:cNvSpPr>
            <a:spLocks noGrp="1" noChangeArrowheads="1"/>
          </p:cNvSpPr>
          <p:nvPr>
            <p:ph type="title"/>
          </p:nvPr>
        </p:nvSpPr>
        <p:spPr>
          <a:xfrm>
            <a:off x="381000" y="0"/>
            <a:ext cx="3733800" cy="685800"/>
          </a:xfrm>
        </p:spPr>
        <p:txBody>
          <a:bodyPr/>
          <a:lstStyle/>
          <a:p>
            <a:r>
              <a:rPr lang="en-US" altLang="en-US" sz="2400"/>
              <a:t>Channel Network Extraction </a:t>
            </a:r>
          </a:p>
        </p:txBody>
      </p:sp>
      <p:pic>
        <p:nvPicPr>
          <p:cNvPr id="16390" name="Picture 6">
            <a:extLst>
              <a:ext uri="{FF2B5EF4-FFF2-40B4-BE49-F238E27FC236}">
                <a16:creationId xmlns:a16="http://schemas.microsoft.com/office/drawing/2014/main" id="{34FBB704-2057-400F-854F-AE553223E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61645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a:extLst>
              <a:ext uri="{FF2B5EF4-FFF2-40B4-BE49-F238E27FC236}">
                <a16:creationId xmlns:a16="http://schemas.microsoft.com/office/drawing/2014/main" id="{CEFB8A6B-B8F3-4072-99AF-B8B85FBA8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4652963"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3" name="Text Box 9">
            <a:extLst>
              <a:ext uri="{FF2B5EF4-FFF2-40B4-BE49-F238E27FC236}">
                <a16:creationId xmlns:a16="http://schemas.microsoft.com/office/drawing/2014/main" id="{B9A39712-37EB-4540-9DB1-A0D3F5998044}"/>
              </a:ext>
            </a:extLst>
          </p:cNvPr>
          <p:cNvSpPr txBox="1">
            <a:spLocks noChangeArrowheads="1"/>
          </p:cNvSpPr>
          <p:nvPr/>
        </p:nvSpPr>
        <p:spPr bwMode="auto">
          <a:xfrm>
            <a:off x="381000" y="7620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Contributing area</a:t>
            </a:r>
          </a:p>
        </p:txBody>
      </p:sp>
      <p:sp>
        <p:nvSpPr>
          <p:cNvPr id="16394" name="Text Box 10">
            <a:extLst>
              <a:ext uri="{FF2B5EF4-FFF2-40B4-BE49-F238E27FC236}">
                <a16:creationId xmlns:a16="http://schemas.microsoft.com/office/drawing/2014/main" id="{02505D9B-2ACC-477B-982C-7063657EF280}"/>
              </a:ext>
            </a:extLst>
          </p:cNvPr>
          <p:cNvSpPr txBox="1">
            <a:spLocks noChangeArrowheads="1"/>
          </p:cNvSpPr>
          <p:nvPr/>
        </p:nvSpPr>
        <p:spPr bwMode="auto">
          <a:xfrm>
            <a:off x="4800600" y="685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Channels defined using curvature threshold</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9CAD965-6337-495A-88DD-D7F884CD1391}"/>
              </a:ext>
            </a:extLst>
          </p:cNvPr>
          <p:cNvSpPr>
            <a:spLocks noGrp="1" noChangeArrowheads="1"/>
          </p:cNvSpPr>
          <p:nvPr>
            <p:ph type="title"/>
          </p:nvPr>
        </p:nvSpPr>
        <p:spPr>
          <a:xfrm>
            <a:off x="0" y="0"/>
            <a:ext cx="4495800" cy="381000"/>
          </a:xfrm>
        </p:spPr>
        <p:txBody>
          <a:bodyPr/>
          <a:lstStyle/>
          <a:p>
            <a:r>
              <a:rPr lang="en-US" altLang="en-US" sz="2800"/>
              <a:t>Order 5 subbasin delineation</a:t>
            </a:r>
            <a:endParaRPr lang="en-US" altLang="en-US"/>
          </a:p>
        </p:txBody>
      </p:sp>
      <p:pic>
        <p:nvPicPr>
          <p:cNvPr id="28675" name="Picture 3">
            <a:extLst>
              <a:ext uri="{FF2B5EF4-FFF2-40B4-BE49-F238E27FC236}">
                <a16:creationId xmlns:a16="http://schemas.microsoft.com/office/drawing/2014/main" id="{E8FA6A07-1E04-4A23-A53B-6159639B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
            <a:ext cx="7048500" cy="623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B90575C-4BE7-4F7A-8B66-AD4A7BE1D9CD}"/>
              </a:ext>
            </a:extLst>
          </p:cNvPr>
          <p:cNvSpPr>
            <a:spLocks noGrp="1" noChangeArrowheads="1"/>
          </p:cNvSpPr>
          <p:nvPr>
            <p:ph type="title"/>
          </p:nvPr>
        </p:nvSpPr>
        <p:spPr>
          <a:xfrm>
            <a:off x="0" y="0"/>
            <a:ext cx="4648200" cy="457200"/>
          </a:xfrm>
        </p:spPr>
        <p:txBody>
          <a:bodyPr/>
          <a:lstStyle/>
          <a:p>
            <a:r>
              <a:rPr lang="en-US" altLang="en-US" sz="2800"/>
              <a:t>Order 2 subbasin delineation</a:t>
            </a:r>
          </a:p>
        </p:txBody>
      </p:sp>
      <p:pic>
        <p:nvPicPr>
          <p:cNvPr id="30723" name="Picture 3">
            <a:extLst>
              <a:ext uri="{FF2B5EF4-FFF2-40B4-BE49-F238E27FC236}">
                <a16:creationId xmlns:a16="http://schemas.microsoft.com/office/drawing/2014/main" id="{17ABD91E-B456-42DC-B6D7-F17298AFC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956425" cy="613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6F9BECE-9E4A-43ED-B416-47EA58569440}"/>
              </a:ext>
            </a:extLst>
          </p:cNvPr>
          <p:cNvSpPr>
            <a:spLocks noGrp="1" noChangeArrowheads="1"/>
          </p:cNvSpPr>
          <p:nvPr>
            <p:ph type="title"/>
          </p:nvPr>
        </p:nvSpPr>
        <p:spPr>
          <a:xfrm>
            <a:off x="0" y="228600"/>
            <a:ext cx="2971800" cy="457200"/>
          </a:xfrm>
        </p:spPr>
        <p:txBody>
          <a:bodyPr/>
          <a:lstStyle/>
          <a:p>
            <a:r>
              <a:rPr lang="en-US" altLang="en-US" sz="2800"/>
              <a:t>Vegetation</a:t>
            </a:r>
            <a:endParaRPr lang="en-US" altLang="en-US"/>
          </a:p>
        </p:txBody>
      </p:sp>
      <p:pic>
        <p:nvPicPr>
          <p:cNvPr id="20484" name="Picture 4" descr="D:\NZwork\greyveg.wmf">
            <a:extLst>
              <a:ext uri="{FF2B5EF4-FFF2-40B4-BE49-F238E27FC236}">
                <a16:creationId xmlns:a16="http://schemas.microsoft.com/office/drawing/2014/main" id="{F7651F1C-FEF2-42B5-899C-902B8DD9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60325"/>
            <a:ext cx="9607551" cy="679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00FFFF"/>
    </a:lt1>
    <a:dk2>
      <a:srgbClr val="000000"/>
    </a:dk2>
    <a:lt2>
      <a:srgbClr val="808080"/>
    </a:lt2>
    <a:accent1>
      <a:srgbClr val="00CC99"/>
    </a:accent1>
    <a:accent2>
      <a:srgbClr val="3333CC"/>
    </a:accent2>
    <a:accent3>
      <a:srgbClr val="AA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1757</TotalTime>
  <Words>1790</Words>
  <Application>Microsoft Office PowerPoint</Application>
  <PresentationFormat>On-screen Show (4:3)</PresentationFormat>
  <Paragraphs>209</Paragraphs>
  <Slides>37</Slides>
  <Notes>30</Notes>
  <HiddenSlides>5</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6</vt:i4>
      </vt:variant>
      <vt:variant>
        <vt:lpstr>Slide Titles</vt:lpstr>
      </vt:variant>
      <vt:variant>
        <vt:i4>37</vt:i4>
      </vt:variant>
    </vt:vector>
  </HeadingPairs>
  <TitlesOfParts>
    <vt:vector size="48" baseType="lpstr">
      <vt:lpstr>Times New Roman</vt:lpstr>
      <vt:lpstr>Symbol</vt:lpstr>
      <vt:lpstr>MS Sans Serif</vt:lpstr>
      <vt:lpstr>Arial</vt:lpstr>
      <vt:lpstr>Blank Presentation.pot</vt:lpstr>
      <vt:lpstr>Microsoft Equation 3.0</vt:lpstr>
      <vt:lpstr>Microsoft Word Picture</vt:lpstr>
      <vt:lpstr>SPLUS GraphSheet</vt:lpstr>
      <vt:lpstr>Microsoft Word 97 - 2003 Document</vt:lpstr>
      <vt:lpstr>Microsoft Excel 97-2003 Worksheet</vt:lpstr>
      <vt:lpstr>Microsoft Clip Gallery</vt:lpstr>
      <vt:lpstr>Distributed Hydrologic Modeling using GIS and Topmodel</vt:lpstr>
      <vt:lpstr>Objectives</vt:lpstr>
      <vt:lpstr>Overview</vt:lpstr>
      <vt:lpstr>Location Map of the Grey River</vt:lpstr>
      <vt:lpstr>Grey Digital Elevation Model</vt:lpstr>
      <vt:lpstr>Channel Network Extraction </vt:lpstr>
      <vt:lpstr>Order 5 subbasin delineation</vt:lpstr>
      <vt:lpstr>Order 2 subbasin delineation</vt:lpstr>
      <vt:lpstr>Vegetation</vt:lpstr>
      <vt:lpstr>Depth Weighted  Macroporosity</vt:lpstr>
      <vt:lpstr>Rain and streamflow gauges</vt:lpstr>
      <vt:lpstr>Rainfall</vt:lpstr>
      <vt:lpstr>Rainfall interpolation</vt:lpstr>
      <vt:lpstr>Hydrologic Model</vt:lpstr>
      <vt:lpstr>Topmodel (Based on Beven and Kirkby, 1979 and later)</vt:lpstr>
      <vt:lpstr>Implementation (additions/modifications)</vt:lpstr>
      <vt:lpstr>Potential Evapotranspiration (following Maidment D. R. (editor), 1993, Handbook of Hydrology, Chapter 4 on Evaporation by W J Shuttleworth.)</vt:lpstr>
      <vt:lpstr> </vt:lpstr>
      <vt:lpstr>Interception (adapted following Ibbitt, 1971)</vt:lpstr>
      <vt:lpstr>Soil Zone</vt:lpstr>
      <vt:lpstr>Pattinson Creek</vt:lpstr>
      <vt:lpstr>PowerPoint Presentation</vt:lpstr>
      <vt:lpstr>PowerPoint Presentation</vt:lpstr>
      <vt:lpstr>PowerPoint Presentation</vt:lpstr>
      <vt:lpstr>PowerPoint Presentation</vt:lpstr>
      <vt:lpstr>PowerPoint Presentation</vt:lpstr>
      <vt:lpstr>PowerPoint Presentation</vt:lpstr>
      <vt:lpstr>Grey at Dobson</vt:lpstr>
      <vt:lpstr>PowerPoint Presentation</vt:lpstr>
      <vt:lpstr>Rainfall (lack of simple) dependence on elevation</vt:lpstr>
      <vt:lpstr>Rainfall interpolation and adjustment</vt:lpstr>
      <vt:lpstr>Rainfall interpolation</vt:lpstr>
      <vt:lpstr>Parameters</vt:lpstr>
      <vt:lpstr>Basin average precipitation</vt:lpstr>
      <vt:lpstr>PowerPoint Presentation</vt:lpstr>
      <vt:lpstr>Summary and Conclusions</vt:lpstr>
      <vt:lpstr>Are there any questions ?</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Spatially Distributed Hydrologic Modeling and Scale Issues with Examples from Reynolds Creek Experimental Watershed</dc:title>
  <dc:creator>David Tarboton</dc:creator>
  <cp:lastModifiedBy>Levi Sanchez</cp:lastModifiedBy>
  <cp:revision>66</cp:revision>
  <cp:lastPrinted>1999-08-09T23:19:22Z</cp:lastPrinted>
  <dcterms:created xsi:type="dcterms:W3CDTF">1997-12-21T21:07:58Z</dcterms:created>
  <dcterms:modified xsi:type="dcterms:W3CDTF">2023-03-23T19:39:23Z</dcterms:modified>
</cp:coreProperties>
</file>