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0" r:id="rId6"/>
    <p:sldId id="266" r:id="rId7"/>
    <p:sldId id="261" r:id="rId8"/>
    <p:sldId id="265" r:id="rId9"/>
    <p:sldId id="264" r:id="rId10"/>
    <p:sldId id="267" r:id="rId11"/>
    <p:sldId id="263" r:id="rId12"/>
    <p:sldId id="268" r:id="rId13"/>
    <p:sldId id="271" r:id="rId14"/>
    <p:sldId id="282" r:id="rId15"/>
    <p:sldId id="279" r:id="rId16"/>
    <p:sldId id="280" r:id="rId17"/>
    <p:sldId id="277" r:id="rId18"/>
    <p:sldId id="278" r:id="rId19"/>
    <p:sldId id="281" r:id="rId20"/>
    <p:sldId id="275" r:id="rId21"/>
    <p:sldId id="283" r:id="rId22"/>
  </p:sldIdLst>
  <p:sldSz cx="9144000" cy="6858000" type="screen4x3"/>
  <p:notesSz cx="7102475" cy="89916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43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20F5-3150-4CC9-8D97-D1039245315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1BF9F-2373-430D-B20C-546906B2F20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066383-1A3B-42B8-A7B2-97F0A14D996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104645C-A6C6-4239-9BCC-AD5465BDAF9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779AB9A-D829-462D-BC0F-C76837DA762F}"/>
              </a:ext>
            </a:extLst>
          </p:cNvPr>
          <p:cNvSpPr>
            <a:spLocks noGrp="1"/>
          </p:cNvSpPr>
          <p:nvPr>
            <p:ph type="sldNum" sz="quarter" idx="12"/>
          </p:nvPr>
        </p:nvSpPr>
        <p:spPr/>
        <p:txBody>
          <a:bodyPr/>
          <a:lstStyle>
            <a:lvl1pPr>
              <a:defRPr/>
            </a:lvl1pPr>
          </a:lstStyle>
          <a:p>
            <a:fld id="{5BEDD828-30D9-4BAF-94A2-66A1D24E012E}" type="slidenum">
              <a:rPr lang="en-US" altLang="en-US"/>
              <a:pPr/>
              <a:t>‹#›</a:t>
            </a:fld>
            <a:endParaRPr lang="en-US" altLang="en-US"/>
          </a:p>
        </p:txBody>
      </p:sp>
    </p:spTree>
    <p:extLst>
      <p:ext uri="{BB962C8B-B14F-4D97-AF65-F5344CB8AC3E}">
        <p14:creationId xmlns:p14="http://schemas.microsoft.com/office/powerpoint/2010/main" val="345730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67BC-785E-46DB-A84F-A192F941E5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6D2250-449B-4D33-9AEB-37C0A93C1B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3B603-86E9-4B78-8C2F-8595100862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5E3355-5DD6-4A8C-99C7-151BA89C6C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0C8890-C2E2-4A3D-8B8B-C5ECBF10704D}"/>
              </a:ext>
            </a:extLst>
          </p:cNvPr>
          <p:cNvSpPr>
            <a:spLocks noGrp="1"/>
          </p:cNvSpPr>
          <p:nvPr>
            <p:ph type="sldNum" sz="quarter" idx="12"/>
          </p:nvPr>
        </p:nvSpPr>
        <p:spPr/>
        <p:txBody>
          <a:bodyPr/>
          <a:lstStyle>
            <a:lvl1pPr>
              <a:defRPr/>
            </a:lvl1pPr>
          </a:lstStyle>
          <a:p>
            <a:fld id="{0E2DC707-2196-451E-9B49-040280D569DE}" type="slidenum">
              <a:rPr lang="en-US" altLang="en-US"/>
              <a:pPr/>
              <a:t>‹#›</a:t>
            </a:fld>
            <a:endParaRPr lang="en-US" altLang="en-US"/>
          </a:p>
        </p:txBody>
      </p:sp>
    </p:spTree>
    <p:extLst>
      <p:ext uri="{BB962C8B-B14F-4D97-AF65-F5344CB8AC3E}">
        <p14:creationId xmlns:p14="http://schemas.microsoft.com/office/powerpoint/2010/main" val="298797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E617DD-7036-4F34-8574-3642FFDA4123}"/>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1FDC7F-6262-4701-8087-09F6554E1E1E}"/>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1E7F-B09B-4189-849F-0708013E44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5A0AAF5-0E8D-4517-A7CE-CFB3325E0CF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3731D1-A5C7-45C8-B9B6-93F62A8E12CD}"/>
              </a:ext>
            </a:extLst>
          </p:cNvPr>
          <p:cNvSpPr>
            <a:spLocks noGrp="1"/>
          </p:cNvSpPr>
          <p:nvPr>
            <p:ph type="sldNum" sz="quarter" idx="12"/>
          </p:nvPr>
        </p:nvSpPr>
        <p:spPr/>
        <p:txBody>
          <a:bodyPr/>
          <a:lstStyle>
            <a:lvl1pPr>
              <a:defRPr/>
            </a:lvl1pPr>
          </a:lstStyle>
          <a:p>
            <a:fld id="{E91429E7-E13D-454B-BC5A-027707B63B97}" type="slidenum">
              <a:rPr lang="en-US" altLang="en-US"/>
              <a:pPr/>
              <a:t>‹#›</a:t>
            </a:fld>
            <a:endParaRPr lang="en-US" altLang="en-US"/>
          </a:p>
        </p:txBody>
      </p:sp>
    </p:spTree>
    <p:extLst>
      <p:ext uri="{BB962C8B-B14F-4D97-AF65-F5344CB8AC3E}">
        <p14:creationId xmlns:p14="http://schemas.microsoft.com/office/powerpoint/2010/main" val="360070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E776D-CF32-42EF-989F-C22B86E25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24DD67-C5E8-407C-AE46-8837BA72D8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26232-B5CF-4510-B925-4019E74A896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C08A53B-D7C3-4DF4-A0B2-933484C348B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6402C8F-F9A1-4CC6-867B-021D7B8D151F}"/>
              </a:ext>
            </a:extLst>
          </p:cNvPr>
          <p:cNvSpPr>
            <a:spLocks noGrp="1"/>
          </p:cNvSpPr>
          <p:nvPr>
            <p:ph type="sldNum" sz="quarter" idx="12"/>
          </p:nvPr>
        </p:nvSpPr>
        <p:spPr/>
        <p:txBody>
          <a:bodyPr/>
          <a:lstStyle>
            <a:lvl1pPr>
              <a:defRPr/>
            </a:lvl1pPr>
          </a:lstStyle>
          <a:p>
            <a:fld id="{1DC487EC-08FF-44EA-8A27-F29027DD430A}" type="slidenum">
              <a:rPr lang="en-US" altLang="en-US"/>
              <a:pPr/>
              <a:t>‹#›</a:t>
            </a:fld>
            <a:endParaRPr lang="en-US" altLang="en-US"/>
          </a:p>
        </p:txBody>
      </p:sp>
    </p:spTree>
    <p:extLst>
      <p:ext uri="{BB962C8B-B14F-4D97-AF65-F5344CB8AC3E}">
        <p14:creationId xmlns:p14="http://schemas.microsoft.com/office/powerpoint/2010/main" val="60312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3258-BE87-4DA1-9EF0-F4AB0BC227B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519DAA-54BF-4CB2-A3AB-2403F979D79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2A9BCD06-5C0C-46CB-B60B-1B790AB406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1965041-1057-4EB1-9478-6FD200F54E2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82DDFC8-46DA-4144-A777-844B6AA7A53F}"/>
              </a:ext>
            </a:extLst>
          </p:cNvPr>
          <p:cNvSpPr>
            <a:spLocks noGrp="1"/>
          </p:cNvSpPr>
          <p:nvPr>
            <p:ph type="sldNum" sz="quarter" idx="12"/>
          </p:nvPr>
        </p:nvSpPr>
        <p:spPr/>
        <p:txBody>
          <a:bodyPr/>
          <a:lstStyle>
            <a:lvl1pPr>
              <a:defRPr/>
            </a:lvl1pPr>
          </a:lstStyle>
          <a:p>
            <a:fld id="{96BCDAF5-0B79-4DBD-AF0C-25C2ADE005DC}" type="slidenum">
              <a:rPr lang="en-US" altLang="en-US"/>
              <a:pPr/>
              <a:t>‹#›</a:t>
            </a:fld>
            <a:endParaRPr lang="en-US" altLang="en-US"/>
          </a:p>
        </p:txBody>
      </p:sp>
    </p:spTree>
    <p:extLst>
      <p:ext uri="{BB962C8B-B14F-4D97-AF65-F5344CB8AC3E}">
        <p14:creationId xmlns:p14="http://schemas.microsoft.com/office/powerpoint/2010/main" val="351775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CBA8-511E-4E6F-8D26-4A4FB5094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FE4F7-1DF0-422C-A5B6-DBCF332C26CD}"/>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0D377-AFEA-4EDC-A244-508F39DF21A7}"/>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EAF5A-FE2D-4C88-8F38-CFE1E61D1EB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D101E6-8AFF-473E-ADD5-C0660338550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340DF88-4808-46B7-A570-D15002B949F7}"/>
              </a:ext>
            </a:extLst>
          </p:cNvPr>
          <p:cNvSpPr>
            <a:spLocks noGrp="1"/>
          </p:cNvSpPr>
          <p:nvPr>
            <p:ph type="sldNum" sz="quarter" idx="12"/>
          </p:nvPr>
        </p:nvSpPr>
        <p:spPr/>
        <p:txBody>
          <a:bodyPr/>
          <a:lstStyle>
            <a:lvl1pPr>
              <a:defRPr/>
            </a:lvl1pPr>
          </a:lstStyle>
          <a:p>
            <a:fld id="{D2163A6A-BF81-4501-8BEB-063FA791AD29}" type="slidenum">
              <a:rPr lang="en-US" altLang="en-US"/>
              <a:pPr/>
              <a:t>‹#›</a:t>
            </a:fld>
            <a:endParaRPr lang="en-US" altLang="en-US"/>
          </a:p>
        </p:txBody>
      </p:sp>
    </p:spTree>
    <p:extLst>
      <p:ext uri="{BB962C8B-B14F-4D97-AF65-F5344CB8AC3E}">
        <p14:creationId xmlns:p14="http://schemas.microsoft.com/office/powerpoint/2010/main" val="308140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0F33-5B1B-4AFE-9C48-B2D57B7336F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DEE09E-AB27-4B50-A5FD-9FB354D283C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FD1A76-46BB-413B-8771-E481352A9EF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C189D1-24C4-4330-853F-2A6F6FF830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5D9FF0-6D6E-4173-9340-BF51699F906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1443BE-BEB2-4731-BD92-2C5C5B927DC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76E46BF-AAAE-4A43-9AB0-3ABB6C0821D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CA04E3D-0251-4E3C-B76A-4ACF10D14F7A}"/>
              </a:ext>
            </a:extLst>
          </p:cNvPr>
          <p:cNvSpPr>
            <a:spLocks noGrp="1"/>
          </p:cNvSpPr>
          <p:nvPr>
            <p:ph type="sldNum" sz="quarter" idx="12"/>
          </p:nvPr>
        </p:nvSpPr>
        <p:spPr/>
        <p:txBody>
          <a:bodyPr/>
          <a:lstStyle>
            <a:lvl1pPr>
              <a:defRPr/>
            </a:lvl1pPr>
          </a:lstStyle>
          <a:p>
            <a:fld id="{EB2F9276-97B2-4612-92CE-8F26D44FB1F8}" type="slidenum">
              <a:rPr lang="en-US" altLang="en-US"/>
              <a:pPr/>
              <a:t>‹#›</a:t>
            </a:fld>
            <a:endParaRPr lang="en-US" altLang="en-US"/>
          </a:p>
        </p:txBody>
      </p:sp>
    </p:spTree>
    <p:extLst>
      <p:ext uri="{BB962C8B-B14F-4D97-AF65-F5344CB8AC3E}">
        <p14:creationId xmlns:p14="http://schemas.microsoft.com/office/powerpoint/2010/main" val="103952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DBA7-3441-4A4D-8102-768D8F35B6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6A1293-1F31-4A83-954F-4A6E2CB7755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8BE8F9A-9F4D-4580-AE07-AB2D1F54C9A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80923F0-BBBF-40C1-80F7-B4BB1E63746C}"/>
              </a:ext>
            </a:extLst>
          </p:cNvPr>
          <p:cNvSpPr>
            <a:spLocks noGrp="1"/>
          </p:cNvSpPr>
          <p:nvPr>
            <p:ph type="sldNum" sz="quarter" idx="12"/>
          </p:nvPr>
        </p:nvSpPr>
        <p:spPr/>
        <p:txBody>
          <a:bodyPr/>
          <a:lstStyle>
            <a:lvl1pPr>
              <a:defRPr/>
            </a:lvl1pPr>
          </a:lstStyle>
          <a:p>
            <a:fld id="{7AACBCF9-289B-4D9E-8F91-064C1F1ABB60}" type="slidenum">
              <a:rPr lang="en-US" altLang="en-US"/>
              <a:pPr/>
              <a:t>‹#›</a:t>
            </a:fld>
            <a:endParaRPr lang="en-US" altLang="en-US"/>
          </a:p>
        </p:txBody>
      </p:sp>
    </p:spTree>
    <p:extLst>
      <p:ext uri="{BB962C8B-B14F-4D97-AF65-F5344CB8AC3E}">
        <p14:creationId xmlns:p14="http://schemas.microsoft.com/office/powerpoint/2010/main" val="92028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39625-7E0A-4675-A1E1-554172EA167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72FA5C5-51C8-428A-AEE5-F9DA7DB7EC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2828A5A-E56A-48C8-ABC4-C89A239EF7D0}"/>
              </a:ext>
            </a:extLst>
          </p:cNvPr>
          <p:cNvSpPr>
            <a:spLocks noGrp="1"/>
          </p:cNvSpPr>
          <p:nvPr>
            <p:ph type="sldNum" sz="quarter" idx="12"/>
          </p:nvPr>
        </p:nvSpPr>
        <p:spPr/>
        <p:txBody>
          <a:bodyPr/>
          <a:lstStyle>
            <a:lvl1pPr>
              <a:defRPr/>
            </a:lvl1pPr>
          </a:lstStyle>
          <a:p>
            <a:fld id="{9A182441-319A-43B3-B73A-E98AF4E97877}" type="slidenum">
              <a:rPr lang="en-US" altLang="en-US"/>
              <a:pPr/>
              <a:t>‹#›</a:t>
            </a:fld>
            <a:endParaRPr lang="en-US" altLang="en-US"/>
          </a:p>
        </p:txBody>
      </p:sp>
    </p:spTree>
    <p:extLst>
      <p:ext uri="{BB962C8B-B14F-4D97-AF65-F5344CB8AC3E}">
        <p14:creationId xmlns:p14="http://schemas.microsoft.com/office/powerpoint/2010/main" val="291815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082F-45ED-4347-8C29-F79687DD4C8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B6E7C8-6E40-4EED-985F-83E64F6167F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FAD17F-6E47-450E-80CE-C71B79798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71DB48-42C2-484D-8167-38A269FF779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3270BE4-C4BD-4400-9041-2297B1DE711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E1F4266-E3B9-47C5-BD25-6017E67CBDEA}"/>
              </a:ext>
            </a:extLst>
          </p:cNvPr>
          <p:cNvSpPr>
            <a:spLocks noGrp="1"/>
          </p:cNvSpPr>
          <p:nvPr>
            <p:ph type="sldNum" sz="quarter" idx="12"/>
          </p:nvPr>
        </p:nvSpPr>
        <p:spPr/>
        <p:txBody>
          <a:bodyPr/>
          <a:lstStyle>
            <a:lvl1pPr>
              <a:defRPr/>
            </a:lvl1pPr>
          </a:lstStyle>
          <a:p>
            <a:fld id="{2433C69D-865C-4C10-992A-4895F81B8647}" type="slidenum">
              <a:rPr lang="en-US" altLang="en-US"/>
              <a:pPr/>
              <a:t>‹#›</a:t>
            </a:fld>
            <a:endParaRPr lang="en-US" altLang="en-US"/>
          </a:p>
        </p:txBody>
      </p:sp>
    </p:spTree>
    <p:extLst>
      <p:ext uri="{BB962C8B-B14F-4D97-AF65-F5344CB8AC3E}">
        <p14:creationId xmlns:p14="http://schemas.microsoft.com/office/powerpoint/2010/main" val="336722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6E1D-DBB4-43FA-B885-B3C0F6A1AF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3CBAA7-9E78-41C2-AEA1-12E6BD75CBE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6B486-C04B-45FE-AF53-0AD1C3F80D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2462F5-05C6-42F0-89B3-86ECDDBC19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D7EDD34-A033-42E2-B1E3-45CB1264592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5065BF-1197-4436-A77E-B65A8B73EE73}"/>
              </a:ext>
            </a:extLst>
          </p:cNvPr>
          <p:cNvSpPr>
            <a:spLocks noGrp="1"/>
          </p:cNvSpPr>
          <p:nvPr>
            <p:ph type="sldNum" sz="quarter" idx="12"/>
          </p:nvPr>
        </p:nvSpPr>
        <p:spPr/>
        <p:txBody>
          <a:bodyPr/>
          <a:lstStyle>
            <a:lvl1pPr>
              <a:defRPr/>
            </a:lvl1pPr>
          </a:lstStyle>
          <a:p>
            <a:fld id="{AFF93E7F-D9A6-4692-B2D5-1ECD1A1710CC}" type="slidenum">
              <a:rPr lang="en-US" altLang="en-US"/>
              <a:pPr/>
              <a:t>‹#›</a:t>
            </a:fld>
            <a:endParaRPr lang="en-US" altLang="en-US"/>
          </a:p>
        </p:txBody>
      </p:sp>
    </p:spTree>
    <p:extLst>
      <p:ext uri="{BB962C8B-B14F-4D97-AF65-F5344CB8AC3E}">
        <p14:creationId xmlns:p14="http://schemas.microsoft.com/office/powerpoint/2010/main" val="232023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0CBFB6F-E622-4145-905F-23C995416A8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99537DE-0011-4127-9B36-C9BB19C1E06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CF71D49-0628-4C36-93F7-B8379B6EE9A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DE01D44-3776-41C7-A5DF-A558317099E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E5916092-7950-465E-91B4-BD5090B1B6F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704A9E-077F-400C-850C-30B7AC7BAB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Microsoft_Word_97_-_2003_Document.doc"/></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Microsoft_Word_97_-_2003_Document4.doc"/><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Microsoft_Excel_97-2003_Worksheet6.xls"/><Relationship Id="rId7"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Worksheet.xls"/></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Microsoft_Excel_97-2003_Worksheet2.xls"/><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97B6097-8587-473D-8D37-A4B768D71B79}"/>
              </a:ext>
            </a:extLst>
          </p:cNvPr>
          <p:cNvSpPr>
            <a:spLocks noGrp="1" noChangeArrowheads="1"/>
          </p:cNvSpPr>
          <p:nvPr>
            <p:ph type="ctrTitle"/>
          </p:nvPr>
        </p:nvSpPr>
        <p:spPr>
          <a:xfrm>
            <a:off x="685800" y="228600"/>
            <a:ext cx="7772400" cy="3200400"/>
          </a:xfrm>
        </p:spPr>
        <p:txBody>
          <a:bodyPr anchor="ctr"/>
          <a:lstStyle/>
          <a:p>
            <a:r>
              <a:rPr lang="en-US" altLang="en-US" sz="4400" b="1"/>
              <a:t>Testing a Blowing Snow Model Against Distributed Snow Measurements at Upper Sheep Creek</a:t>
            </a:r>
            <a:endParaRPr lang="en-US" altLang="en-US" sz="4400">
              <a:solidFill>
                <a:schemeClr val="tx1"/>
              </a:solidFill>
            </a:endParaRPr>
          </a:p>
        </p:txBody>
      </p:sp>
      <p:sp>
        <p:nvSpPr>
          <p:cNvPr id="2051" name="Rectangle 3">
            <a:extLst>
              <a:ext uri="{FF2B5EF4-FFF2-40B4-BE49-F238E27FC236}">
                <a16:creationId xmlns:a16="http://schemas.microsoft.com/office/drawing/2014/main" id="{8E7D5CE4-DF5E-4A14-A829-BE1A4A43B97C}"/>
              </a:ext>
            </a:extLst>
          </p:cNvPr>
          <p:cNvSpPr>
            <a:spLocks noGrp="1" noChangeArrowheads="1"/>
          </p:cNvSpPr>
          <p:nvPr>
            <p:ph type="subTitle" idx="1"/>
          </p:nvPr>
        </p:nvSpPr>
        <p:spPr>
          <a:xfrm>
            <a:off x="533400" y="3657600"/>
            <a:ext cx="8077200" cy="1981200"/>
          </a:xfrm>
        </p:spPr>
        <p:txBody>
          <a:bodyPr/>
          <a:lstStyle/>
          <a:p>
            <a:r>
              <a:rPr lang="en-US" altLang="en-US"/>
              <a:t>Rajiv Prasad (Utah State University) </a:t>
            </a:r>
            <a:br>
              <a:rPr lang="en-US" altLang="en-US"/>
            </a:br>
            <a:r>
              <a:rPr lang="en-US" altLang="en-US"/>
              <a:t>David G. Tarboton (Utah State University) </a:t>
            </a:r>
            <a:br>
              <a:rPr lang="en-US" altLang="en-US"/>
            </a:br>
            <a:r>
              <a:rPr lang="en-US" altLang="en-US"/>
              <a:t>Glen E. Liston ( Colorado State University)</a:t>
            </a:r>
            <a:br>
              <a:rPr lang="en-US" altLang="en-US"/>
            </a:br>
            <a:r>
              <a:rPr lang="en-US" altLang="en-US"/>
              <a:t>Charles H. Luce (USDA Forest Service)</a:t>
            </a:r>
            <a:br>
              <a:rPr lang="en-US" altLang="en-US"/>
            </a:br>
            <a:r>
              <a:rPr lang="en-US" altLang="en-US"/>
              <a:t>Mark S. Seyfried (USDA Agricultural Research Service)</a:t>
            </a:r>
            <a:br>
              <a:rPr lang="en-US" altLang="en-US"/>
            </a:b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MyDocuments\Reynolds\agu_fall_99\ST3DSWE0303USCW.jpg">
            <a:extLst>
              <a:ext uri="{FF2B5EF4-FFF2-40B4-BE49-F238E27FC236}">
                <a16:creationId xmlns:a16="http://schemas.microsoft.com/office/drawing/2014/main" id="{D999EC12-9311-47FF-B780-6D64C3C88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20" t="4800" r="8240"/>
          <a:stretch>
            <a:fillRect/>
          </a:stretch>
        </p:blipFill>
        <p:spPr bwMode="auto">
          <a:xfrm>
            <a:off x="0" y="0"/>
            <a:ext cx="8612188" cy="6811963"/>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a:extLst>
              <a:ext uri="{FF2B5EF4-FFF2-40B4-BE49-F238E27FC236}">
                <a16:creationId xmlns:a16="http://schemas.microsoft.com/office/drawing/2014/main" id="{96A41499-B8F1-4111-AD39-CFB415AA297E}"/>
              </a:ext>
            </a:extLst>
          </p:cNvPr>
          <p:cNvSpPr>
            <a:spLocks noGrp="1" noChangeArrowheads="1"/>
          </p:cNvSpPr>
          <p:nvPr>
            <p:ph type="title"/>
          </p:nvPr>
        </p:nvSpPr>
        <p:spPr>
          <a:xfrm>
            <a:off x="5924550" y="5597525"/>
            <a:ext cx="3282950" cy="1260475"/>
          </a:xfrm>
        </p:spPr>
        <p:txBody>
          <a:bodyPr/>
          <a:lstStyle/>
          <a:p>
            <a:r>
              <a:rPr lang="en-US" altLang="en-US" sz="2000"/>
              <a:t>Full SnowTran-3D simulation</a:t>
            </a:r>
            <a:br>
              <a:rPr lang="en-US" altLang="en-US" sz="2000"/>
            </a:br>
            <a:r>
              <a:rPr lang="en-US" altLang="en-US" sz="2000"/>
              <a:t>Upper Sheep Creek Precipitation</a:t>
            </a:r>
            <a:br>
              <a:rPr lang="en-US" altLang="en-US" sz="2000"/>
            </a:br>
            <a:r>
              <a:rPr lang="en-US" altLang="en-US" sz="2000"/>
              <a:t>LANDSAT vegetation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1030" descr="C:\MyDocuments\Reynolds\Rajiv\Paper 2\Figures for Paper 2\Fig 4 - Scat030393USCW.WMF">
            <a:extLst>
              <a:ext uri="{FF2B5EF4-FFF2-40B4-BE49-F238E27FC236}">
                <a16:creationId xmlns:a16="http://schemas.microsoft.com/office/drawing/2014/main" id="{E8091235-FC6C-481B-8CAA-B3E3DA23B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91" r="15182"/>
          <a:stretch>
            <a:fillRect/>
          </a:stretch>
        </p:blipFill>
        <p:spPr bwMode="auto">
          <a:xfrm>
            <a:off x="3962400" y="990600"/>
            <a:ext cx="4927600" cy="5461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223" name="Object 1031">
            <a:extLst>
              <a:ext uri="{FF2B5EF4-FFF2-40B4-BE49-F238E27FC236}">
                <a16:creationId xmlns:a16="http://schemas.microsoft.com/office/drawing/2014/main" id="{44F0D12F-6B22-4A56-8450-AC247C44DB0F}"/>
              </a:ext>
            </a:extLst>
          </p:cNvPr>
          <p:cNvGraphicFramePr>
            <a:graphicFrameLocks noChangeAspect="1"/>
          </p:cNvGraphicFramePr>
          <p:nvPr/>
        </p:nvGraphicFramePr>
        <p:xfrm>
          <a:off x="0" y="1219200"/>
          <a:ext cx="4022725" cy="5084763"/>
        </p:xfrm>
        <a:graphic>
          <a:graphicData uri="http://schemas.openxmlformats.org/presentationml/2006/ole">
            <mc:AlternateContent xmlns:mc="http://schemas.openxmlformats.org/markup-compatibility/2006">
              <mc:Choice xmlns:v="urn:schemas-microsoft-com:vml" Requires="v">
                <p:oleObj spid="_x0000_s32768" name="Document" r:id="rId4" imgW="2012400" imgH="2544840" progId="Word.Document.8">
                  <p:embed/>
                </p:oleObj>
              </mc:Choice>
              <mc:Fallback>
                <p:oleObj name="Document" r:id="rId4" imgW="2012400" imgH="2544840" progId="Word.Document.8">
                  <p:embed/>
                  <p:pic>
                    <p:nvPicPr>
                      <p:cNvPr id="0" name="Object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4022725"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Text Box 1032">
            <a:extLst>
              <a:ext uri="{FF2B5EF4-FFF2-40B4-BE49-F238E27FC236}">
                <a16:creationId xmlns:a16="http://schemas.microsoft.com/office/drawing/2014/main" id="{457A0C53-B6B6-4B74-82F3-7CDFF2CF46BB}"/>
              </a:ext>
            </a:extLst>
          </p:cNvPr>
          <p:cNvSpPr txBox="1">
            <a:spLocks noChangeArrowheads="1"/>
          </p:cNvSpPr>
          <p:nvPr/>
        </p:nvSpPr>
        <p:spPr bwMode="auto">
          <a:xfrm>
            <a:off x="2286000" y="3810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Point Comparison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EFD97D5-8352-4350-B12E-9122CB0E2F87}"/>
              </a:ext>
            </a:extLst>
          </p:cNvPr>
          <p:cNvSpPr>
            <a:spLocks noGrp="1" noChangeArrowheads="1"/>
          </p:cNvSpPr>
          <p:nvPr>
            <p:ph type="title"/>
          </p:nvPr>
        </p:nvSpPr>
        <p:spPr>
          <a:xfrm>
            <a:off x="1905000" y="0"/>
            <a:ext cx="4572000" cy="457200"/>
          </a:xfrm>
        </p:spPr>
        <p:txBody>
          <a:bodyPr/>
          <a:lstStyle/>
          <a:p>
            <a:r>
              <a:rPr lang="en-US" altLang="en-US" sz="3600"/>
              <a:t>Visual comparison</a:t>
            </a:r>
            <a:endParaRPr lang="en-US" altLang="en-US"/>
          </a:p>
        </p:txBody>
      </p:sp>
      <p:graphicFrame>
        <p:nvGraphicFramePr>
          <p:cNvPr id="14339" name="Object 3">
            <a:extLst>
              <a:ext uri="{FF2B5EF4-FFF2-40B4-BE49-F238E27FC236}">
                <a16:creationId xmlns:a16="http://schemas.microsoft.com/office/drawing/2014/main" id="{F35503F8-B519-461D-8CD5-391503AE7AB9}"/>
              </a:ext>
            </a:extLst>
          </p:cNvPr>
          <p:cNvGraphicFramePr>
            <a:graphicFrameLocks noChangeAspect="1"/>
          </p:cNvGraphicFramePr>
          <p:nvPr/>
        </p:nvGraphicFramePr>
        <p:xfrm>
          <a:off x="4343400" y="406400"/>
          <a:ext cx="4945063" cy="6375400"/>
        </p:xfrm>
        <a:graphic>
          <a:graphicData uri="http://schemas.openxmlformats.org/presentationml/2006/ole">
            <mc:AlternateContent xmlns:mc="http://schemas.openxmlformats.org/markup-compatibility/2006">
              <mc:Choice xmlns:v="urn:schemas-microsoft-com:vml" Requires="v">
                <p:oleObj spid="_x0000_s14341" name="Document" r:id="rId3" imgW="2012400" imgH="2544840" progId="Word.Document.8">
                  <p:embed/>
                </p:oleObj>
              </mc:Choice>
              <mc:Fallback>
                <p:oleObj name="Document" r:id="rId3" imgW="2012400" imgH="254484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5907" t="4671" r="5907" b="5389"/>
                      <a:stretch>
                        <a:fillRect/>
                      </a:stretch>
                    </p:blipFill>
                    <p:spPr bwMode="auto">
                      <a:xfrm>
                        <a:off x="4343400" y="406400"/>
                        <a:ext cx="4945063" cy="637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a:extLst>
              <a:ext uri="{FF2B5EF4-FFF2-40B4-BE49-F238E27FC236}">
                <a16:creationId xmlns:a16="http://schemas.microsoft.com/office/drawing/2014/main" id="{2F0D6EE7-F8FA-4E9F-97B0-E8FE3CB35297}"/>
              </a:ext>
            </a:extLst>
          </p:cNvPr>
          <p:cNvGraphicFramePr>
            <a:graphicFrameLocks noChangeAspect="1"/>
          </p:cNvGraphicFramePr>
          <p:nvPr/>
        </p:nvGraphicFramePr>
        <p:xfrm>
          <a:off x="0" y="363538"/>
          <a:ext cx="4524375" cy="6494462"/>
        </p:xfrm>
        <a:graphic>
          <a:graphicData uri="http://schemas.openxmlformats.org/presentationml/2006/ole">
            <mc:AlternateContent xmlns:mc="http://schemas.openxmlformats.org/markup-compatibility/2006">
              <mc:Choice xmlns:v="urn:schemas-microsoft-com:vml" Requires="v">
                <p:oleObj spid="_x0000_s14342" name="Document" r:id="rId5" imgW="2012400" imgH="2544840" progId="Word.Document.8">
                  <p:embed/>
                </p:oleObj>
              </mc:Choice>
              <mc:Fallback>
                <p:oleObj name="Document" r:id="rId5" imgW="2012400" imgH="2544840"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l="10451" t="3952" r="9088" b="4671"/>
                      <a:stretch>
                        <a:fillRect/>
                      </a:stretch>
                    </p:blipFill>
                    <p:spPr bwMode="auto">
                      <a:xfrm>
                        <a:off x="0" y="363538"/>
                        <a:ext cx="4524375" cy="649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MyDocuments\Reynolds\Rajiv\Paper 2\Figures for Paper 2\Fig 5 - USCST030393USCWOSWE.WMF">
            <a:extLst>
              <a:ext uri="{FF2B5EF4-FFF2-40B4-BE49-F238E27FC236}">
                <a16:creationId xmlns:a16="http://schemas.microsoft.com/office/drawing/2014/main" id="{7FD536BC-4DA2-40DC-BD78-7909035DC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14" t="10818" r="11766" b="12364"/>
          <a:stretch>
            <a:fillRect/>
          </a:stretch>
        </p:blipFill>
        <p:spPr bwMode="auto">
          <a:xfrm>
            <a:off x="127000" y="520700"/>
            <a:ext cx="4524375" cy="617696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MyDocuments\Reynolds\Rajiv\Paper 2\Figures for Paper 2\Fig 6 - USCST030393PG12WOSWE.WMF">
            <a:extLst>
              <a:ext uri="{FF2B5EF4-FFF2-40B4-BE49-F238E27FC236}">
                <a16:creationId xmlns:a16="http://schemas.microsoft.com/office/drawing/2014/main" id="{5156A9A6-F30D-4779-B419-CE3637608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424" t="10416" r="12257" b="12883"/>
          <a:stretch>
            <a:fillRect/>
          </a:stretch>
        </p:blipFill>
        <p:spPr bwMode="auto">
          <a:xfrm>
            <a:off x="4419600" y="495300"/>
            <a:ext cx="449580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0C1F4A7-86B5-46D5-BEB9-121177E5171A}"/>
              </a:ext>
            </a:extLst>
          </p:cNvPr>
          <p:cNvSpPr>
            <a:spLocks noGrp="1" noChangeArrowheads="1"/>
          </p:cNvSpPr>
          <p:nvPr>
            <p:ph type="title"/>
          </p:nvPr>
        </p:nvSpPr>
        <p:spPr>
          <a:xfrm>
            <a:off x="685800" y="0"/>
            <a:ext cx="7772400" cy="609600"/>
          </a:xfrm>
        </p:spPr>
        <p:txBody>
          <a:bodyPr/>
          <a:lstStyle/>
          <a:p>
            <a:r>
              <a:rPr lang="en-US" altLang="en-US" sz="2400"/>
              <a:t>Upper Sheep Creek Average Snow Water Equivalence</a:t>
            </a:r>
          </a:p>
        </p:txBody>
      </p:sp>
      <p:pic>
        <p:nvPicPr>
          <p:cNvPr id="30723" name="Picture 3" descr="D:\Rajiv\Papers\AGU 99 Poster\slide15.wmf">
            <a:extLst>
              <a:ext uri="{FF2B5EF4-FFF2-40B4-BE49-F238E27FC236}">
                <a16:creationId xmlns:a16="http://schemas.microsoft.com/office/drawing/2014/main" id="{3B547FFA-DBB3-4B1A-9800-D4840D8A1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36" t="9413" r="4546" b="3529"/>
          <a:stretch>
            <a:fillRect/>
          </a:stretch>
        </p:blipFill>
        <p:spPr bwMode="auto">
          <a:xfrm>
            <a:off x="412750" y="608013"/>
            <a:ext cx="8318500" cy="6091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5F364E8-5D1D-4FA7-A5B6-003CAAD71968}"/>
              </a:ext>
            </a:extLst>
          </p:cNvPr>
          <p:cNvSpPr>
            <a:spLocks noGrp="1" noChangeArrowheads="1"/>
          </p:cNvSpPr>
          <p:nvPr>
            <p:ph type="title"/>
          </p:nvPr>
        </p:nvSpPr>
        <p:spPr>
          <a:xfrm>
            <a:off x="560388" y="390525"/>
            <a:ext cx="7772400" cy="609600"/>
          </a:xfrm>
        </p:spPr>
        <p:txBody>
          <a:bodyPr/>
          <a:lstStyle/>
          <a:p>
            <a:r>
              <a:rPr lang="en-US" altLang="en-US" sz="2800"/>
              <a:t>3/3/93 Upper Sheep Creek SWE analysis by zones</a:t>
            </a:r>
          </a:p>
        </p:txBody>
      </p:sp>
      <p:graphicFrame>
        <p:nvGraphicFramePr>
          <p:cNvPr id="25603" name="Object 3">
            <a:extLst>
              <a:ext uri="{FF2B5EF4-FFF2-40B4-BE49-F238E27FC236}">
                <a16:creationId xmlns:a16="http://schemas.microsoft.com/office/drawing/2014/main" id="{E390E92E-3AE3-4130-B8A0-2636BEE77224}"/>
              </a:ext>
            </a:extLst>
          </p:cNvPr>
          <p:cNvGraphicFramePr>
            <a:graphicFrameLocks noChangeAspect="1"/>
          </p:cNvGraphicFramePr>
          <p:nvPr>
            <p:extLst>
              <p:ext uri="{D42A27DB-BD31-4B8C-83A1-F6EECF244321}">
                <p14:modId xmlns:p14="http://schemas.microsoft.com/office/powerpoint/2010/main" val="2117129422"/>
              </p:ext>
            </p:extLst>
          </p:nvPr>
        </p:nvGraphicFramePr>
        <p:xfrm>
          <a:off x="1006475" y="1146175"/>
          <a:ext cx="7085013" cy="4248150"/>
        </p:xfrm>
        <a:graphic>
          <a:graphicData uri="http://schemas.openxmlformats.org/presentationml/2006/ole">
            <mc:AlternateContent xmlns:mc="http://schemas.openxmlformats.org/markup-compatibility/2006">
              <mc:Choice xmlns:v="urn:schemas-microsoft-com:vml" Requires="v">
                <p:oleObj spid="_x0000_s25606" name="Worksheet" r:id="rId3" imgW="6877160" imgH="4124274" progId="Excel.Sheet.8">
                  <p:embed/>
                </p:oleObj>
              </mc:Choice>
              <mc:Fallback>
                <p:oleObj name="Worksheet" r:id="rId3" imgW="6877160" imgH="4124274" progId="Excel.Sheet.8">
                  <p:embed/>
                  <p:pic>
                    <p:nvPicPr>
                      <p:cNvPr id="0" name="Object 3"/>
                      <p:cNvPicPr>
                        <a:picLocks noChangeAspect="1" noChangeArrowheads="1"/>
                      </p:cNvPicPr>
                      <p:nvPr/>
                    </p:nvPicPr>
                    <p:blipFill>
                      <a:blip r:embed="rId4"/>
                      <a:srcRect/>
                      <a:stretch>
                        <a:fillRect/>
                      </a:stretch>
                    </p:blipFill>
                    <p:spPr bwMode="auto">
                      <a:xfrm>
                        <a:off x="1006475" y="1146175"/>
                        <a:ext cx="708501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Text Box 4">
            <a:extLst>
              <a:ext uri="{FF2B5EF4-FFF2-40B4-BE49-F238E27FC236}">
                <a16:creationId xmlns:a16="http://schemas.microsoft.com/office/drawing/2014/main" id="{E7E8A494-1BDE-4C70-8156-052076B68240}"/>
              </a:ext>
            </a:extLst>
          </p:cNvPr>
          <p:cNvSpPr txBox="1">
            <a:spLocks noChangeArrowheads="1"/>
          </p:cNvSpPr>
          <p:nvPr/>
        </p:nvSpPr>
        <p:spPr bwMode="auto">
          <a:xfrm>
            <a:off x="534988" y="5518150"/>
            <a:ext cx="7789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The deposition zone is defined as where net accumulation is more than snowfall.  The scour zone is where net accumulation is less than snowfall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91A0C15-5D4C-4E3F-8F87-DB8003E47CE8}"/>
              </a:ext>
            </a:extLst>
          </p:cNvPr>
          <p:cNvSpPr>
            <a:spLocks noGrp="1" noChangeArrowheads="1"/>
          </p:cNvSpPr>
          <p:nvPr>
            <p:ph type="title"/>
          </p:nvPr>
        </p:nvSpPr>
        <p:spPr>
          <a:xfrm>
            <a:off x="344488" y="252413"/>
            <a:ext cx="4953000" cy="762000"/>
          </a:xfrm>
        </p:spPr>
        <p:txBody>
          <a:bodyPr/>
          <a:lstStyle/>
          <a:p>
            <a:r>
              <a:rPr lang="en-US" altLang="en-US" sz="3600"/>
              <a:t>Drift factor approach that assumes linearity</a:t>
            </a:r>
          </a:p>
        </p:txBody>
      </p:sp>
      <p:graphicFrame>
        <p:nvGraphicFramePr>
          <p:cNvPr id="26627" name="Object 3">
            <a:extLst>
              <a:ext uri="{FF2B5EF4-FFF2-40B4-BE49-F238E27FC236}">
                <a16:creationId xmlns:a16="http://schemas.microsoft.com/office/drawing/2014/main" id="{0BCC8EBA-B0AE-48AB-B851-7A0F0CE45597}"/>
              </a:ext>
            </a:extLst>
          </p:cNvPr>
          <p:cNvGraphicFramePr>
            <a:graphicFrameLocks noChangeAspect="1"/>
          </p:cNvGraphicFramePr>
          <p:nvPr/>
        </p:nvGraphicFramePr>
        <p:xfrm>
          <a:off x="5461000" y="279400"/>
          <a:ext cx="2943225" cy="858838"/>
        </p:xfrm>
        <a:graphic>
          <a:graphicData uri="http://schemas.openxmlformats.org/presentationml/2006/ole">
            <mc:AlternateContent xmlns:mc="http://schemas.openxmlformats.org/markup-compatibility/2006">
              <mc:Choice xmlns:v="urn:schemas-microsoft-com:vml" Requires="v">
                <p:oleObj spid="_x0000_s26630" name="Equation" r:id="rId3" imgW="1473120" imgH="431640" progId="Equation.3">
                  <p:embed/>
                </p:oleObj>
              </mc:Choice>
              <mc:Fallback>
                <p:oleObj name="Equation" r:id="rId3" imgW="1473120" imgH="431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0" y="279400"/>
                        <a:ext cx="2943225"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6628" name="Picture 4" descr="C:\MyDocuments\Reynolds\agu_fall_99\ST3DPG8WDF.wmf">
            <a:extLst>
              <a:ext uri="{FF2B5EF4-FFF2-40B4-BE49-F238E27FC236}">
                <a16:creationId xmlns:a16="http://schemas.microsoft.com/office/drawing/2014/main" id="{67264C43-D71D-4D2A-B35F-1E206180C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534" t="11230" r="9798" b="16046"/>
          <a:stretch>
            <a:fillRect/>
          </a:stretch>
        </p:blipFill>
        <p:spPr bwMode="auto">
          <a:xfrm>
            <a:off x="4629150" y="1216025"/>
            <a:ext cx="4413250" cy="5489575"/>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D:\Rajiv\Papers\AGU 99 Poster\slide17.wmf">
            <a:extLst>
              <a:ext uri="{FF2B5EF4-FFF2-40B4-BE49-F238E27FC236}">
                <a16:creationId xmlns:a16="http://schemas.microsoft.com/office/drawing/2014/main" id="{36B6D5EB-08B8-4EA9-B480-DCBDED46F9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060" t="11092" r="10120" b="15909"/>
          <a:stretch>
            <a:fillRect/>
          </a:stretch>
        </p:blipFill>
        <p:spPr bwMode="auto">
          <a:xfrm>
            <a:off x="211138" y="1200150"/>
            <a:ext cx="4360862" cy="5507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MyDocuments\Reynolds\agu_fall_99\ST3DPG12WODF.wmf">
            <a:extLst>
              <a:ext uri="{FF2B5EF4-FFF2-40B4-BE49-F238E27FC236}">
                <a16:creationId xmlns:a16="http://schemas.microsoft.com/office/drawing/2014/main" id="{BD0C39EB-5501-44D0-BBE5-3E0E1519A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99" t="12450" r="8928" b="12598"/>
          <a:stretch>
            <a:fillRect/>
          </a:stretch>
        </p:blipFill>
        <p:spPr bwMode="auto">
          <a:xfrm>
            <a:off x="196850" y="731838"/>
            <a:ext cx="4489450" cy="56578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MyDocuments\Reynolds\agu_fall_99\ST3DPG12WDF.wmf">
            <a:extLst>
              <a:ext uri="{FF2B5EF4-FFF2-40B4-BE49-F238E27FC236}">
                <a16:creationId xmlns:a16="http://schemas.microsoft.com/office/drawing/2014/main" id="{17BD5B74-4BB4-4628-BEC1-1B6C073A1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998" t="11755" r="8220" b="12514"/>
          <a:stretch>
            <a:fillRect/>
          </a:stretch>
        </p:blipFill>
        <p:spPr bwMode="auto">
          <a:xfrm>
            <a:off x="4665663" y="685800"/>
            <a:ext cx="4478337" cy="5716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MyDocuments\Reynolds\agu_fall_99\ST3DPG8WODF.wmf">
            <a:extLst>
              <a:ext uri="{FF2B5EF4-FFF2-40B4-BE49-F238E27FC236}">
                <a16:creationId xmlns:a16="http://schemas.microsoft.com/office/drawing/2014/main" id="{9AB38C17-3345-48D8-986D-022F609AF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98" b="8939"/>
          <a:stretch>
            <a:fillRect/>
          </a:stretch>
        </p:blipFill>
        <p:spPr bwMode="auto">
          <a:xfrm>
            <a:off x="1612900" y="222250"/>
            <a:ext cx="5832475" cy="635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83DBF2B-B72C-4E97-A773-33B9B5EC9C33}"/>
              </a:ext>
            </a:extLst>
          </p:cNvPr>
          <p:cNvSpPr>
            <a:spLocks noGrp="1" noChangeArrowheads="1"/>
          </p:cNvSpPr>
          <p:nvPr>
            <p:ph type="title"/>
          </p:nvPr>
        </p:nvSpPr>
        <p:spPr>
          <a:xfrm>
            <a:off x="1143000" y="0"/>
            <a:ext cx="7620000" cy="762000"/>
          </a:xfrm>
          <a:solidFill>
            <a:schemeClr val="bg1"/>
          </a:solidFill>
        </p:spPr>
        <p:txBody>
          <a:bodyPr/>
          <a:lstStyle/>
          <a:p>
            <a:r>
              <a:rPr lang="en-US" altLang="en-US" sz="2800"/>
              <a:t>Evaluation of wind model derived drift factors, Upper Sheep Creek, 3/3/1993.</a:t>
            </a:r>
          </a:p>
        </p:txBody>
      </p:sp>
      <p:graphicFrame>
        <p:nvGraphicFramePr>
          <p:cNvPr id="27651" name="Object 3">
            <a:extLst>
              <a:ext uri="{FF2B5EF4-FFF2-40B4-BE49-F238E27FC236}">
                <a16:creationId xmlns:a16="http://schemas.microsoft.com/office/drawing/2014/main" id="{76B409FE-381D-435B-A2B3-30BB14F40AC8}"/>
              </a:ext>
            </a:extLst>
          </p:cNvPr>
          <p:cNvGraphicFramePr>
            <a:graphicFrameLocks noChangeAspect="1"/>
          </p:cNvGraphicFramePr>
          <p:nvPr>
            <p:extLst>
              <p:ext uri="{D42A27DB-BD31-4B8C-83A1-F6EECF244321}">
                <p14:modId xmlns:p14="http://schemas.microsoft.com/office/powerpoint/2010/main" val="2116014548"/>
              </p:ext>
            </p:extLst>
          </p:nvPr>
        </p:nvGraphicFramePr>
        <p:xfrm>
          <a:off x="1219200" y="5715000"/>
          <a:ext cx="6659563" cy="1000125"/>
        </p:xfrm>
        <a:graphic>
          <a:graphicData uri="http://schemas.openxmlformats.org/presentationml/2006/ole">
            <mc:AlternateContent xmlns:mc="http://schemas.openxmlformats.org/markup-compatibility/2006">
              <mc:Choice xmlns:v="urn:schemas-microsoft-com:vml" Requires="v">
                <p:oleObj spid="_x0000_s27658" name="Worksheet" r:id="rId3" imgW="6658035" imgH="904926" progId="Excel.Sheet.8">
                  <p:embed/>
                </p:oleObj>
              </mc:Choice>
              <mc:Fallback>
                <p:oleObj name="Worksheet" r:id="rId3" imgW="6658035" imgH="904926" progId="Excel.Sheet.8">
                  <p:embed/>
                  <p:pic>
                    <p:nvPicPr>
                      <p:cNvPr id="0" name="Object 3"/>
                      <p:cNvPicPr>
                        <a:picLocks noChangeAspect="1" noChangeArrowheads="1"/>
                      </p:cNvPicPr>
                      <p:nvPr/>
                    </p:nvPicPr>
                    <p:blipFill>
                      <a:blip r:embed="rId4"/>
                      <a:srcRect/>
                      <a:stretch>
                        <a:fillRect/>
                      </a:stretch>
                    </p:blipFill>
                    <p:spPr bwMode="auto">
                      <a:xfrm>
                        <a:off x="1219200" y="5715000"/>
                        <a:ext cx="665956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Rectangle 4">
            <a:extLst>
              <a:ext uri="{FF2B5EF4-FFF2-40B4-BE49-F238E27FC236}">
                <a16:creationId xmlns:a16="http://schemas.microsoft.com/office/drawing/2014/main" id="{974C5E0C-3EBF-4A78-A3AF-00A29709DC51}"/>
              </a:ext>
            </a:extLst>
          </p:cNvPr>
          <p:cNvSpPr>
            <a:spLocks noChangeArrowheads="1"/>
          </p:cNvSpPr>
          <p:nvPr/>
        </p:nvSpPr>
        <p:spPr bwMode="auto">
          <a:xfrm>
            <a:off x="1600200" y="49530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Relative error comparison</a:t>
            </a:r>
          </a:p>
        </p:txBody>
      </p:sp>
      <p:graphicFrame>
        <p:nvGraphicFramePr>
          <p:cNvPr id="27653" name="Object 5">
            <a:extLst>
              <a:ext uri="{FF2B5EF4-FFF2-40B4-BE49-F238E27FC236}">
                <a16:creationId xmlns:a16="http://schemas.microsoft.com/office/drawing/2014/main" id="{12CE1CBF-9F02-42C7-81B8-27178EFC0304}"/>
              </a:ext>
            </a:extLst>
          </p:cNvPr>
          <p:cNvGraphicFramePr>
            <a:graphicFrameLocks noChangeAspect="1"/>
          </p:cNvGraphicFramePr>
          <p:nvPr/>
        </p:nvGraphicFramePr>
        <p:xfrm>
          <a:off x="5410200" y="4724400"/>
          <a:ext cx="1892300" cy="850900"/>
        </p:xfrm>
        <a:graphic>
          <a:graphicData uri="http://schemas.openxmlformats.org/presentationml/2006/ole">
            <mc:AlternateContent xmlns:mc="http://schemas.openxmlformats.org/markup-compatibility/2006">
              <mc:Choice xmlns:v="urn:schemas-microsoft-com:vml" Requires="v">
                <p:oleObj spid="_x0000_s27659" name="Equation" r:id="rId5" imgW="1180800" imgH="533160" progId="Equation.3">
                  <p:embed/>
                </p:oleObj>
              </mc:Choice>
              <mc:Fallback>
                <p:oleObj name="Equation" r:id="rId5" imgW="1180800" imgH="53316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724400"/>
                        <a:ext cx="18923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654" name="Group 6">
            <a:extLst>
              <a:ext uri="{FF2B5EF4-FFF2-40B4-BE49-F238E27FC236}">
                <a16:creationId xmlns:a16="http://schemas.microsoft.com/office/drawing/2014/main" id="{C66687DD-4F12-4C69-8F6D-7290C0A4E49F}"/>
              </a:ext>
            </a:extLst>
          </p:cNvPr>
          <p:cNvGrpSpPr>
            <a:grpSpLocks/>
          </p:cNvGrpSpPr>
          <p:nvPr/>
        </p:nvGrpSpPr>
        <p:grpSpPr bwMode="auto">
          <a:xfrm>
            <a:off x="114300" y="912813"/>
            <a:ext cx="8728075" cy="3719512"/>
            <a:chOff x="0" y="620"/>
            <a:chExt cx="5498" cy="2343"/>
          </a:xfrm>
        </p:grpSpPr>
        <p:pic>
          <p:nvPicPr>
            <p:cNvPr id="27655" name="Picture 7" descr="D:\Rajiv\Papers\AGU 99 Poster\slide20-1.wmf">
              <a:extLst>
                <a:ext uri="{FF2B5EF4-FFF2-40B4-BE49-F238E27FC236}">
                  <a16:creationId xmlns:a16="http://schemas.microsoft.com/office/drawing/2014/main" id="{F50E5AC2-3E16-44A0-8926-DEB1A058B9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727" t="8237" r="4546" b="3529"/>
            <a:stretch>
              <a:fillRect/>
            </a:stretch>
          </p:blipFill>
          <p:spPr bwMode="auto">
            <a:xfrm>
              <a:off x="0" y="642"/>
              <a:ext cx="3132" cy="2304"/>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D:\Rajiv\Papers\AGU 99 Poster\slide20-2.wmf">
              <a:extLst>
                <a:ext uri="{FF2B5EF4-FFF2-40B4-BE49-F238E27FC236}">
                  <a16:creationId xmlns:a16="http://schemas.microsoft.com/office/drawing/2014/main" id="{96F4247F-AC2F-4038-B529-55D17CE942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6364" t="10590" r="16364" b="5884"/>
            <a:stretch>
              <a:fillRect/>
            </a:stretch>
          </p:blipFill>
          <p:spPr bwMode="auto">
            <a:xfrm>
              <a:off x="3057" y="620"/>
              <a:ext cx="2441" cy="234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2767729-0EDA-43CD-A88A-851954332072}"/>
              </a:ext>
            </a:extLst>
          </p:cNvPr>
          <p:cNvSpPr>
            <a:spLocks noGrp="1" noChangeArrowheads="1"/>
          </p:cNvSpPr>
          <p:nvPr>
            <p:ph type="title"/>
          </p:nvPr>
        </p:nvSpPr>
        <p:spPr/>
        <p:txBody>
          <a:bodyPr/>
          <a:lstStyle/>
          <a:p>
            <a:endParaRPr lang="en-US" altLang="en-US"/>
          </a:p>
        </p:txBody>
      </p:sp>
      <p:sp>
        <p:nvSpPr>
          <p:cNvPr id="3075" name="Rectangle 3">
            <a:extLst>
              <a:ext uri="{FF2B5EF4-FFF2-40B4-BE49-F238E27FC236}">
                <a16:creationId xmlns:a16="http://schemas.microsoft.com/office/drawing/2014/main" id="{D0291096-B8C0-47AF-8576-A75110289604}"/>
              </a:ext>
            </a:extLst>
          </p:cNvPr>
          <p:cNvSpPr>
            <a:spLocks noGrp="1" noChangeArrowheads="1"/>
          </p:cNvSpPr>
          <p:nvPr>
            <p:ph type="body" idx="1"/>
          </p:nvPr>
        </p:nvSpPr>
        <p:spPr/>
        <p:txBody>
          <a:bodyPr/>
          <a:lstStyle/>
          <a:p>
            <a:endParaRPr lang="en-US" altLang="en-US"/>
          </a:p>
        </p:txBody>
      </p:sp>
      <p:pic>
        <p:nvPicPr>
          <p:cNvPr id="3076" name="Picture 4" descr="C:\MyDocuments\SNOW\graysonbookchapter\dgt_figures\fig9b.bmp">
            <a:extLst>
              <a:ext uri="{FF2B5EF4-FFF2-40B4-BE49-F238E27FC236}">
                <a16:creationId xmlns:a16="http://schemas.microsoft.com/office/drawing/2014/main" id="{219F8389-D482-4B28-AA9E-6311ECE4F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23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998C6AE-331A-467F-9088-A93D6787C63F}"/>
              </a:ext>
            </a:extLst>
          </p:cNvPr>
          <p:cNvSpPr>
            <a:spLocks noGrp="1" noChangeArrowheads="1"/>
          </p:cNvSpPr>
          <p:nvPr>
            <p:ph type="title"/>
          </p:nvPr>
        </p:nvSpPr>
        <p:spPr>
          <a:xfrm>
            <a:off x="685800" y="228600"/>
            <a:ext cx="7772400" cy="762000"/>
          </a:xfrm>
        </p:spPr>
        <p:txBody>
          <a:bodyPr/>
          <a:lstStyle/>
          <a:p>
            <a:r>
              <a:rPr lang="en-US" altLang="en-US"/>
              <a:t>Conclusions </a:t>
            </a:r>
          </a:p>
        </p:txBody>
      </p:sp>
      <p:sp>
        <p:nvSpPr>
          <p:cNvPr id="21507" name="Rectangle 3">
            <a:extLst>
              <a:ext uri="{FF2B5EF4-FFF2-40B4-BE49-F238E27FC236}">
                <a16:creationId xmlns:a16="http://schemas.microsoft.com/office/drawing/2014/main" id="{FDCEC693-CCC2-48C3-B872-C36711DB122C}"/>
              </a:ext>
            </a:extLst>
          </p:cNvPr>
          <p:cNvSpPr>
            <a:spLocks noGrp="1" noChangeArrowheads="1"/>
          </p:cNvSpPr>
          <p:nvPr>
            <p:ph type="body" idx="1"/>
          </p:nvPr>
        </p:nvSpPr>
        <p:spPr>
          <a:xfrm>
            <a:off x="381000" y="990600"/>
            <a:ext cx="8458200" cy="5638800"/>
          </a:xfrm>
        </p:spPr>
        <p:txBody>
          <a:bodyPr/>
          <a:lstStyle/>
          <a:p>
            <a:r>
              <a:rPr lang="en-US" altLang="en-US"/>
              <a:t>Basinwide and zonal snow accumulation are reproduced.</a:t>
            </a:r>
          </a:p>
          <a:p>
            <a:r>
              <a:rPr lang="en-US" altLang="en-US"/>
              <a:t>Pointwise snow accumulation in error, though distributions are comparable.</a:t>
            </a:r>
          </a:p>
          <a:p>
            <a:r>
              <a:rPr lang="en-US" altLang="en-US"/>
              <a:t>Snow held in vegetation zone sensitive to vegetation parameters, though vegetation does not have a big impact on drift factor accuracy.</a:t>
            </a:r>
          </a:p>
          <a:p>
            <a:r>
              <a:rPr lang="en-US" altLang="en-US"/>
              <a:t>Drift factor estimated from blowing snow model still explains 75% of variability when precipitation is doubled.</a:t>
            </a:r>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6C52E0C-834A-4CB0-8BE4-2D1F70F1A281}"/>
              </a:ext>
            </a:extLst>
          </p:cNvPr>
          <p:cNvSpPr>
            <a:spLocks noGrp="1" noChangeArrowheads="1"/>
          </p:cNvSpPr>
          <p:nvPr>
            <p:ph type="title"/>
          </p:nvPr>
        </p:nvSpPr>
        <p:spPr/>
        <p:txBody>
          <a:bodyPr/>
          <a:lstStyle/>
          <a:p>
            <a:r>
              <a:rPr lang="en-US" altLang="en-US"/>
              <a:t>Acknowledgements</a:t>
            </a:r>
          </a:p>
        </p:txBody>
      </p:sp>
      <p:sp>
        <p:nvSpPr>
          <p:cNvPr id="31747" name="Rectangle 3">
            <a:extLst>
              <a:ext uri="{FF2B5EF4-FFF2-40B4-BE49-F238E27FC236}">
                <a16:creationId xmlns:a16="http://schemas.microsoft.com/office/drawing/2014/main" id="{430C32CD-B6EA-412B-A8A0-FAB8FF554DED}"/>
              </a:ext>
            </a:extLst>
          </p:cNvPr>
          <p:cNvSpPr>
            <a:spLocks noGrp="1" noChangeArrowheads="1"/>
          </p:cNvSpPr>
          <p:nvPr>
            <p:ph type="body" idx="1"/>
          </p:nvPr>
        </p:nvSpPr>
        <p:spPr>
          <a:xfrm>
            <a:off x="685800" y="1981200"/>
            <a:ext cx="7772400" cy="2408238"/>
          </a:xfrm>
        </p:spPr>
        <p:txBody>
          <a:bodyPr/>
          <a:lstStyle/>
          <a:p>
            <a:pPr marL="0" indent="0">
              <a:buFontTx/>
              <a:buNone/>
            </a:pPr>
            <a:r>
              <a:rPr lang="en-US" altLang="en-US" sz="1800"/>
              <a:t>We are grateful for financial support from the Environmental Protection Agency (agreement no. R824784) under the National Science Foundation/Environmental Protection Agency Water and Watersheds program, and NASA Land Surface Hydrology program (grant number NAG 5-7597).  The views and conclusions expressed are those of the authors and should not be interpreted as necessarily representing the official policies, either expresses or implied, of the US Government.  We are also grateful to Keith Cooley and others at the Northwest Watershed Research Center for use of the Upper Sheep Creek Snow Data.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D74E12-C0A0-4A83-9A8A-11A157978517}"/>
              </a:ext>
            </a:extLst>
          </p:cNvPr>
          <p:cNvSpPr>
            <a:spLocks noGrp="1" noChangeArrowheads="1"/>
          </p:cNvSpPr>
          <p:nvPr>
            <p:ph type="title"/>
          </p:nvPr>
        </p:nvSpPr>
        <p:spPr>
          <a:xfrm>
            <a:off x="685800" y="381000"/>
            <a:ext cx="7772400" cy="1143000"/>
          </a:xfrm>
        </p:spPr>
        <p:txBody>
          <a:bodyPr/>
          <a:lstStyle/>
          <a:p>
            <a:r>
              <a:rPr lang="en-US" altLang="en-US"/>
              <a:t>Objectives</a:t>
            </a:r>
          </a:p>
        </p:txBody>
      </p:sp>
      <p:sp>
        <p:nvSpPr>
          <p:cNvPr id="4099" name="Rectangle 3">
            <a:extLst>
              <a:ext uri="{FF2B5EF4-FFF2-40B4-BE49-F238E27FC236}">
                <a16:creationId xmlns:a16="http://schemas.microsoft.com/office/drawing/2014/main" id="{1F154962-FF37-4266-A670-6F92325807CE}"/>
              </a:ext>
            </a:extLst>
          </p:cNvPr>
          <p:cNvSpPr>
            <a:spLocks noGrp="1" noChangeArrowheads="1"/>
          </p:cNvSpPr>
          <p:nvPr>
            <p:ph type="body" idx="1"/>
          </p:nvPr>
        </p:nvSpPr>
        <p:spPr>
          <a:xfrm>
            <a:off x="685800" y="1524000"/>
            <a:ext cx="7772400" cy="4114800"/>
          </a:xfrm>
        </p:spPr>
        <p:txBody>
          <a:bodyPr/>
          <a:lstStyle/>
          <a:p>
            <a:r>
              <a:rPr lang="en-US" altLang="en-US"/>
              <a:t>Evaluate the blowing snow model SnowTran-3D against measurements</a:t>
            </a:r>
          </a:p>
          <a:p>
            <a:r>
              <a:rPr lang="en-US" altLang="en-US"/>
              <a:t>Evaluate the sensitivity to model inputs</a:t>
            </a:r>
          </a:p>
          <a:p>
            <a:r>
              <a:rPr lang="en-US" altLang="en-US"/>
              <a:t>Evaluate linearity.  Can the spatial distribution of snow be parameterized in terms of drift factors?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BD73A2D-9CFC-4557-A3B1-E722788C4C86}"/>
              </a:ext>
            </a:extLst>
          </p:cNvPr>
          <p:cNvSpPr>
            <a:spLocks noGrp="1" noChangeArrowheads="1"/>
          </p:cNvSpPr>
          <p:nvPr>
            <p:ph type="title"/>
          </p:nvPr>
        </p:nvSpPr>
        <p:spPr/>
        <p:txBody>
          <a:bodyPr/>
          <a:lstStyle/>
          <a:p>
            <a:r>
              <a:rPr lang="en-US" altLang="en-US"/>
              <a:t>Comparison Methods</a:t>
            </a:r>
          </a:p>
        </p:txBody>
      </p:sp>
      <p:sp>
        <p:nvSpPr>
          <p:cNvPr id="5123" name="Rectangle 3">
            <a:extLst>
              <a:ext uri="{FF2B5EF4-FFF2-40B4-BE49-F238E27FC236}">
                <a16:creationId xmlns:a16="http://schemas.microsoft.com/office/drawing/2014/main" id="{C0E9561C-6CBA-4A40-B9F1-2A7776CE32A8}"/>
              </a:ext>
            </a:extLst>
          </p:cNvPr>
          <p:cNvSpPr>
            <a:spLocks noGrp="1" noChangeArrowheads="1"/>
          </p:cNvSpPr>
          <p:nvPr>
            <p:ph type="body" idx="1"/>
          </p:nvPr>
        </p:nvSpPr>
        <p:spPr>
          <a:xfrm>
            <a:off x="1260475" y="2133600"/>
            <a:ext cx="7027863" cy="2849563"/>
          </a:xfrm>
        </p:spPr>
        <p:txBody>
          <a:bodyPr/>
          <a:lstStyle/>
          <a:p>
            <a:r>
              <a:rPr lang="en-US" altLang="en-US"/>
              <a:t>Pointwise comparisons</a:t>
            </a:r>
          </a:p>
          <a:p>
            <a:r>
              <a:rPr lang="en-US" altLang="en-US"/>
              <a:t>Visual comparison of spatial maps</a:t>
            </a:r>
          </a:p>
          <a:p>
            <a:r>
              <a:rPr lang="en-US" altLang="en-US"/>
              <a:t>Basinwide averages</a:t>
            </a:r>
          </a:p>
          <a:p>
            <a:r>
              <a:rPr lang="en-US" altLang="en-US"/>
              <a:t>Zonal averages</a:t>
            </a:r>
          </a:p>
          <a:p>
            <a:r>
              <a:rPr lang="en-US" altLang="en-US"/>
              <a:t>Distribution functions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AB111B1-EA7A-44CE-8CE5-8A5B0508D626}"/>
              </a:ext>
            </a:extLst>
          </p:cNvPr>
          <p:cNvSpPr>
            <a:spLocks noGrp="1" noChangeArrowheads="1"/>
          </p:cNvSpPr>
          <p:nvPr>
            <p:ph type="title"/>
          </p:nvPr>
        </p:nvSpPr>
        <p:spPr/>
        <p:txBody>
          <a:bodyPr/>
          <a:lstStyle/>
          <a:p>
            <a:r>
              <a:rPr lang="en-US" altLang="en-US"/>
              <a:t>Reynolds Creek</a:t>
            </a:r>
          </a:p>
        </p:txBody>
      </p:sp>
      <p:pic>
        <p:nvPicPr>
          <p:cNvPr id="6147" name="Picture 3" descr="C:\MyDocuments\Reynolds\images_and_photos\dtmap.tiff">
            <a:extLst>
              <a:ext uri="{FF2B5EF4-FFF2-40B4-BE49-F238E27FC236}">
                <a16:creationId xmlns:a16="http://schemas.microsoft.com/office/drawing/2014/main" id="{5F783C35-9820-49AD-87F1-5DA90D2F4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296400" cy="5672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D362595-54F2-4504-8AB7-E23FD58B4B78}"/>
              </a:ext>
            </a:extLst>
          </p:cNvPr>
          <p:cNvSpPr>
            <a:spLocks noGrp="1" noChangeArrowheads="1"/>
          </p:cNvSpPr>
          <p:nvPr>
            <p:ph type="title"/>
          </p:nvPr>
        </p:nvSpPr>
        <p:spPr>
          <a:xfrm>
            <a:off x="0" y="0"/>
            <a:ext cx="7772400" cy="762000"/>
          </a:xfrm>
        </p:spPr>
        <p:txBody>
          <a:bodyPr/>
          <a:lstStyle/>
          <a:p>
            <a:r>
              <a:rPr lang="en-US" altLang="en-US" sz="3600"/>
              <a:t>Tollgate SnowTran-3D study area</a:t>
            </a:r>
            <a:endParaRPr lang="en-US" altLang="en-US"/>
          </a:p>
        </p:txBody>
      </p:sp>
      <p:pic>
        <p:nvPicPr>
          <p:cNvPr id="12291" name="Picture 3" descr="D:\Rajiv\Papers\Presentations\tollgateveg.jpeg">
            <a:extLst>
              <a:ext uri="{FF2B5EF4-FFF2-40B4-BE49-F238E27FC236}">
                <a16:creationId xmlns:a16="http://schemas.microsoft.com/office/drawing/2014/main" id="{865B0429-E1C8-456F-8102-DF72DB35B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04" t="6813" b="5806"/>
          <a:stretch>
            <a:fillRect/>
          </a:stretch>
        </p:blipFill>
        <p:spPr bwMode="auto">
          <a:xfrm>
            <a:off x="3805238" y="641350"/>
            <a:ext cx="5338762" cy="6216650"/>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a:extLst>
              <a:ext uri="{FF2B5EF4-FFF2-40B4-BE49-F238E27FC236}">
                <a16:creationId xmlns:a16="http://schemas.microsoft.com/office/drawing/2014/main" id="{4F962288-BCAF-4A12-BC33-B6AB49CD7533}"/>
              </a:ext>
            </a:extLst>
          </p:cNvPr>
          <p:cNvSpPr txBox="1">
            <a:spLocks noChangeArrowheads="1"/>
          </p:cNvSpPr>
          <p:nvPr/>
        </p:nvSpPr>
        <p:spPr bwMode="auto">
          <a:xfrm>
            <a:off x="0" y="990600"/>
            <a:ext cx="3810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657350" algn="l"/>
              </a:tabLst>
              <a:defRPr sz="2400">
                <a:solidFill>
                  <a:schemeClr val="tx1"/>
                </a:solidFill>
                <a:latin typeface="Times New Roman" panose="02020603050405020304" pitchFamily="18" charset="0"/>
              </a:defRPr>
            </a:lvl1pPr>
            <a:lvl2pPr>
              <a:tabLst>
                <a:tab pos="1657350" algn="l"/>
              </a:tabLst>
              <a:defRPr sz="2400">
                <a:solidFill>
                  <a:schemeClr val="tx1"/>
                </a:solidFill>
                <a:latin typeface="Times New Roman" panose="02020603050405020304" pitchFamily="18" charset="0"/>
              </a:defRPr>
            </a:lvl2pPr>
            <a:lvl3pPr>
              <a:tabLst>
                <a:tab pos="1657350" algn="l"/>
              </a:tabLst>
              <a:defRPr sz="2400">
                <a:solidFill>
                  <a:schemeClr val="tx1"/>
                </a:solidFill>
                <a:latin typeface="Times New Roman" panose="02020603050405020304" pitchFamily="18" charset="0"/>
              </a:defRPr>
            </a:lvl3pPr>
            <a:lvl4pPr>
              <a:tabLst>
                <a:tab pos="1657350" algn="l"/>
              </a:tabLst>
              <a:defRPr sz="2400">
                <a:solidFill>
                  <a:schemeClr val="tx1"/>
                </a:solidFill>
                <a:latin typeface="Times New Roman" panose="02020603050405020304" pitchFamily="18" charset="0"/>
              </a:defRPr>
            </a:lvl4pPr>
            <a:lvl5pPr>
              <a:tabLst>
                <a:tab pos="165735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5735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5735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5735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57350" algn="l"/>
              </a:tabLst>
              <a:defRPr sz="2400">
                <a:solidFill>
                  <a:schemeClr val="tx1"/>
                </a:solidFill>
                <a:latin typeface="Times New Roman" panose="02020603050405020304" pitchFamily="18" charset="0"/>
              </a:defRPr>
            </a:lvl9pPr>
          </a:lstStyle>
          <a:p>
            <a:pPr>
              <a:spcBef>
                <a:spcPct val="50000"/>
              </a:spcBef>
            </a:pPr>
            <a:r>
              <a:rPr lang="en-US" altLang="en-US"/>
              <a:t>Area	165 km</a:t>
            </a:r>
            <a:r>
              <a:rPr lang="en-US" altLang="en-US" baseline="30000"/>
              <a:t>2</a:t>
            </a:r>
            <a:endParaRPr lang="en-US" altLang="en-US"/>
          </a:p>
          <a:p>
            <a:pPr>
              <a:spcBef>
                <a:spcPct val="50000"/>
              </a:spcBef>
            </a:pPr>
            <a:r>
              <a:rPr lang="en-US" altLang="en-US"/>
              <a:t>Elevation	1298 - 2258 m</a:t>
            </a:r>
          </a:p>
          <a:p>
            <a:pPr algn="ctr">
              <a:spcBef>
                <a:spcPct val="50000"/>
              </a:spcBef>
            </a:pPr>
            <a:r>
              <a:rPr lang="en-US" altLang="en-US"/>
              <a:t>Cumulative Precipitation during Oct. 1, 1992 through Mar. 23, 1993</a:t>
            </a:r>
          </a:p>
        </p:txBody>
      </p:sp>
      <p:graphicFrame>
        <p:nvGraphicFramePr>
          <p:cNvPr id="12293" name="Object 5">
            <a:extLst>
              <a:ext uri="{FF2B5EF4-FFF2-40B4-BE49-F238E27FC236}">
                <a16:creationId xmlns:a16="http://schemas.microsoft.com/office/drawing/2014/main" id="{372CFF90-A2CA-4AF9-AEF3-48C9508004B5}"/>
              </a:ext>
            </a:extLst>
          </p:cNvPr>
          <p:cNvGraphicFramePr>
            <a:graphicFrameLocks/>
          </p:cNvGraphicFramePr>
          <p:nvPr>
            <p:extLst>
              <p:ext uri="{D42A27DB-BD31-4B8C-83A1-F6EECF244321}">
                <p14:modId xmlns:p14="http://schemas.microsoft.com/office/powerpoint/2010/main" val="2913027319"/>
              </p:ext>
            </p:extLst>
          </p:nvPr>
        </p:nvGraphicFramePr>
        <p:xfrm>
          <a:off x="533400" y="3429000"/>
          <a:ext cx="2266950" cy="3095625"/>
        </p:xfrm>
        <a:graphic>
          <a:graphicData uri="http://schemas.openxmlformats.org/presentationml/2006/ole">
            <mc:AlternateContent xmlns:mc="http://schemas.openxmlformats.org/markup-compatibility/2006">
              <mc:Choice xmlns:v="urn:schemas-microsoft-com:vml" Requires="v">
                <p:oleObj spid="_x0000_s12297" name="Worksheet" r:id="rId4" imgW="2266897" imgH="3095779" progId="Excel.Sheet.8">
                  <p:embed/>
                </p:oleObj>
              </mc:Choice>
              <mc:Fallback>
                <p:oleObj name="Worksheet" r:id="rId4" imgW="2266897" imgH="3095779" progId="Excel.Sheet.8">
                  <p:embed/>
                  <p:pic>
                    <p:nvPicPr>
                      <p:cNvPr id="0" name="Object 5"/>
                      <p:cNvPicPr>
                        <a:picLocks noChangeArrowheads="1"/>
                      </p:cNvPicPr>
                      <p:nvPr/>
                    </p:nvPicPr>
                    <p:blipFill>
                      <a:blip r:embed="rId5"/>
                      <a:srcRect/>
                      <a:stretch>
                        <a:fillRect/>
                      </a:stretch>
                    </p:blipFill>
                    <p:spPr bwMode="auto">
                      <a:xfrm>
                        <a:off x="533400" y="3429000"/>
                        <a:ext cx="22669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4" name="Line 6">
            <a:extLst>
              <a:ext uri="{FF2B5EF4-FFF2-40B4-BE49-F238E27FC236}">
                <a16:creationId xmlns:a16="http://schemas.microsoft.com/office/drawing/2014/main" id="{151B1BE3-41A5-4072-8801-24D400F250CE}"/>
              </a:ext>
            </a:extLst>
          </p:cNvPr>
          <p:cNvSpPr>
            <a:spLocks noChangeShapeType="1"/>
          </p:cNvSpPr>
          <p:nvPr/>
        </p:nvSpPr>
        <p:spPr bwMode="auto">
          <a:xfrm flipV="1">
            <a:off x="2590800" y="3124200"/>
            <a:ext cx="18288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Line 7">
            <a:extLst>
              <a:ext uri="{FF2B5EF4-FFF2-40B4-BE49-F238E27FC236}">
                <a16:creationId xmlns:a16="http://schemas.microsoft.com/office/drawing/2014/main" id="{E1BD2AFF-50B8-45EE-938C-AB7378C9720F}"/>
              </a:ext>
            </a:extLst>
          </p:cNvPr>
          <p:cNvSpPr>
            <a:spLocks noChangeShapeType="1"/>
          </p:cNvSpPr>
          <p:nvPr/>
        </p:nvSpPr>
        <p:spPr bwMode="auto">
          <a:xfrm flipV="1">
            <a:off x="2514600" y="1905000"/>
            <a:ext cx="4114800" cy="274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C201CE5-03D3-4018-A06F-E726B5859287}"/>
              </a:ext>
            </a:extLst>
          </p:cNvPr>
          <p:cNvSpPr>
            <a:spLocks noGrp="1" noChangeArrowheads="1"/>
          </p:cNvSpPr>
          <p:nvPr>
            <p:ph type="title"/>
          </p:nvPr>
        </p:nvSpPr>
        <p:spPr>
          <a:xfrm>
            <a:off x="762000" y="0"/>
            <a:ext cx="7772400" cy="609600"/>
          </a:xfrm>
        </p:spPr>
        <p:txBody>
          <a:bodyPr/>
          <a:lstStyle/>
          <a:p>
            <a:r>
              <a:rPr lang="en-US" altLang="en-US"/>
              <a:t>Observed SWE</a:t>
            </a:r>
          </a:p>
        </p:txBody>
      </p:sp>
      <p:pic>
        <p:nvPicPr>
          <p:cNvPr id="7171" name="Picture 3" descr="C:\MyDocuments\Reynolds\Rajiv\Paper 2\Figures for Paper 2\Fig 2 - USCNATri021093SWE.WMF">
            <a:extLst>
              <a:ext uri="{FF2B5EF4-FFF2-40B4-BE49-F238E27FC236}">
                <a16:creationId xmlns:a16="http://schemas.microsoft.com/office/drawing/2014/main" id="{24FE4CCC-4ECD-4B4B-88F5-DAAE756DA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49" t="12091" r="13649" b="12091"/>
          <a:stretch>
            <a:fillRect/>
          </a:stretch>
        </p:blipFill>
        <p:spPr bwMode="auto">
          <a:xfrm>
            <a:off x="-152400" y="1371600"/>
            <a:ext cx="3290888" cy="45688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MyDocuments\Reynolds\Rajiv\Paper 2\Figures for Paper 2\Fig 2 - USCNATri030393SWE.WMF">
            <a:extLst>
              <a:ext uri="{FF2B5EF4-FFF2-40B4-BE49-F238E27FC236}">
                <a16:creationId xmlns:a16="http://schemas.microsoft.com/office/drawing/2014/main" id="{D8D7388B-034F-4CD9-8E49-84509C49A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49" t="10637" r="11766" b="12091"/>
          <a:stretch>
            <a:fillRect/>
          </a:stretch>
        </p:blipFill>
        <p:spPr bwMode="auto">
          <a:xfrm>
            <a:off x="2895600" y="1281113"/>
            <a:ext cx="3382963" cy="466248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MyDocuments\Reynolds\Rajiv\Paper 2\Figures for Paper 2\Fig 2 - USCNATri032393SWE.WMF">
            <a:extLst>
              <a:ext uri="{FF2B5EF4-FFF2-40B4-BE49-F238E27FC236}">
                <a16:creationId xmlns:a16="http://schemas.microsoft.com/office/drawing/2014/main" id="{67F67E76-7AFB-4410-A120-5A887B371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650" t="10637" r="11766" b="12091"/>
          <a:stretch>
            <a:fillRect/>
          </a:stretch>
        </p:blipFill>
        <p:spPr bwMode="auto">
          <a:xfrm>
            <a:off x="6005513" y="1279525"/>
            <a:ext cx="3290887" cy="466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D:\Rajiv\Papers\Presentations\snowtran3d2.bmp">
            <a:extLst>
              <a:ext uri="{FF2B5EF4-FFF2-40B4-BE49-F238E27FC236}">
                <a16:creationId xmlns:a16="http://schemas.microsoft.com/office/drawing/2014/main" id="{3A5AEB5D-9ED7-4336-B7A0-3FAF5B1C9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46" b="8319"/>
          <a:stretch>
            <a:fillRect/>
          </a:stretch>
        </p:blipFill>
        <p:spPr bwMode="auto">
          <a:xfrm>
            <a:off x="5140325" y="762000"/>
            <a:ext cx="4003675" cy="4276725"/>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a:extLst>
              <a:ext uri="{FF2B5EF4-FFF2-40B4-BE49-F238E27FC236}">
                <a16:creationId xmlns:a16="http://schemas.microsoft.com/office/drawing/2014/main" id="{3FD90042-ED42-42DE-A1BD-9164B564458F}"/>
              </a:ext>
            </a:extLst>
          </p:cNvPr>
          <p:cNvSpPr>
            <a:spLocks noGrp="1" noChangeArrowheads="1"/>
          </p:cNvSpPr>
          <p:nvPr>
            <p:ph type="title"/>
          </p:nvPr>
        </p:nvSpPr>
        <p:spPr>
          <a:xfrm>
            <a:off x="685800" y="0"/>
            <a:ext cx="3657600" cy="685800"/>
          </a:xfrm>
        </p:spPr>
        <p:txBody>
          <a:bodyPr/>
          <a:lstStyle/>
          <a:p>
            <a:r>
              <a:rPr lang="en-US" altLang="en-US" sz="3600"/>
              <a:t>SnowTran-3D</a:t>
            </a:r>
            <a:endParaRPr lang="en-US" altLang="en-US"/>
          </a:p>
        </p:txBody>
      </p:sp>
      <p:sp>
        <p:nvSpPr>
          <p:cNvPr id="11267" name="Text Box 3">
            <a:extLst>
              <a:ext uri="{FF2B5EF4-FFF2-40B4-BE49-F238E27FC236}">
                <a16:creationId xmlns:a16="http://schemas.microsoft.com/office/drawing/2014/main" id="{C5221C3B-93EE-4020-81D0-277F24A6FE4E}"/>
              </a:ext>
            </a:extLst>
          </p:cNvPr>
          <p:cNvSpPr txBox="1">
            <a:spLocks noChangeArrowheads="1"/>
          </p:cNvSpPr>
          <p:nvPr/>
        </p:nvSpPr>
        <p:spPr bwMode="auto">
          <a:xfrm>
            <a:off x="304800" y="5334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MS Sans Serif"/>
              </a:rPr>
              <a:t>Liston, G. E. and M. Sturm, (1998), "A Snow-Transport Model for Complex Terrain," </a:t>
            </a:r>
            <a:r>
              <a:rPr lang="en-US" altLang="en-US" sz="1800" u="sng">
                <a:latin typeface="MS Sans Serif"/>
              </a:rPr>
              <a:t>Journal of Glaciology</a:t>
            </a:r>
            <a:r>
              <a:rPr lang="en-US" altLang="en-US" sz="1800">
                <a:latin typeface="MS Sans Serif"/>
              </a:rPr>
              <a:t>, 44(148): 498-516.</a:t>
            </a:r>
            <a:endParaRPr lang="en-US" altLang="en-US" sz="1800"/>
          </a:p>
        </p:txBody>
      </p:sp>
      <p:pic>
        <p:nvPicPr>
          <p:cNvPr id="11268" name="Picture 4" descr="D:\Rajiv\Papers\Presentations\snowtran3d.bmp">
            <a:extLst>
              <a:ext uri="{FF2B5EF4-FFF2-40B4-BE49-F238E27FC236}">
                <a16:creationId xmlns:a16="http://schemas.microsoft.com/office/drawing/2014/main" id="{0E675B6A-A1ED-4455-8BE5-0C25C9034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93" t="3899" r="3079" b="19493"/>
          <a:stretch>
            <a:fillRect/>
          </a:stretch>
        </p:blipFill>
        <p:spPr bwMode="auto">
          <a:xfrm>
            <a:off x="457200" y="1143000"/>
            <a:ext cx="4826000" cy="3579813"/>
          </a:xfrm>
          <a:prstGeom prst="rect">
            <a:avLst/>
          </a:prstGeom>
          <a:noFill/>
          <a:extLst>
            <a:ext uri="{909E8E84-426E-40DD-AFC4-6F175D3DCCD1}">
              <a14:hiddenFill xmlns:a14="http://schemas.microsoft.com/office/drawing/2010/main">
                <a:solidFill>
                  <a:srgbClr val="FFFFFF"/>
                </a:solidFill>
              </a14:hiddenFill>
            </a:ext>
          </a:extLst>
        </p:spPr>
      </p:pic>
      <p:sp>
        <p:nvSpPr>
          <p:cNvPr id="11272" name="Text Box 8">
            <a:extLst>
              <a:ext uri="{FF2B5EF4-FFF2-40B4-BE49-F238E27FC236}">
                <a16:creationId xmlns:a16="http://schemas.microsoft.com/office/drawing/2014/main" id="{7D121586-6DF5-446D-A8E4-978DD427D9A1}"/>
              </a:ext>
            </a:extLst>
          </p:cNvPr>
          <p:cNvSpPr txBox="1">
            <a:spLocks noChangeArrowheads="1"/>
          </p:cNvSpPr>
          <p:nvPr/>
        </p:nvSpPr>
        <p:spPr bwMode="auto">
          <a:xfrm>
            <a:off x="228600" y="4495800"/>
            <a:ext cx="5486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u="sng"/>
              <a:t>Inputs</a:t>
            </a:r>
            <a:endParaRPr lang="en-US" altLang="en-US"/>
          </a:p>
          <a:p>
            <a:pPr>
              <a:buFontTx/>
              <a:buChar char="•"/>
            </a:pPr>
            <a:r>
              <a:rPr lang="en-US" altLang="en-US"/>
              <a:t>DEM</a:t>
            </a:r>
          </a:p>
          <a:p>
            <a:pPr>
              <a:buFontTx/>
              <a:buChar char="•"/>
            </a:pPr>
            <a:r>
              <a:rPr lang="en-US" altLang="en-US"/>
              <a:t>Vegetation (Roughness, Snow holding capacity)</a:t>
            </a:r>
          </a:p>
          <a:p>
            <a:pPr>
              <a:buFontTx/>
              <a:buChar char="•"/>
            </a:pPr>
            <a:r>
              <a:rPr lang="en-US" altLang="en-US"/>
              <a:t>Weather (Air Temperature, Wind speed and direction, Precipitation)</a:t>
            </a:r>
          </a:p>
        </p:txBody>
      </p:sp>
      <p:sp>
        <p:nvSpPr>
          <p:cNvPr id="11274" name="Text Box 10">
            <a:extLst>
              <a:ext uri="{FF2B5EF4-FFF2-40B4-BE49-F238E27FC236}">
                <a16:creationId xmlns:a16="http://schemas.microsoft.com/office/drawing/2014/main" id="{87C28E62-6D4C-426A-AFE2-436E61C9E212}"/>
              </a:ext>
            </a:extLst>
          </p:cNvPr>
          <p:cNvSpPr txBox="1">
            <a:spLocks noChangeArrowheads="1"/>
          </p:cNvSpPr>
          <p:nvPr/>
        </p:nvSpPr>
        <p:spPr bwMode="auto">
          <a:xfrm>
            <a:off x="5943600" y="4953000"/>
            <a:ext cx="3124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defRPr sz="2400">
                <a:solidFill>
                  <a:schemeClr val="tx1"/>
                </a:solidFill>
                <a:latin typeface="Times New Roman" panose="02020603050405020304" pitchFamily="18" charset="0"/>
              </a:defRPr>
            </a:lvl1pPr>
            <a:lvl2pPr marL="685800" indent="-2286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u="sng"/>
              <a:t>Outputs</a:t>
            </a:r>
            <a:endParaRPr lang="en-US" altLang="en-US"/>
          </a:p>
          <a:p>
            <a:pPr>
              <a:buFontTx/>
              <a:buChar char="•"/>
            </a:pPr>
            <a:r>
              <a:rPr lang="en-US" altLang="en-US"/>
              <a:t>Snow depth</a:t>
            </a:r>
          </a:p>
          <a:p>
            <a:pPr>
              <a:buFontTx/>
              <a:buChar char="•"/>
            </a:pPr>
            <a:r>
              <a:rPr lang="en-US" altLang="en-US"/>
              <a:t>SWE (based upon assumed density)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4B12E429-BD9E-43A9-80B0-D1F355ACCDA6}"/>
              </a:ext>
            </a:extLst>
          </p:cNvPr>
          <p:cNvSpPr>
            <a:spLocks noGrp="1" noChangeArrowheads="1"/>
          </p:cNvSpPr>
          <p:nvPr>
            <p:ph type="title"/>
          </p:nvPr>
        </p:nvSpPr>
        <p:spPr>
          <a:xfrm>
            <a:off x="685800" y="228600"/>
            <a:ext cx="7772400" cy="1143000"/>
          </a:xfrm>
        </p:spPr>
        <p:txBody>
          <a:bodyPr/>
          <a:lstStyle/>
          <a:p>
            <a:r>
              <a:rPr lang="en-US" altLang="en-US"/>
              <a:t>Scenario’s Modeled</a:t>
            </a:r>
          </a:p>
        </p:txBody>
      </p:sp>
      <p:sp>
        <p:nvSpPr>
          <p:cNvPr id="10243" name="Rectangle 1027">
            <a:extLst>
              <a:ext uri="{FF2B5EF4-FFF2-40B4-BE49-F238E27FC236}">
                <a16:creationId xmlns:a16="http://schemas.microsoft.com/office/drawing/2014/main" id="{F320DAEB-AA95-4B8B-834F-21724D123919}"/>
              </a:ext>
            </a:extLst>
          </p:cNvPr>
          <p:cNvSpPr>
            <a:spLocks noGrp="1" noChangeArrowheads="1"/>
          </p:cNvSpPr>
          <p:nvPr>
            <p:ph type="body" sz="half" idx="1"/>
          </p:nvPr>
        </p:nvSpPr>
        <p:spPr>
          <a:xfrm>
            <a:off x="685800" y="1295400"/>
            <a:ext cx="3810000" cy="4114800"/>
          </a:xfrm>
        </p:spPr>
        <p:txBody>
          <a:bodyPr/>
          <a:lstStyle/>
          <a:p>
            <a:r>
              <a:rPr lang="en-US" altLang="en-US" sz="2800"/>
              <a:t>No vegetation information</a:t>
            </a:r>
          </a:p>
          <a:p>
            <a:r>
              <a:rPr lang="en-US" altLang="en-US" sz="2800"/>
              <a:t>LANDSAT vegetation</a:t>
            </a:r>
          </a:p>
        </p:txBody>
      </p:sp>
      <p:sp>
        <p:nvSpPr>
          <p:cNvPr id="10244" name="Rectangle 1028">
            <a:extLst>
              <a:ext uri="{FF2B5EF4-FFF2-40B4-BE49-F238E27FC236}">
                <a16:creationId xmlns:a16="http://schemas.microsoft.com/office/drawing/2014/main" id="{022CAAE9-BDF3-4D09-971D-E699EE23E2D4}"/>
              </a:ext>
            </a:extLst>
          </p:cNvPr>
          <p:cNvSpPr>
            <a:spLocks noGrp="1" noChangeArrowheads="1"/>
          </p:cNvSpPr>
          <p:nvPr>
            <p:ph type="body" sz="half" idx="2"/>
          </p:nvPr>
        </p:nvSpPr>
        <p:spPr>
          <a:xfrm>
            <a:off x="4648200" y="1371600"/>
            <a:ext cx="3810000" cy="4114800"/>
          </a:xfrm>
        </p:spPr>
        <p:txBody>
          <a:bodyPr/>
          <a:lstStyle/>
          <a:p>
            <a:r>
              <a:rPr lang="en-US" altLang="en-US" sz="2800"/>
              <a:t>Upper Sheep Creek Precipitation</a:t>
            </a:r>
          </a:p>
          <a:p>
            <a:r>
              <a:rPr lang="en-US" altLang="en-US" sz="2800"/>
              <a:t>PG12 Precipitation</a:t>
            </a:r>
          </a:p>
        </p:txBody>
      </p:sp>
      <p:graphicFrame>
        <p:nvGraphicFramePr>
          <p:cNvPr id="10248" name="Object 1032">
            <a:extLst>
              <a:ext uri="{FF2B5EF4-FFF2-40B4-BE49-F238E27FC236}">
                <a16:creationId xmlns:a16="http://schemas.microsoft.com/office/drawing/2014/main" id="{9442A23D-9D29-4934-A0B4-DDB8FBF7EB7E}"/>
              </a:ext>
            </a:extLst>
          </p:cNvPr>
          <p:cNvGraphicFramePr>
            <a:graphicFrameLocks noChangeAspect="1"/>
          </p:cNvGraphicFramePr>
          <p:nvPr>
            <p:extLst>
              <p:ext uri="{D42A27DB-BD31-4B8C-83A1-F6EECF244321}">
                <p14:modId xmlns:p14="http://schemas.microsoft.com/office/powerpoint/2010/main" val="2598375843"/>
              </p:ext>
            </p:extLst>
          </p:nvPr>
        </p:nvGraphicFramePr>
        <p:xfrm>
          <a:off x="4802188" y="3575050"/>
          <a:ext cx="4148137" cy="1187450"/>
        </p:xfrm>
        <a:graphic>
          <a:graphicData uri="http://schemas.openxmlformats.org/presentationml/2006/ole">
            <mc:AlternateContent xmlns:mc="http://schemas.openxmlformats.org/markup-compatibility/2006">
              <mc:Choice xmlns:v="urn:schemas-microsoft-com:vml" Requires="v">
                <p:oleObj spid="_x0000_s10253" name="Worksheet" r:id="rId3" imgW="4143234" imgH="1190779" progId="Excel.Sheet.8">
                  <p:embed/>
                </p:oleObj>
              </mc:Choice>
              <mc:Fallback>
                <p:oleObj name="Worksheet" r:id="rId3" imgW="4143234" imgH="1190779" progId="Excel.Sheet.8">
                  <p:embed/>
                  <p:pic>
                    <p:nvPicPr>
                      <p:cNvPr id="0" name="Object 1032"/>
                      <p:cNvPicPr>
                        <a:picLocks noChangeAspect="1" noChangeArrowheads="1"/>
                      </p:cNvPicPr>
                      <p:nvPr/>
                    </p:nvPicPr>
                    <p:blipFill>
                      <a:blip r:embed="rId4"/>
                      <a:srcRect/>
                      <a:stretch>
                        <a:fillRect/>
                      </a:stretch>
                    </p:blipFill>
                    <p:spPr bwMode="auto">
                      <a:xfrm>
                        <a:off x="4802188" y="3575050"/>
                        <a:ext cx="41481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34">
            <a:extLst>
              <a:ext uri="{FF2B5EF4-FFF2-40B4-BE49-F238E27FC236}">
                <a16:creationId xmlns:a16="http://schemas.microsoft.com/office/drawing/2014/main" id="{7FC9294B-51DE-4954-8153-2A07073B6990}"/>
              </a:ext>
            </a:extLst>
          </p:cNvPr>
          <p:cNvGraphicFramePr>
            <a:graphicFrameLocks noChangeAspect="1"/>
          </p:cNvGraphicFramePr>
          <p:nvPr>
            <p:extLst>
              <p:ext uri="{D42A27DB-BD31-4B8C-83A1-F6EECF244321}">
                <p14:modId xmlns:p14="http://schemas.microsoft.com/office/powerpoint/2010/main" val="3356905049"/>
              </p:ext>
            </p:extLst>
          </p:nvPr>
        </p:nvGraphicFramePr>
        <p:xfrm>
          <a:off x="228600" y="3200400"/>
          <a:ext cx="4335463" cy="2790825"/>
        </p:xfrm>
        <a:graphic>
          <a:graphicData uri="http://schemas.openxmlformats.org/presentationml/2006/ole">
            <mc:AlternateContent xmlns:mc="http://schemas.openxmlformats.org/markup-compatibility/2006">
              <mc:Choice xmlns:v="urn:schemas-microsoft-com:vml" Requires="v">
                <p:oleObj spid="_x0000_s10254" name="Worksheet" r:id="rId5" imgW="4333992" imgH="2790979" progId="Excel.Sheet.8">
                  <p:embed/>
                </p:oleObj>
              </mc:Choice>
              <mc:Fallback>
                <p:oleObj name="Worksheet" r:id="rId5" imgW="4333992" imgH="2790979" progId="Excel.Sheet.8">
                  <p:embed/>
                  <p:pic>
                    <p:nvPicPr>
                      <p:cNvPr id="0" name="Object 1034"/>
                      <p:cNvPicPr>
                        <a:picLocks noChangeAspect="1" noChangeArrowheads="1"/>
                      </p:cNvPicPr>
                      <p:nvPr/>
                    </p:nvPicPr>
                    <p:blipFill>
                      <a:blip r:embed="rId6"/>
                      <a:srcRect/>
                      <a:stretch>
                        <a:fillRect/>
                      </a:stretch>
                    </p:blipFill>
                    <p:spPr bwMode="auto">
                      <a:xfrm>
                        <a:off x="228600" y="3200400"/>
                        <a:ext cx="4335463"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457</Words>
  <Application>Microsoft Office PowerPoint</Application>
  <PresentationFormat>On-screen Show (4:3)</PresentationFormat>
  <Paragraphs>48</Paragraphs>
  <Slides>21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27" baseType="lpstr">
      <vt:lpstr>Times New Roman</vt:lpstr>
      <vt:lpstr>MS Sans Serif</vt:lpstr>
      <vt:lpstr>Office Theme</vt:lpstr>
      <vt:lpstr>Microsoft Excel 97-2003 Worksheet</vt:lpstr>
      <vt:lpstr>Microsoft Word 97 - 2003 Document</vt:lpstr>
      <vt:lpstr>Microsoft Equation 3.0</vt:lpstr>
      <vt:lpstr>Testing a Blowing Snow Model Against Distributed Snow Measurements at Upper Sheep Creek</vt:lpstr>
      <vt:lpstr>PowerPoint Presentation</vt:lpstr>
      <vt:lpstr>Objectives</vt:lpstr>
      <vt:lpstr>Comparison Methods</vt:lpstr>
      <vt:lpstr>Reynolds Creek</vt:lpstr>
      <vt:lpstr>Tollgate SnowTran-3D study area</vt:lpstr>
      <vt:lpstr>Observed SWE</vt:lpstr>
      <vt:lpstr>SnowTran-3D</vt:lpstr>
      <vt:lpstr>Scenario’s Modeled</vt:lpstr>
      <vt:lpstr>Full SnowTran-3D simulation Upper Sheep Creek Precipitation LANDSAT vegetation</vt:lpstr>
      <vt:lpstr>PowerPoint Presentation</vt:lpstr>
      <vt:lpstr>Visual comparison</vt:lpstr>
      <vt:lpstr>PowerPoint Presentation</vt:lpstr>
      <vt:lpstr>Upper Sheep Creek Average Snow Water Equivalence</vt:lpstr>
      <vt:lpstr>3/3/93 Upper Sheep Creek SWE analysis by zones</vt:lpstr>
      <vt:lpstr>Drift factor approach that assumes linearity</vt:lpstr>
      <vt:lpstr>PowerPoint Presentation</vt:lpstr>
      <vt:lpstr>PowerPoint Presentation</vt:lpstr>
      <vt:lpstr>Evaluation of wind model derived drift factors, Upper Sheep Creek, 3/3/1993.</vt:lpstr>
      <vt:lpstr>Conclusions </vt:lpstr>
      <vt:lpstr>Acknowledgements</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 Blowing Snow Model Against Distributed Snow Measurements at Upper Sheep Creek</dc:title>
  <dc:creator>David Tarboton</dc:creator>
  <cp:lastModifiedBy>Levi Sanchez</cp:lastModifiedBy>
  <cp:revision>27</cp:revision>
  <cp:lastPrinted>1999-12-11T00:56:53Z</cp:lastPrinted>
  <dcterms:created xsi:type="dcterms:W3CDTF">1999-12-04T16:39:02Z</dcterms:created>
  <dcterms:modified xsi:type="dcterms:W3CDTF">2023-04-03T17:01:48Z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dtarb@cc.usu.edu</vt:lpwstr>
  </property>
  <property fmtid="{D5CDD505-2E9C-101B-9397-08002B2CF9AE}" pid="8" name="HomePage">
    <vt:lpwstr>http://www.engineering.usu.edu/dtarb</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C:\MyDocuments\Reynolds\agu_fall_99</vt:lpwstr>
  </property>
</Properties>
</file>